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xml" ContentType="application/vnd.openxmlformats-officedocument.presentationml.tags+xml"/>
  <Override PartName="/ppt/notesSlides/notesSlide24.xml" ContentType="application/vnd.openxmlformats-officedocument.presentationml.notesSlide+xml"/>
  <Override PartName="/ppt/tags/tag2.xml" ContentType="application/vnd.openxmlformats-officedocument.presentationml.tags+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4.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 id="2147483681" r:id="rId2"/>
  </p:sldMasterIdLst>
  <p:notesMasterIdLst>
    <p:notesMasterId r:id="rId76"/>
  </p:notesMasterIdLst>
  <p:handoutMasterIdLst>
    <p:handoutMasterId r:id="rId77"/>
  </p:handoutMasterIdLst>
  <p:sldIdLst>
    <p:sldId id="3050" r:id="rId3"/>
    <p:sldId id="2494" r:id="rId4"/>
    <p:sldId id="3296" r:id="rId5"/>
    <p:sldId id="3077" r:id="rId6"/>
    <p:sldId id="3155" r:id="rId7"/>
    <p:sldId id="3289" r:id="rId8"/>
    <p:sldId id="3291" r:id="rId9"/>
    <p:sldId id="3294" r:id="rId10"/>
    <p:sldId id="3527" r:id="rId11"/>
    <p:sldId id="3526" r:id="rId12"/>
    <p:sldId id="3509" r:id="rId13"/>
    <p:sldId id="3493" r:id="rId14"/>
    <p:sldId id="3457" r:id="rId15"/>
    <p:sldId id="3418" r:id="rId16"/>
    <p:sldId id="3369" r:id="rId17"/>
    <p:sldId id="3370" r:id="rId18"/>
    <p:sldId id="3419" r:id="rId19"/>
    <p:sldId id="3420" r:id="rId20"/>
    <p:sldId id="3421" r:id="rId21"/>
    <p:sldId id="3196" r:id="rId22"/>
    <p:sldId id="3199" r:id="rId23"/>
    <p:sldId id="3447" r:id="rId24"/>
    <p:sldId id="3449" r:id="rId25"/>
    <p:sldId id="3403" r:id="rId26"/>
    <p:sldId id="466" r:id="rId27"/>
    <p:sldId id="3406" r:id="rId28"/>
    <p:sldId id="469" r:id="rId29"/>
    <p:sldId id="3513" r:id="rId30"/>
    <p:sldId id="3292" r:id="rId31"/>
    <p:sldId id="3385" r:id="rId32"/>
    <p:sldId id="3158" r:id="rId33"/>
    <p:sldId id="3386" r:id="rId34"/>
    <p:sldId id="3181" r:id="rId35"/>
    <p:sldId id="3392" r:id="rId36"/>
    <p:sldId id="3391" r:id="rId37"/>
    <p:sldId id="3161" r:id="rId38"/>
    <p:sldId id="3422" r:id="rId39"/>
    <p:sldId id="3159" r:id="rId40"/>
    <p:sldId id="3160" r:id="rId41"/>
    <p:sldId id="3423" r:id="rId42"/>
    <p:sldId id="3167" r:id="rId43"/>
    <p:sldId id="3162" r:id="rId44"/>
    <p:sldId id="3165" r:id="rId45"/>
    <p:sldId id="3166" r:id="rId46"/>
    <p:sldId id="3171" r:id="rId47"/>
    <p:sldId id="3168" r:id="rId48"/>
    <p:sldId id="3169" r:id="rId49"/>
    <p:sldId id="3501" r:id="rId50"/>
    <p:sldId id="258" r:id="rId51"/>
    <p:sldId id="3452" r:id="rId52"/>
    <p:sldId id="3453" r:id="rId53"/>
    <p:sldId id="3473" r:id="rId54"/>
    <p:sldId id="3472" r:id="rId55"/>
    <p:sldId id="3417" r:id="rId56"/>
    <p:sldId id="3454" r:id="rId57"/>
    <p:sldId id="3502" r:id="rId58"/>
    <p:sldId id="3474" r:id="rId59"/>
    <p:sldId id="3514" r:id="rId60"/>
    <p:sldId id="3515" r:id="rId61"/>
    <p:sldId id="3516" r:id="rId62"/>
    <p:sldId id="3517" r:id="rId63"/>
    <p:sldId id="3518" r:id="rId64"/>
    <p:sldId id="3519" r:id="rId65"/>
    <p:sldId id="3520" r:id="rId66"/>
    <p:sldId id="3521" r:id="rId67"/>
    <p:sldId id="3522" r:id="rId68"/>
    <p:sldId id="3523" r:id="rId69"/>
    <p:sldId id="3524" r:id="rId70"/>
    <p:sldId id="3525" r:id="rId71"/>
    <p:sldId id="3510" r:id="rId72"/>
    <p:sldId id="3511" r:id="rId73"/>
    <p:sldId id="3512" r:id="rId74"/>
    <p:sldId id="3396"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holas Maxfield" initials="NM" lastIdx="14" clrIdx="0">
    <p:extLst>
      <p:ext uri="{19B8F6BF-5375-455C-9EA6-DF929625EA0E}">
        <p15:presenceInfo xmlns:p15="http://schemas.microsoft.com/office/powerpoint/2012/main" userId="Nicholas Maxfield" providerId="None"/>
      </p:ext>
    </p:extLst>
  </p:cmAuthor>
  <p:cmAuthor id="2" name="O'Neill" initials="S" lastIdx="16" clrIdx="2">
    <p:extLst>
      <p:ext uri="{19B8F6BF-5375-455C-9EA6-DF929625EA0E}">
        <p15:presenceInfo xmlns:p15="http://schemas.microsoft.com/office/powerpoint/2012/main" userId="O'Nei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7FB1"/>
    <a:srgbClr val="EE048A"/>
    <a:srgbClr val="F13ACF"/>
    <a:srgbClr val="F0EEF9"/>
    <a:srgbClr val="E6AF00"/>
    <a:srgbClr val="CBE3F1"/>
    <a:srgbClr val="F7EBEF"/>
    <a:srgbClr val="EFF2FA"/>
    <a:srgbClr val="91ACC4"/>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72933" autoAdjust="0"/>
  </p:normalViewPr>
  <p:slideViewPr>
    <p:cSldViewPr snapToGrid="0" snapToObjects="1">
      <p:cViewPr varScale="1">
        <p:scale>
          <a:sx n="54" d="100"/>
          <a:sy n="54" d="100"/>
        </p:scale>
        <p:origin x="1058" y="36"/>
      </p:cViewPr>
      <p:guideLst/>
    </p:cSldViewPr>
  </p:slideViewPr>
  <p:outlineViewPr>
    <p:cViewPr>
      <p:scale>
        <a:sx n="33" d="100"/>
        <a:sy n="33" d="100"/>
      </p:scale>
      <p:origin x="0" y="-177614"/>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p:cViewPr varScale="1">
        <p:scale>
          <a:sx n="62" d="100"/>
          <a:sy n="62" d="100"/>
        </p:scale>
        <p:origin x="3226" y="77"/>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217871649541367E-2"/>
          <c:y val="7.0563502859160396E-2"/>
          <c:w val="0.94547744797769917"/>
          <c:h val="0.6022784384301868"/>
        </c:manualLayout>
      </c:layout>
      <c:scatterChart>
        <c:scatterStyle val="smoothMarker"/>
        <c:varyColors val="0"/>
        <c:ser>
          <c:idx val="0"/>
          <c:order val="0"/>
          <c:spPr>
            <a:ln w="38100" cap="rnd">
              <a:solidFill>
                <a:srgbClr val="00B0F0"/>
              </a:solidFill>
              <a:round/>
            </a:ln>
            <a:effectLst/>
          </c:spPr>
          <c:marker>
            <c:symbol val="none"/>
          </c:marker>
          <c:xVal>
            <c:numRef>
              <c:f>Sheet1!$A$1:$A$101</c:f>
              <c:numCache>
                <c:formatCode>General</c:formatCode>
                <c:ptCount val="1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numCache>
            </c:numRef>
          </c:xVal>
          <c:yVal>
            <c:numRef>
              <c:f>Sheet1!$B$1:$B$101</c:f>
              <c:numCache>
                <c:formatCode>General</c:formatCode>
                <c:ptCount val="101"/>
                <c:pt idx="0">
                  <c:v>0</c:v>
                </c:pt>
                <c:pt idx="1">
                  <c:v>6.2790519529313374E-2</c:v>
                </c:pt>
                <c:pt idx="2">
                  <c:v>0.12533323356430426</c:v>
                </c:pt>
                <c:pt idx="3">
                  <c:v>0.18738131458572463</c:v>
                </c:pt>
                <c:pt idx="4">
                  <c:v>0.24868988716485479</c:v>
                </c:pt>
                <c:pt idx="5">
                  <c:v>0.3090169943749474</c:v>
                </c:pt>
                <c:pt idx="6">
                  <c:v>0.36812455268467797</c:v>
                </c:pt>
                <c:pt idx="7">
                  <c:v>0.42577929156507272</c:v>
                </c:pt>
                <c:pt idx="8">
                  <c:v>0.48175367410171532</c:v>
                </c:pt>
                <c:pt idx="9">
                  <c:v>0.53582679497899666</c:v>
                </c:pt>
                <c:pt idx="10">
                  <c:v>0.58778525229247314</c:v>
                </c:pt>
                <c:pt idx="11">
                  <c:v>0.63742398974868975</c:v>
                </c:pt>
                <c:pt idx="12">
                  <c:v>0.68454710592868873</c:v>
                </c:pt>
                <c:pt idx="13">
                  <c:v>0.72896862742141155</c:v>
                </c:pt>
                <c:pt idx="14">
                  <c:v>0.77051324277578925</c:v>
                </c:pt>
                <c:pt idx="15">
                  <c:v>0.80901699437494745</c:v>
                </c:pt>
                <c:pt idx="16">
                  <c:v>0.84432792550201508</c:v>
                </c:pt>
                <c:pt idx="17">
                  <c:v>0.87630668004386369</c:v>
                </c:pt>
                <c:pt idx="18">
                  <c:v>0.90482705246601958</c:v>
                </c:pt>
                <c:pt idx="19">
                  <c:v>0.92977648588825146</c:v>
                </c:pt>
                <c:pt idx="20">
                  <c:v>0.95105651629515353</c:v>
                </c:pt>
                <c:pt idx="21">
                  <c:v>0.96858316112863108</c:v>
                </c:pt>
                <c:pt idx="22">
                  <c:v>0.98228725072868872</c:v>
                </c:pt>
                <c:pt idx="23">
                  <c:v>0.99211470131447788</c:v>
                </c:pt>
                <c:pt idx="24">
                  <c:v>0.99802672842827156</c:v>
                </c:pt>
                <c:pt idx="25">
                  <c:v>1</c:v>
                </c:pt>
                <c:pt idx="26">
                  <c:v>0.99802672842827156</c:v>
                </c:pt>
                <c:pt idx="27">
                  <c:v>0.99211470131447776</c:v>
                </c:pt>
                <c:pt idx="28">
                  <c:v>0.98228725072868861</c:v>
                </c:pt>
                <c:pt idx="29">
                  <c:v>0.96858316112863108</c:v>
                </c:pt>
                <c:pt idx="30">
                  <c:v>0.95105651629515353</c:v>
                </c:pt>
                <c:pt idx="31">
                  <c:v>0.92977648588825135</c:v>
                </c:pt>
                <c:pt idx="32">
                  <c:v>0.90482705246601947</c:v>
                </c:pt>
                <c:pt idx="33">
                  <c:v>0.87630668004386347</c:v>
                </c:pt>
                <c:pt idx="34">
                  <c:v>0.84432792550201496</c:v>
                </c:pt>
                <c:pt idx="35">
                  <c:v>0.80901699437494745</c:v>
                </c:pt>
                <c:pt idx="36">
                  <c:v>0.77051324277578925</c:v>
                </c:pt>
                <c:pt idx="37">
                  <c:v>0.72896862742141144</c:v>
                </c:pt>
                <c:pt idx="38">
                  <c:v>0.6845471059286885</c:v>
                </c:pt>
                <c:pt idx="39">
                  <c:v>0.63742398974868952</c:v>
                </c:pt>
                <c:pt idx="40">
                  <c:v>0.58778525229247325</c:v>
                </c:pt>
                <c:pt idx="41">
                  <c:v>0.53582679497899666</c:v>
                </c:pt>
                <c:pt idx="42">
                  <c:v>0.48175367410171521</c:v>
                </c:pt>
                <c:pt idx="43">
                  <c:v>0.42577929156507249</c:v>
                </c:pt>
                <c:pt idx="44">
                  <c:v>0.36812455268467775</c:v>
                </c:pt>
                <c:pt idx="45">
                  <c:v>0.30901699437494712</c:v>
                </c:pt>
                <c:pt idx="46">
                  <c:v>0.24868988716485482</c:v>
                </c:pt>
                <c:pt idx="47">
                  <c:v>0.18738131458572457</c:v>
                </c:pt>
                <c:pt idx="48">
                  <c:v>0.12533323356430409</c:v>
                </c:pt>
                <c:pt idx="49">
                  <c:v>6.2790519529313138E-2</c:v>
                </c:pt>
                <c:pt idx="50">
                  <c:v>-3.2157436435920062E-16</c:v>
                </c:pt>
                <c:pt idx="51">
                  <c:v>-6.2790519529313346E-2</c:v>
                </c:pt>
                <c:pt idx="52">
                  <c:v>-0.12533323356430429</c:v>
                </c:pt>
                <c:pt idx="53">
                  <c:v>-0.18738131458572477</c:v>
                </c:pt>
                <c:pt idx="54">
                  <c:v>-0.24868988716485502</c:v>
                </c:pt>
                <c:pt idx="55">
                  <c:v>-0.30901699437494773</c:v>
                </c:pt>
                <c:pt idx="56">
                  <c:v>-0.36812455268467831</c:v>
                </c:pt>
                <c:pt idx="57">
                  <c:v>-0.42577929156507266</c:v>
                </c:pt>
                <c:pt idx="58">
                  <c:v>-0.48175367410171538</c:v>
                </c:pt>
                <c:pt idx="59">
                  <c:v>-0.53582679497899677</c:v>
                </c:pt>
                <c:pt idx="60">
                  <c:v>-0.58778525229247336</c:v>
                </c:pt>
                <c:pt idx="61">
                  <c:v>-0.63742398974868997</c:v>
                </c:pt>
                <c:pt idx="62">
                  <c:v>-0.68454710592868873</c:v>
                </c:pt>
                <c:pt idx="63">
                  <c:v>-0.72896862742141155</c:v>
                </c:pt>
                <c:pt idx="64">
                  <c:v>-0.77051324277578936</c:v>
                </c:pt>
                <c:pt idx="65">
                  <c:v>-0.80901699437494734</c:v>
                </c:pt>
                <c:pt idx="66">
                  <c:v>-0.8443279255020153</c:v>
                </c:pt>
                <c:pt idx="67">
                  <c:v>-0.87630668004386358</c:v>
                </c:pt>
                <c:pt idx="68">
                  <c:v>-0.9048270524660198</c:v>
                </c:pt>
                <c:pt idx="69">
                  <c:v>-0.92977648588825146</c:v>
                </c:pt>
                <c:pt idx="70">
                  <c:v>-0.95105651629515353</c:v>
                </c:pt>
                <c:pt idx="71">
                  <c:v>-0.96858316112863119</c:v>
                </c:pt>
                <c:pt idx="72">
                  <c:v>-0.98228725072868872</c:v>
                </c:pt>
                <c:pt idx="73">
                  <c:v>-0.99211470131447788</c:v>
                </c:pt>
                <c:pt idx="74">
                  <c:v>-0.99802672842827156</c:v>
                </c:pt>
                <c:pt idx="75">
                  <c:v>-1</c:v>
                </c:pt>
                <c:pt idx="76">
                  <c:v>-0.99802672842827156</c:v>
                </c:pt>
                <c:pt idx="77">
                  <c:v>-0.99211470131447788</c:v>
                </c:pt>
                <c:pt idx="78">
                  <c:v>-0.98228725072868861</c:v>
                </c:pt>
                <c:pt idx="79">
                  <c:v>-0.96858316112863108</c:v>
                </c:pt>
                <c:pt idx="80">
                  <c:v>-0.95105651629515364</c:v>
                </c:pt>
                <c:pt idx="81">
                  <c:v>-0.92977648588825124</c:v>
                </c:pt>
                <c:pt idx="82">
                  <c:v>-0.90482705246601958</c:v>
                </c:pt>
                <c:pt idx="83">
                  <c:v>-0.87630668004386336</c:v>
                </c:pt>
                <c:pt idx="84">
                  <c:v>-0.84432792550201496</c:v>
                </c:pt>
                <c:pt idx="85">
                  <c:v>-0.80901699437494701</c:v>
                </c:pt>
                <c:pt idx="86">
                  <c:v>-0.77051324277578903</c:v>
                </c:pt>
                <c:pt idx="87">
                  <c:v>-0.72896862742141155</c:v>
                </c:pt>
                <c:pt idx="88">
                  <c:v>-0.68454710592868828</c:v>
                </c:pt>
                <c:pt idx="89">
                  <c:v>-0.63742398974868963</c:v>
                </c:pt>
                <c:pt idx="90">
                  <c:v>-0.58778525229247258</c:v>
                </c:pt>
                <c:pt idx="91">
                  <c:v>-0.53582679497899632</c:v>
                </c:pt>
                <c:pt idx="92">
                  <c:v>-0.48175367410171532</c:v>
                </c:pt>
                <c:pt idx="93">
                  <c:v>-0.42577929156507222</c:v>
                </c:pt>
                <c:pt idx="94">
                  <c:v>-0.36812455268467786</c:v>
                </c:pt>
                <c:pt idx="95">
                  <c:v>-0.30901699437494679</c:v>
                </c:pt>
                <c:pt idx="96">
                  <c:v>-0.24868988716485449</c:v>
                </c:pt>
                <c:pt idx="97">
                  <c:v>-0.18738131458572468</c:v>
                </c:pt>
                <c:pt idx="98">
                  <c:v>-0.12533323356430379</c:v>
                </c:pt>
                <c:pt idx="99">
                  <c:v>-6.2790519529313263E-2</c:v>
                </c:pt>
                <c:pt idx="100">
                  <c:v>6.4314872871840123E-16</c:v>
                </c:pt>
              </c:numCache>
            </c:numRef>
          </c:yVal>
          <c:smooth val="1"/>
          <c:extLst>
            <c:ext xmlns:c16="http://schemas.microsoft.com/office/drawing/2014/chart" uri="{C3380CC4-5D6E-409C-BE32-E72D297353CC}">
              <c16:uniqueId val="{00000000-E235-4C0E-AE0C-FD0C58DC8FE5}"/>
            </c:ext>
          </c:extLst>
        </c:ser>
        <c:dLbls>
          <c:showLegendKey val="0"/>
          <c:showVal val="0"/>
          <c:showCatName val="0"/>
          <c:showSerName val="0"/>
          <c:showPercent val="0"/>
          <c:showBubbleSize val="0"/>
        </c:dLbls>
        <c:axId val="679100047"/>
        <c:axId val="681236559"/>
      </c:scatterChart>
      <c:valAx>
        <c:axId val="679100047"/>
        <c:scaling>
          <c:orientation val="minMax"/>
        </c:scaling>
        <c:delete val="1"/>
        <c:axPos val="b"/>
        <c:numFmt formatCode="General" sourceLinked="1"/>
        <c:majorTickMark val="none"/>
        <c:minorTickMark val="none"/>
        <c:tickLblPos val="nextTo"/>
        <c:crossAx val="681236559"/>
        <c:crosses val="autoZero"/>
        <c:crossBetween val="midCat"/>
      </c:valAx>
      <c:valAx>
        <c:axId val="681236559"/>
        <c:scaling>
          <c:orientation val="minMax"/>
        </c:scaling>
        <c:delete val="1"/>
        <c:axPos val="l"/>
        <c:numFmt formatCode="General" sourceLinked="1"/>
        <c:majorTickMark val="none"/>
        <c:minorTickMark val="none"/>
        <c:tickLblPos val="nextTo"/>
        <c:crossAx val="679100047"/>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2217871649541367E-2"/>
          <c:y val="7.0563502859160396E-2"/>
          <c:w val="0.94547744797769917"/>
          <c:h val="0.6022784384301868"/>
        </c:manualLayout>
      </c:layout>
      <c:scatterChart>
        <c:scatterStyle val="smoothMarker"/>
        <c:varyColors val="0"/>
        <c:dLbls>
          <c:showLegendKey val="0"/>
          <c:showVal val="0"/>
          <c:showCatName val="0"/>
          <c:showSerName val="0"/>
          <c:showPercent val="0"/>
          <c:showBubbleSize val="0"/>
        </c:dLbls>
        <c:axId val="679100047"/>
        <c:axId val="681236559"/>
      </c:scatterChart>
      <c:valAx>
        <c:axId val="679100047"/>
        <c:scaling>
          <c:orientation val="minMax"/>
        </c:scaling>
        <c:delete val="1"/>
        <c:axPos val="b"/>
        <c:numFmt formatCode="General" sourceLinked="1"/>
        <c:majorTickMark val="none"/>
        <c:minorTickMark val="none"/>
        <c:tickLblPos val="nextTo"/>
        <c:crossAx val="681236559"/>
        <c:crosses val="autoZero"/>
        <c:crossBetween val="midCat"/>
      </c:valAx>
      <c:valAx>
        <c:axId val="681236559"/>
        <c:scaling>
          <c:orientation val="minMax"/>
        </c:scaling>
        <c:delete val="1"/>
        <c:axPos val="l"/>
        <c:numFmt formatCode="General" sourceLinked="1"/>
        <c:majorTickMark val="none"/>
        <c:minorTickMark val="none"/>
        <c:tickLblPos val="nextTo"/>
        <c:crossAx val="679100047"/>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030CEB-6AB7-3549-BD18-33B6F2E5A510}" type="doc">
      <dgm:prSet loTypeId="urn:microsoft.com/office/officeart/2008/layout/VerticalCurvedList" loCatId="" qsTypeId="urn:microsoft.com/office/officeart/2005/8/quickstyle/simple1" qsCatId="simple" csTypeId="urn:microsoft.com/office/officeart/2005/8/colors/accent3_4" csCatId="accent3" phldr="1"/>
      <dgm:spPr/>
      <dgm:t>
        <a:bodyPr/>
        <a:lstStyle/>
        <a:p>
          <a:endParaRPr lang="en-GB"/>
        </a:p>
      </dgm:t>
    </dgm:pt>
    <dgm:pt modelId="{32DFD177-6CC9-E746-B7BC-3C7EEA732D9E}">
      <dgm:prSet phldrT="[Text]"/>
      <dgm:spPr/>
      <dgm:t>
        <a:bodyPr/>
        <a:lstStyle/>
        <a:p>
          <a:r>
            <a:rPr lang="en-GB" dirty="0"/>
            <a:t>Economists</a:t>
          </a:r>
        </a:p>
      </dgm:t>
    </dgm:pt>
    <dgm:pt modelId="{4E3D136D-DB7E-4547-A3B9-7AB87091E0D8}" type="parTrans" cxnId="{B8ADE081-AE77-1E4B-B405-78B72C2B4DCA}">
      <dgm:prSet/>
      <dgm:spPr/>
      <dgm:t>
        <a:bodyPr/>
        <a:lstStyle/>
        <a:p>
          <a:endParaRPr lang="en-GB"/>
        </a:p>
      </dgm:t>
    </dgm:pt>
    <dgm:pt modelId="{D1EBFF1B-D1FB-6240-B1B5-221ED8B78A8A}" type="sibTrans" cxnId="{B8ADE081-AE77-1E4B-B405-78B72C2B4DCA}">
      <dgm:prSet/>
      <dgm:spPr/>
      <dgm:t>
        <a:bodyPr/>
        <a:lstStyle/>
        <a:p>
          <a:endParaRPr lang="en-GB"/>
        </a:p>
      </dgm:t>
    </dgm:pt>
    <dgm:pt modelId="{0D52DA02-F763-274A-A071-3269FC785510}">
      <dgm:prSet phldrT="[Text]"/>
      <dgm:spPr/>
      <dgm:t>
        <a:bodyPr/>
        <a:lstStyle/>
        <a:p>
          <a:r>
            <a:rPr lang="en-GB" dirty="0"/>
            <a:t>Statisticians</a:t>
          </a:r>
        </a:p>
      </dgm:t>
    </dgm:pt>
    <dgm:pt modelId="{BA355ED3-45BB-C643-A130-6C8B3F064D0F}" type="parTrans" cxnId="{5D3DFB5A-5D45-8844-9BB3-2DF265CF7BE8}">
      <dgm:prSet/>
      <dgm:spPr/>
      <dgm:t>
        <a:bodyPr/>
        <a:lstStyle/>
        <a:p>
          <a:endParaRPr lang="en-GB"/>
        </a:p>
      </dgm:t>
    </dgm:pt>
    <dgm:pt modelId="{EE6FACBF-CB3C-074F-B39D-BCB21F7DA65D}" type="sibTrans" cxnId="{5D3DFB5A-5D45-8844-9BB3-2DF265CF7BE8}">
      <dgm:prSet/>
      <dgm:spPr/>
      <dgm:t>
        <a:bodyPr/>
        <a:lstStyle/>
        <a:p>
          <a:endParaRPr lang="en-GB"/>
        </a:p>
      </dgm:t>
    </dgm:pt>
    <dgm:pt modelId="{6B9879DD-9753-2647-A23E-E3BAE9FD23B2}">
      <dgm:prSet phldrT="[Text]"/>
      <dgm:spPr/>
      <dgm:t>
        <a:bodyPr/>
        <a:lstStyle/>
        <a:p>
          <a:r>
            <a:rPr lang="en-GB" dirty="0"/>
            <a:t>Mathematicians</a:t>
          </a:r>
        </a:p>
      </dgm:t>
    </dgm:pt>
    <dgm:pt modelId="{EA7E53DC-F396-3C44-AC89-7E5AD5C89B4A}" type="parTrans" cxnId="{3086D73A-887B-A249-9BA6-6804D4C4A0AB}">
      <dgm:prSet/>
      <dgm:spPr/>
      <dgm:t>
        <a:bodyPr/>
        <a:lstStyle/>
        <a:p>
          <a:endParaRPr lang="en-GB"/>
        </a:p>
      </dgm:t>
    </dgm:pt>
    <dgm:pt modelId="{5F9AD79D-9540-3A49-8784-2C4AB5F1FBC1}" type="sibTrans" cxnId="{3086D73A-887B-A249-9BA6-6804D4C4A0AB}">
      <dgm:prSet/>
      <dgm:spPr/>
      <dgm:t>
        <a:bodyPr/>
        <a:lstStyle/>
        <a:p>
          <a:endParaRPr lang="en-GB"/>
        </a:p>
      </dgm:t>
    </dgm:pt>
    <dgm:pt modelId="{E9A05C20-68B3-8A45-A68A-C24C2D84CD65}">
      <dgm:prSet phldrT="[Text]"/>
      <dgm:spPr/>
      <dgm:t>
        <a:bodyPr/>
        <a:lstStyle/>
        <a:p>
          <a:r>
            <a:rPr lang="en-GB" dirty="0"/>
            <a:t>Computer Scientists</a:t>
          </a:r>
        </a:p>
      </dgm:t>
    </dgm:pt>
    <dgm:pt modelId="{24E1B252-41EC-864E-AF78-6AAD39E523F6}" type="parTrans" cxnId="{1C9577CA-38CC-E44A-8BAA-E065FF2935B4}">
      <dgm:prSet/>
      <dgm:spPr/>
      <dgm:t>
        <a:bodyPr/>
        <a:lstStyle/>
        <a:p>
          <a:endParaRPr lang="en-GB"/>
        </a:p>
      </dgm:t>
    </dgm:pt>
    <dgm:pt modelId="{3DDEBBD0-B53D-B84D-8112-99F7D5FF2259}" type="sibTrans" cxnId="{1C9577CA-38CC-E44A-8BAA-E065FF2935B4}">
      <dgm:prSet/>
      <dgm:spPr/>
      <dgm:t>
        <a:bodyPr/>
        <a:lstStyle/>
        <a:p>
          <a:endParaRPr lang="en-GB"/>
        </a:p>
      </dgm:t>
    </dgm:pt>
    <dgm:pt modelId="{F9C70C56-8F43-8E45-ABDD-4AFBF07A6F72}">
      <dgm:prSet phldrT="[Text]"/>
      <dgm:spPr/>
      <dgm:t>
        <a:bodyPr/>
        <a:lstStyle/>
        <a:p>
          <a:r>
            <a:rPr lang="en-GB" dirty="0"/>
            <a:t>Physicists</a:t>
          </a:r>
        </a:p>
      </dgm:t>
    </dgm:pt>
    <dgm:pt modelId="{793B0912-6C45-6345-8036-A22200E0B9F9}" type="parTrans" cxnId="{E94257FD-AB40-3049-AF08-8DE5C2381423}">
      <dgm:prSet/>
      <dgm:spPr/>
      <dgm:t>
        <a:bodyPr/>
        <a:lstStyle/>
        <a:p>
          <a:endParaRPr lang="en-GB"/>
        </a:p>
      </dgm:t>
    </dgm:pt>
    <dgm:pt modelId="{E67BF442-2110-714D-93A5-F635C1BDCB74}" type="sibTrans" cxnId="{E94257FD-AB40-3049-AF08-8DE5C2381423}">
      <dgm:prSet/>
      <dgm:spPr/>
      <dgm:t>
        <a:bodyPr/>
        <a:lstStyle/>
        <a:p>
          <a:endParaRPr lang="en-GB"/>
        </a:p>
      </dgm:t>
    </dgm:pt>
    <dgm:pt modelId="{7183C51B-5D59-FA4D-BED6-2D48E9F9A3A8}">
      <dgm:prSet phldrT="[Text]"/>
      <dgm:spPr/>
      <dgm:t>
        <a:bodyPr/>
        <a:lstStyle/>
        <a:p>
          <a:r>
            <a:rPr lang="en-GB" dirty="0"/>
            <a:t>Engineers</a:t>
          </a:r>
        </a:p>
      </dgm:t>
    </dgm:pt>
    <dgm:pt modelId="{8598B0F6-ED00-3944-9BFC-F56B963B0F51}" type="parTrans" cxnId="{F6A84414-FAB7-5642-91F3-F75B8CAAABFD}">
      <dgm:prSet/>
      <dgm:spPr/>
      <dgm:t>
        <a:bodyPr/>
        <a:lstStyle/>
        <a:p>
          <a:endParaRPr lang="en-GB"/>
        </a:p>
      </dgm:t>
    </dgm:pt>
    <dgm:pt modelId="{291269B5-ABC9-EA42-AC70-B88363FC79C1}" type="sibTrans" cxnId="{F6A84414-FAB7-5642-91F3-F75B8CAAABFD}">
      <dgm:prSet/>
      <dgm:spPr/>
      <dgm:t>
        <a:bodyPr/>
        <a:lstStyle/>
        <a:p>
          <a:endParaRPr lang="en-GB"/>
        </a:p>
      </dgm:t>
    </dgm:pt>
    <dgm:pt modelId="{B1D541E4-A1AD-3249-B5E9-203F443E77DF}" type="pres">
      <dgm:prSet presAssocID="{72030CEB-6AB7-3549-BD18-33B6F2E5A510}" presName="Name0" presStyleCnt="0">
        <dgm:presLayoutVars>
          <dgm:chMax val="7"/>
          <dgm:chPref val="7"/>
          <dgm:dir/>
        </dgm:presLayoutVars>
      </dgm:prSet>
      <dgm:spPr/>
    </dgm:pt>
    <dgm:pt modelId="{A8AE9A64-E6F2-D247-80E0-9C3C4E93B048}" type="pres">
      <dgm:prSet presAssocID="{72030CEB-6AB7-3549-BD18-33B6F2E5A510}" presName="Name1" presStyleCnt="0"/>
      <dgm:spPr/>
    </dgm:pt>
    <dgm:pt modelId="{7623D5A2-542C-A449-B0D5-4C3C0C2DDE36}" type="pres">
      <dgm:prSet presAssocID="{72030CEB-6AB7-3549-BD18-33B6F2E5A510}" presName="cycle" presStyleCnt="0"/>
      <dgm:spPr/>
    </dgm:pt>
    <dgm:pt modelId="{9E318334-1385-3D46-AB07-4A55D00680C8}" type="pres">
      <dgm:prSet presAssocID="{72030CEB-6AB7-3549-BD18-33B6F2E5A510}" presName="srcNode" presStyleLbl="node1" presStyleIdx="0" presStyleCnt="6"/>
      <dgm:spPr/>
    </dgm:pt>
    <dgm:pt modelId="{A74FEB2B-92A2-C649-9BBB-C9C9EF9FB46F}" type="pres">
      <dgm:prSet presAssocID="{72030CEB-6AB7-3549-BD18-33B6F2E5A510}" presName="conn" presStyleLbl="parChTrans1D2" presStyleIdx="0" presStyleCnt="1"/>
      <dgm:spPr/>
    </dgm:pt>
    <dgm:pt modelId="{06E58A5A-62CA-4E48-A7EC-E4E35FA736A8}" type="pres">
      <dgm:prSet presAssocID="{72030CEB-6AB7-3549-BD18-33B6F2E5A510}" presName="extraNode" presStyleLbl="node1" presStyleIdx="0" presStyleCnt="6"/>
      <dgm:spPr/>
    </dgm:pt>
    <dgm:pt modelId="{04D235CC-0EB6-104E-81F3-8427B331433E}" type="pres">
      <dgm:prSet presAssocID="{72030CEB-6AB7-3549-BD18-33B6F2E5A510}" presName="dstNode" presStyleLbl="node1" presStyleIdx="0" presStyleCnt="6"/>
      <dgm:spPr/>
    </dgm:pt>
    <dgm:pt modelId="{ED8CCC19-9E9B-FA44-A455-0E5ADA14809C}" type="pres">
      <dgm:prSet presAssocID="{32DFD177-6CC9-E746-B7BC-3C7EEA732D9E}" presName="text_1" presStyleLbl="node1" presStyleIdx="0" presStyleCnt="6">
        <dgm:presLayoutVars>
          <dgm:bulletEnabled val="1"/>
        </dgm:presLayoutVars>
      </dgm:prSet>
      <dgm:spPr/>
    </dgm:pt>
    <dgm:pt modelId="{8B5D59EA-750E-A549-BF18-00030800F8F0}" type="pres">
      <dgm:prSet presAssocID="{32DFD177-6CC9-E746-B7BC-3C7EEA732D9E}" presName="accent_1" presStyleCnt="0"/>
      <dgm:spPr/>
    </dgm:pt>
    <dgm:pt modelId="{A573BA1F-E017-2F41-894F-C9F530728105}" type="pres">
      <dgm:prSet presAssocID="{32DFD177-6CC9-E746-B7BC-3C7EEA732D9E}" presName="accentRepeatNode" presStyleLbl="solidFgAcc1" presStyleIdx="0" presStyleCnt="6"/>
      <dgm:spPr/>
    </dgm:pt>
    <dgm:pt modelId="{1CDFA0D1-9491-264A-8B86-EA81873E8342}" type="pres">
      <dgm:prSet presAssocID="{0D52DA02-F763-274A-A071-3269FC785510}" presName="text_2" presStyleLbl="node1" presStyleIdx="1" presStyleCnt="6">
        <dgm:presLayoutVars>
          <dgm:bulletEnabled val="1"/>
        </dgm:presLayoutVars>
      </dgm:prSet>
      <dgm:spPr/>
    </dgm:pt>
    <dgm:pt modelId="{296DC675-A53D-2F4A-89D5-287D136B145B}" type="pres">
      <dgm:prSet presAssocID="{0D52DA02-F763-274A-A071-3269FC785510}" presName="accent_2" presStyleCnt="0"/>
      <dgm:spPr/>
    </dgm:pt>
    <dgm:pt modelId="{55BA0FD0-C8C9-354E-B4E8-3DC5FC3406BA}" type="pres">
      <dgm:prSet presAssocID="{0D52DA02-F763-274A-A071-3269FC785510}" presName="accentRepeatNode" presStyleLbl="solidFgAcc1" presStyleIdx="1" presStyleCnt="6"/>
      <dgm:spPr/>
    </dgm:pt>
    <dgm:pt modelId="{AB2C5E11-6C31-824D-A857-B14B5A3A9501}" type="pres">
      <dgm:prSet presAssocID="{6B9879DD-9753-2647-A23E-E3BAE9FD23B2}" presName="text_3" presStyleLbl="node1" presStyleIdx="2" presStyleCnt="6">
        <dgm:presLayoutVars>
          <dgm:bulletEnabled val="1"/>
        </dgm:presLayoutVars>
      </dgm:prSet>
      <dgm:spPr/>
    </dgm:pt>
    <dgm:pt modelId="{BAA6383D-9754-FD4F-BA7D-462E3C3DC7B8}" type="pres">
      <dgm:prSet presAssocID="{6B9879DD-9753-2647-A23E-E3BAE9FD23B2}" presName="accent_3" presStyleCnt="0"/>
      <dgm:spPr/>
    </dgm:pt>
    <dgm:pt modelId="{ACC4611C-01CC-164A-8F38-0ED1FB39E486}" type="pres">
      <dgm:prSet presAssocID="{6B9879DD-9753-2647-A23E-E3BAE9FD23B2}" presName="accentRepeatNode" presStyleLbl="solidFgAcc1" presStyleIdx="2" presStyleCnt="6"/>
      <dgm:spPr/>
    </dgm:pt>
    <dgm:pt modelId="{099831AE-1E22-C245-9367-BC7CB15EE974}" type="pres">
      <dgm:prSet presAssocID="{E9A05C20-68B3-8A45-A68A-C24C2D84CD65}" presName="text_4" presStyleLbl="node1" presStyleIdx="3" presStyleCnt="6">
        <dgm:presLayoutVars>
          <dgm:bulletEnabled val="1"/>
        </dgm:presLayoutVars>
      </dgm:prSet>
      <dgm:spPr/>
    </dgm:pt>
    <dgm:pt modelId="{AFC2A2ED-F49A-1E48-93B2-EC4A53D8A6D5}" type="pres">
      <dgm:prSet presAssocID="{E9A05C20-68B3-8A45-A68A-C24C2D84CD65}" presName="accent_4" presStyleCnt="0"/>
      <dgm:spPr/>
    </dgm:pt>
    <dgm:pt modelId="{0AC1BA3A-E9C6-C541-91C7-0FE46924A31D}" type="pres">
      <dgm:prSet presAssocID="{E9A05C20-68B3-8A45-A68A-C24C2D84CD65}" presName="accentRepeatNode" presStyleLbl="solidFgAcc1" presStyleIdx="3" presStyleCnt="6"/>
      <dgm:spPr/>
    </dgm:pt>
    <dgm:pt modelId="{504DAB8F-0A27-B848-9438-F3A415E4529C}" type="pres">
      <dgm:prSet presAssocID="{F9C70C56-8F43-8E45-ABDD-4AFBF07A6F72}" presName="text_5" presStyleLbl="node1" presStyleIdx="4" presStyleCnt="6">
        <dgm:presLayoutVars>
          <dgm:bulletEnabled val="1"/>
        </dgm:presLayoutVars>
      </dgm:prSet>
      <dgm:spPr/>
    </dgm:pt>
    <dgm:pt modelId="{D30CCF8C-6B92-6E47-BD6F-3C6D6E00EE9D}" type="pres">
      <dgm:prSet presAssocID="{F9C70C56-8F43-8E45-ABDD-4AFBF07A6F72}" presName="accent_5" presStyleCnt="0"/>
      <dgm:spPr/>
    </dgm:pt>
    <dgm:pt modelId="{68F0466E-706F-7E4D-BD4A-6C58393AE4A4}" type="pres">
      <dgm:prSet presAssocID="{F9C70C56-8F43-8E45-ABDD-4AFBF07A6F72}" presName="accentRepeatNode" presStyleLbl="solidFgAcc1" presStyleIdx="4" presStyleCnt="6"/>
      <dgm:spPr/>
    </dgm:pt>
    <dgm:pt modelId="{C973988F-935F-A54D-80B3-BAD15DF32ED0}" type="pres">
      <dgm:prSet presAssocID="{7183C51B-5D59-FA4D-BED6-2D48E9F9A3A8}" presName="text_6" presStyleLbl="node1" presStyleIdx="5" presStyleCnt="6">
        <dgm:presLayoutVars>
          <dgm:bulletEnabled val="1"/>
        </dgm:presLayoutVars>
      </dgm:prSet>
      <dgm:spPr/>
    </dgm:pt>
    <dgm:pt modelId="{9A50865E-B083-434D-ABD5-BC24DDA4D91B}" type="pres">
      <dgm:prSet presAssocID="{7183C51B-5D59-FA4D-BED6-2D48E9F9A3A8}" presName="accent_6" presStyleCnt="0"/>
      <dgm:spPr/>
    </dgm:pt>
    <dgm:pt modelId="{F457C1DB-3630-C544-A4DA-AEE2C6CA6387}" type="pres">
      <dgm:prSet presAssocID="{7183C51B-5D59-FA4D-BED6-2D48E9F9A3A8}" presName="accentRepeatNode" presStyleLbl="solidFgAcc1" presStyleIdx="5" presStyleCnt="6"/>
      <dgm:spPr/>
    </dgm:pt>
  </dgm:ptLst>
  <dgm:cxnLst>
    <dgm:cxn modelId="{52102F0A-0E39-4D47-BCE2-B484563DA16B}" type="presOf" srcId="{6B9879DD-9753-2647-A23E-E3BAE9FD23B2}" destId="{AB2C5E11-6C31-824D-A857-B14B5A3A9501}" srcOrd="0" destOrd="0" presId="urn:microsoft.com/office/officeart/2008/layout/VerticalCurvedList"/>
    <dgm:cxn modelId="{F6A84414-FAB7-5642-91F3-F75B8CAAABFD}" srcId="{72030CEB-6AB7-3549-BD18-33B6F2E5A510}" destId="{7183C51B-5D59-FA4D-BED6-2D48E9F9A3A8}" srcOrd="5" destOrd="0" parTransId="{8598B0F6-ED00-3944-9BFC-F56B963B0F51}" sibTransId="{291269B5-ABC9-EA42-AC70-B88363FC79C1}"/>
    <dgm:cxn modelId="{1F504319-20E6-DA4C-AD8C-1DC56BC9D4CE}" type="presOf" srcId="{D1EBFF1B-D1FB-6240-B1B5-221ED8B78A8A}" destId="{A74FEB2B-92A2-C649-9BBB-C9C9EF9FB46F}" srcOrd="0" destOrd="0" presId="urn:microsoft.com/office/officeart/2008/layout/VerticalCurvedList"/>
    <dgm:cxn modelId="{C6569D20-429A-D248-84F4-761F3E536B2F}" type="presOf" srcId="{72030CEB-6AB7-3549-BD18-33B6F2E5A510}" destId="{B1D541E4-A1AD-3249-B5E9-203F443E77DF}" srcOrd="0" destOrd="0" presId="urn:microsoft.com/office/officeart/2008/layout/VerticalCurvedList"/>
    <dgm:cxn modelId="{3086D73A-887B-A249-9BA6-6804D4C4A0AB}" srcId="{72030CEB-6AB7-3549-BD18-33B6F2E5A510}" destId="{6B9879DD-9753-2647-A23E-E3BAE9FD23B2}" srcOrd="2" destOrd="0" parTransId="{EA7E53DC-F396-3C44-AC89-7E5AD5C89B4A}" sibTransId="{5F9AD79D-9540-3A49-8784-2C4AB5F1FBC1}"/>
    <dgm:cxn modelId="{D928F15A-971C-0A45-A031-F0676CC45ED5}" type="presOf" srcId="{7183C51B-5D59-FA4D-BED6-2D48E9F9A3A8}" destId="{C973988F-935F-A54D-80B3-BAD15DF32ED0}" srcOrd="0" destOrd="0" presId="urn:microsoft.com/office/officeart/2008/layout/VerticalCurvedList"/>
    <dgm:cxn modelId="{5D3DFB5A-5D45-8844-9BB3-2DF265CF7BE8}" srcId="{72030CEB-6AB7-3549-BD18-33B6F2E5A510}" destId="{0D52DA02-F763-274A-A071-3269FC785510}" srcOrd="1" destOrd="0" parTransId="{BA355ED3-45BB-C643-A130-6C8B3F064D0F}" sibTransId="{EE6FACBF-CB3C-074F-B39D-BCB21F7DA65D}"/>
    <dgm:cxn modelId="{B8ADE081-AE77-1E4B-B405-78B72C2B4DCA}" srcId="{72030CEB-6AB7-3549-BD18-33B6F2E5A510}" destId="{32DFD177-6CC9-E746-B7BC-3C7EEA732D9E}" srcOrd="0" destOrd="0" parTransId="{4E3D136D-DB7E-4547-A3B9-7AB87091E0D8}" sibTransId="{D1EBFF1B-D1FB-6240-B1B5-221ED8B78A8A}"/>
    <dgm:cxn modelId="{13F6C9AF-FAA2-944A-8C3C-790125EA6165}" type="presOf" srcId="{32DFD177-6CC9-E746-B7BC-3C7EEA732D9E}" destId="{ED8CCC19-9E9B-FA44-A455-0E5ADA14809C}" srcOrd="0" destOrd="0" presId="urn:microsoft.com/office/officeart/2008/layout/VerticalCurvedList"/>
    <dgm:cxn modelId="{30D8D2B3-ED16-9E4E-B70E-86843FF6801C}" type="presOf" srcId="{F9C70C56-8F43-8E45-ABDD-4AFBF07A6F72}" destId="{504DAB8F-0A27-B848-9438-F3A415E4529C}" srcOrd="0" destOrd="0" presId="urn:microsoft.com/office/officeart/2008/layout/VerticalCurvedList"/>
    <dgm:cxn modelId="{1C9577CA-38CC-E44A-8BAA-E065FF2935B4}" srcId="{72030CEB-6AB7-3549-BD18-33B6F2E5A510}" destId="{E9A05C20-68B3-8A45-A68A-C24C2D84CD65}" srcOrd="3" destOrd="0" parTransId="{24E1B252-41EC-864E-AF78-6AAD39E523F6}" sibTransId="{3DDEBBD0-B53D-B84D-8112-99F7D5FF2259}"/>
    <dgm:cxn modelId="{279045CE-3409-D94A-B8C8-6FCEFE4459E7}" type="presOf" srcId="{E9A05C20-68B3-8A45-A68A-C24C2D84CD65}" destId="{099831AE-1E22-C245-9367-BC7CB15EE974}" srcOrd="0" destOrd="0" presId="urn:microsoft.com/office/officeart/2008/layout/VerticalCurvedList"/>
    <dgm:cxn modelId="{114D85E1-B4BC-2446-B4C5-58C0075BFCF5}" type="presOf" srcId="{0D52DA02-F763-274A-A071-3269FC785510}" destId="{1CDFA0D1-9491-264A-8B86-EA81873E8342}" srcOrd="0" destOrd="0" presId="urn:microsoft.com/office/officeart/2008/layout/VerticalCurvedList"/>
    <dgm:cxn modelId="{E94257FD-AB40-3049-AF08-8DE5C2381423}" srcId="{72030CEB-6AB7-3549-BD18-33B6F2E5A510}" destId="{F9C70C56-8F43-8E45-ABDD-4AFBF07A6F72}" srcOrd="4" destOrd="0" parTransId="{793B0912-6C45-6345-8036-A22200E0B9F9}" sibTransId="{E67BF442-2110-714D-93A5-F635C1BDCB74}"/>
    <dgm:cxn modelId="{9A33506D-CC10-124A-BA8C-635C5AFC7DE4}" type="presParOf" srcId="{B1D541E4-A1AD-3249-B5E9-203F443E77DF}" destId="{A8AE9A64-E6F2-D247-80E0-9C3C4E93B048}" srcOrd="0" destOrd="0" presId="urn:microsoft.com/office/officeart/2008/layout/VerticalCurvedList"/>
    <dgm:cxn modelId="{BABC20FF-2F67-694E-BC32-0E3CE981E0A6}" type="presParOf" srcId="{A8AE9A64-E6F2-D247-80E0-9C3C4E93B048}" destId="{7623D5A2-542C-A449-B0D5-4C3C0C2DDE36}" srcOrd="0" destOrd="0" presId="urn:microsoft.com/office/officeart/2008/layout/VerticalCurvedList"/>
    <dgm:cxn modelId="{E8CBEDC6-FE9F-124E-A9BD-C5D80BB51106}" type="presParOf" srcId="{7623D5A2-542C-A449-B0D5-4C3C0C2DDE36}" destId="{9E318334-1385-3D46-AB07-4A55D00680C8}" srcOrd="0" destOrd="0" presId="urn:microsoft.com/office/officeart/2008/layout/VerticalCurvedList"/>
    <dgm:cxn modelId="{39530AAB-5C32-9B4D-9A56-FC5AF8AD951B}" type="presParOf" srcId="{7623D5A2-542C-A449-B0D5-4C3C0C2DDE36}" destId="{A74FEB2B-92A2-C649-9BBB-C9C9EF9FB46F}" srcOrd="1" destOrd="0" presId="urn:microsoft.com/office/officeart/2008/layout/VerticalCurvedList"/>
    <dgm:cxn modelId="{8D6A947D-12A2-B549-BA99-38B2560B7E68}" type="presParOf" srcId="{7623D5A2-542C-A449-B0D5-4C3C0C2DDE36}" destId="{06E58A5A-62CA-4E48-A7EC-E4E35FA736A8}" srcOrd="2" destOrd="0" presId="urn:microsoft.com/office/officeart/2008/layout/VerticalCurvedList"/>
    <dgm:cxn modelId="{EFC18929-6B3C-B74C-9890-BC00216C82D7}" type="presParOf" srcId="{7623D5A2-542C-A449-B0D5-4C3C0C2DDE36}" destId="{04D235CC-0EB6-104E-81F3-8427B331433E}" srcOrd="3" destOrd="0" presId="urn:microsoft.com/office/officeart/2008/layout/VerticalCurvedList"/>
    <dgm:cxn modelId="{78470CCF-FD34-C94D-9007-2EC36F0D056B}" type="presParOf" srcId="{A8AE9A64-E6F2-D247-80E0-9C3C4E93B048}" destId="{ED8CCC19-9E9B-FA44-A455-0E5ADA14809C}" srcOrd="1" destOrd="0" presId="urn:microsoft.com/office/officeart/2008/layout/VerticalCurvedList"/>
    <dgm:cxn modelId="{8E3510A2-BC6D-164D-8484-95CF893814A9}" type="presParOf" srcId="{A8AE9A64-E6F2-D247-80E0-9C3C4E93B048}" destId="{8B5D59EA-750E-A549-BF18-00030800F8F0}" srcOrd="2" destOrd="0" presId="urn:microsoft.com/office/officeart/2008/layout/VerticalCurvedList"/>
    <dgm:cxn modelId="{F6A13D45-FC62-2E43-9DAD-55E3652A8BBA}" type="presParOf" srcId="{8B5D59EA-750E-A549-BF18-00030800F8F0}" destId="{A573BA1F-E017-2F41-894F-C9F530728105}" srcOrd="0" destOrd="0" presId="urn:microsoft.com/office/officeart/2008/layout/VerticalCurvedList"/>
    <dgm:cxn modelId="{6D3B0B7C-2D22-3A43-8B6C-E49F99CBC1D3}" type="presParOf" srcId="{A8AE9A64-E6F2-D247-80E0-9C3C4E93B048}" destId="{1CDFA0D1-9491-264A-8B86-EA81873E8342}" srcOrd="3" destOrd="0" presId="urn:microsoft.com/office/officeart/2008/layout/VerticalCurvedList"/>
    <dgm:cxn modelId="{337DB1A9-692E-AC40-9F68-3F7B806C9CF3}" type="presParOf" srcId="{A8AE9A64-E6F2-D247-80E0-9C3C4E93B048}" destId="{296DC675-A53D-2F4A-89D5-287D136B145B}" srcOrd="4" destOrd="0" presId="urn:microsoft.com/office/officeart/2008/layout/VerticalCurvedList"/>
    <dgm:cxn modelId="{6628B6C9-5660-1B49-8B3E-E53FBEEEE935}" type="presParOf" srcId="{296DC675-A53D-2F4A-89D5-287D136B145B}" destId="{55BA0FD0-C8C9-354E-B4E8-3DC5FC3406BA}" srcOrd="0" destOrd="0" presId="urn:microsoft.com/office/officeart/2008/layout/VerticalCurvedList"/>
    <dgm:cxn modelId="{E3A5BB13-11DF-0246-B1E0-A55B830D6820}" type="presParOf" srcId="{A8AE9A64-E6F2-D247-80E0-9C3C4E93B048}" destId="{AB2C5E11-6C31-824D-A857-B14B5A3A9501}" srcOrd="5" destOrd="0" presId="urn:microsoft.com/office/officeart/2008/layout/VerticalCurvedList"/>
    <dgm:cxn modelId="{CEF566D2-7BAB-3B4E-8F70-0E32DEBB95BF}" type="presParOf" srcId="{A8AE9A64-E6F2-D247-80E0-9C3C4E93B048}" destId="{BAA6383D-9754-FD4F-BA7D-462E3C3DC7B8}" srcOrd="6" destOrd="0" presId="urn:microsoft.com/office/officeart/2008/layout/VerticalCurvedList"/>
    <dgm:cxn modelId="{9233FB63-087E-0541-AD9A-B579808020CA}" type="presParOf" srcId="{BAA6383D-9754-FD4F-BA7D-462E3C3DC7B8}" destId="{ACC4611C-01CC-164A-8F38-0ED1FB39E486}" srcOrd="0" destOrd="0" presId="urn:microsoft.com/office/officeart/2008/layout/VerticalCurvedList"/>
    <dgm:cxn modelId="{E474BF0F-7BA3-804C-8FC5-4C542FBB5BFF}" type="presParOf" srcId="{A8AE9A64-E6F2-D247-80E0-9C3C4E93B048}" destId="{099831AE-1E22-C245-9367-BC7CB15EE974}" srcOrd="7" destOrd="0" presId="urn:microsoft.com/office/officeart/2008/layout/VerticalCurvedList"/>
    <dgm:cxn modelId="{263BB512-4F2C-9C40-910C-34C6016C37C9}" type="presParOf" srcId="{A8AE9A64-E6F2-D247-80E0-9C3C4E93B048}" destId="{AFC2A2ED-F49A-1E48-93B2-EC4A53D8A6D5}" srcOrd="8" destOrd="0" presId="urn:microsoft.com/office/officeart/2008/layout/VerticalCurvedList"/>
    <dgm:cxn modelId="{2BEA1DDB-43EC-424B-88AE-7FFC78E56E5E}" type="presParOf" srcId="{AFC2A2ED-F49A-1E48-93B2-EC4A53D8A6D5}" destId="{0AC1BA3A-E9C6-C541-91C7-0FE46924A31D}" srcOrd="0" destOrd="0" presId="urn:microsoft.com/office/officeart/2008/layout/VerticalCurvedList"/>
    <dgm:cxn modelId="{18414CB9-7EB1-A544-A674-A11EC334D9FE}" type="presParOf" srcId="{A8AE9A64-E6F2-D247-80E0-9C3C4E93B048}" destId="{504DAB8F-0A27-B848-9438-F3A415E4529C}" srcOrd="9" destOrd="0" presId="urn:microsoft.com/office/officeart/2008/layout/VerticalCurvedList"/>
    <dgm:cxn modelId="{1DF7FFE3-C9F6-1649-AD24-EEA7D51D1E83}" type="presParOf" srcId="{A8AE9A64-E6F2-D247-80E0-9C3C4E93B048}" destId="{D30CCF8C-6B92-6E47-BD6F-3C6D6E00EE9D}" srcOrd="10" destOrd="0" presId="urn:microsoft.com/office/officeart/2008/layout/VerticalCurvedList"/>
    <dgm:cxn modelId="{5D42AC78-F632-4945-8D00-CE1745698349}" type="presParOf" srcId="{D30CCF8C-6B92-6E47-BD6F-3C6D6E00EE9D}" destId="{68F0466E-706F-7E4D-BD4A-6C58393AE4A4}" srcOrd="0" destOrd="0" presId="urn:microsoft.com/office/officeart/2008/layout/VerticalCurvedList"/>
    <dgm:cxn modelId="{11094E72-DC4D-9D42-91B9-69697C0A523B}" type="presParOf" srcId="{A8AE9A64-E6F2-D247-80E0-9C3C4E93B048}" destId="{C973988F-935F-A54D-80B3-BAD15DF32ED0}" srcOrd="11" destOrd="0" presId="urn:microsoft.com/office/officeart/2008/layout/VerticalCurvedList"/>
    <dgm:cxn modelId="{BA1AD312-2A36-3F4A-B92B-74A196A9BB66}" type="presParOf" srcId="{A8AE9A64-E6F2-D247-80E0-9C3C4E93B048}" destId="{9A50865E-B083-434D-ABD5-BC24DDA4D91B}" srcOrd="12" destOrd="0" presId="urn:microsoft.com/office/officeart/2008/layout/VerticalCurvedList"/>
    <dgm:cxn modelId="{9EA65D8E-2F46-4C4D-922D-C14218F97BAE}" type="presParOf" srcId="{9A50865E-B083-434D-ABD5-BC24DDA4D91B}" destId="{F457C1DB-3630-C544-A4DA-AEE2C6CA6387}"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4FEB2B-92A2-C649-9BBB-C9C9EF9FB46F}">
      <dsp:nvSpPr>
        <dsp:cNvPr id="0" name=""/>
        <dsp:cNvSpPr/>
      </dsp:nvSpPr>
      <dsp:spPr>
        <a:xfrm>
          <a:off x="-5270976" y="-335896"/>
          <a:ext cx="6276617" cy="6276617"/>
        </a:xfrm>
        <a:prstGeom prst="blockArc">
          <a:avLst>
            <a:gd name="adj1" fmla="val 18900000"/>
            <a:gd name="adj2" fmla="val 2700000"/>
            <a:gd name="adj3" fmla="val 344"/>
          </a:avLst>
        </a:prstGeom>
        <a:noFill/>
        <a:ln w="12700" cap="flat" cmpd="sng" algn="ctr">
          <a:solidFill>
            <a:schemeClr val="accent3">
              <a:tint val="9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8CCC19-9E9B-FA44-A455-0E5ADA14809C}">
      <dsp:nvSpPr>
        <dsp:cNvPr id="0" name=""/>
        <dsp:cNvSpPr/>
      </dsp:nvSpPr>
      <dsp:spPr>
        <a:xfrm>
          <a:off x="375000" y="716883"/>
          <a:ext cx="3290020" cy="490822"/>
        </a:xfrm>
        <a:prstGeom prst="rect">
          <a:avLst/>
        </a:prstGeom>
        <a:solidFill>
          <a:schemeClr val="accent3">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590" tIns="53340" rIns="53340" bIns="53340" numCol="1" spcCol="1270" anchor="ctr" anchorCtr="0">
          <a:noAutofit/>
        </a:bodyPr>
        <a:lstStyle/>
        <a:p>
          <a:pPr marL="0" lvl="0" indent="0" algn="l" defTabSz="933450">
            <a:lnSpc>
              <a:spcPct val="90000"/>
            </a:lnSpc>
            <a:spcBef>
              <a:spcPct val="0"/>
            </a:spcBef>
            <a:spcAft>
              <a:spcPct val="35000"/>
            </a:spcAft>
            <a:buNone/>
          </a:pPr>
          <a:r>
            <a:rPr lang="en-GB" sz="2100" kern="1200" dirty="0"/>
            <a:t>Economists</a:t>
          </a:r>
        </a:p>
      </dsp:txBody>
      <dsp:txXfrm>
        <a:off x="375000" y="716883"/>
        <a:ext cx="3290020" cy="490822"/>
      </dsp:txXfrm>
    </dsp:sp>
    <dsp:sp modelId="{A573BA1F-E017-2F41-894F-C9F530728105}">
      <dsp:nvSpPr>
        <dsp:cNvPr id="0" name=""/>
        <dsp:cNvSpPr/>
      </dsp:nvSpPr>
      <dsp:spPr>
        <a:xfrm>
          <a:off x="68236" y="655530"/>
          <a:ext cx="613527" cy="613527"/>
        </a:xfrm>
        <a:prstGeom prst="ellipse">
          <a:avLst/>
        </a:prstGeom>
        <a:solidFill>
          <a:schemeClr val="lt1">
            <a:hueOff val="0"/>
            <a:satOff val="0"/>
            <a:lumOff val="0"/>
            <a:alphaOff val="0"/>
          </a:schemeClr>
        </a:solidFill>
        <a:ln w="12700" cap="flat" cmpd="sng" algn="ctr">
          <a:solidFill>
            <a:schemeClr val="accent3">
              <a:shade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DFA0D1-9491-264A-8B86-EA81873E8342}">
      <dsp:nvSpPr>
        <dsp:cNvPr id="0" name=""/>
        <dsp:cNvSpPr/>
      </dsp:nvSpPr>
      <dsp:spPr>
        <a:xfrm>
          <a:off x="778735" y="1453024"/>
          <a:ext cx="2886285" cy="490822"/>
        </a:xfrm>
        <a:prstGeom prst="rect">
          <a:avLst/>
        </a:prstGeom>
        <a:solidFill>
          <a:schemeClr val="accent3">
            <a:shade val="50000"/>
            <a:hueOff val="0"/>
            <a:satOff val="0"/>
            <a:lumOff val="11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590" tIns="53340" rIns="53340" bIns="53340" numCol="1" spcCol="1270" anchor="ctr" anchorCtr="0">
          <a:noAutofit/>
        </a:bodyPr>
        <a:lstStyle/>
        <a:p>
          <a:pPr marL="0" lvl="0" indent="0" algn="l" defTabSz="933450">
            <a:lnSpc>
              <a:spcPct val="90000"/>
            </a:lnSpc>
            <a:spcBef>
              <a:spcPct val="0"/>
            </a:spcBef>
            <a:spcAft>
              <a:spcPct val="35000"/>
            </a:spcAft>
            <a:buNone/>
          </a:pPr>
          <a:r>
            <a:rPr lang="en-GB" sz="2100" kern="1200" dirty="0"/>
            <a:t>Statisticians</a:t>
          </a:r>
        </a:p>
      </dsp:txBody>
      <dsp:txXfrm>
        <a:off x="778735" y="1453024"/>
        <a:ext cx="2886285" cy="490822"/>
      </dsp:txXfrm>
    </dsp:sp>
    <dsp:sp modelId="{55BA0FD0-C8C9-354E-B4E8-3DC5FC3406BA}">
      <dsp:nvSpPr>
        <dsp:cNvPr id="0" name=""/>
        <dsp:cNvSpPr/>
      </dsp:nvSpPr>
      <dsp:spPr>
        <a:xfrm>
          <a:off x="471971" y="1391671"/>
          <a:ext cx="613527" cy="613527"/>
        </a:xfrm>
        <a:prstGeom prst="ellipse">
          <a:avLst/>
        </a:prstGeom>
        <a:solidFill>
          <a:schemeClr val="lt1">
            <a:hueOff val="0"/>
            <a:satOff val="0"/>
            <a:lumOff val="0"/>
            <a:alphaOff val="0"/>
          </a:schemeClr>
        </a:solidFill>
        <a:ln w="12700" cap="flat" cmpd="sng" algn="ctr">
          <a:solidFill>
            <a:schemeClr val="accent3">
              <a:shade val="50000"/>
              <a:hueOff val="0"/>
              <a:satOff val="0"/>
              <a:lumOff val="11987"/>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2C5E11-6C31-824D-A857-B14B5A3A9501}">
      <dsp:nvSpPr>
        <dsp:cNvPr id="0" name=""/>
        <dsp:cNvSpPr/>
      </dsp:nvSpPr>
      <dsp:spPr>
        <a:xfrm>
          <a:off x="963353" y="2189164"/>
          <a:ext cx="2701667" cy="490822"/>
        </a:xfrm>
        <a:prstGeom prst="rect">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590" tIns="53340" rIns="53340" bIns="53340" numCol="1" spcCol="1270" anchor="ctr" anchorCtr="0">
          <a:noAutofit/>
        </a:bodyPr>
        <a:lstStyle/>
        <a:p>
          <a:pPr marL="0" lvl="0" indent="0" algn="l" defTabSz="933450">
            <a:lnSpc>
              <a:spcPct val="90000"/>
            </a:lnSpc>
            <a:spcBef>
              <a:spcPct val="0"/>
            </a:spcBef>
            <a:spcAft>
              <a:spcPct val="35000"/>
            </a:spcAft>
            <a:buNone/>
          </a:pPr>
          <a:r>
            <a:rPr lang="en-GB" sz="2100" kern="1200" dirty="0"/>
            <a:t>Mathematicians</a:t>
          </a:r>
        </a:p>
      </dsp:txBody>
      <dsp:txXfrm>
        <a:off x="963353" y="2189164"/>
        <a:ext cx="2701667" cy="490822"/>
      </dsp:txXfrm>
    </dsp:sp>
    <dsp:sp modelId="{ACC4611C-01CC-164A-8F38-0ED1FB39E486}">
      <dsp:nvSpPr>
        <dsp:cNvPr id="0" name=""/>
        <dsp:cNvSpPr/>
      </dsp:nvSpPr>
      <dsp:spPr>
        <a:xfrm>
          <a:off x="656589" y="2127811"/>
          <a:ext cx="613527" cy="613527"/>
        </a:xfrm>
        <a:prstGeom prst="ellipse">
          <a:avLst/>
        </a:prstGeom>
        <a:solidFill>
          <a:schemeClr val="lt1">
            <a:hueOff val="0"/>
            <a:satOff val="0"/>
            <a:lumOff val="0"/>
            <a:alphaOff val="0"/>
          </a:schemeClr>
        </a:solidFill>
        <a:ln w="12700" cap="flat" cmpd="sng" algn="ctr">
          <a:solidFill>
            <a:schemeClr val="accent3">
              <a:shade val="50000"/>
              <a:hueOff val="0"/>
              <a:satOff val="0"/>
              <a:lumOff val="23975"/>
              <a:alphaOff val="0"/>
            </a:schemeClr>
          </a:solidFill>
          <a:prstDash val="solid"/>
          <a:miter lim="800000"/>
        </a:ln>
        <a:effectLst/>
      </dsp:spPr>
      <dsp:style>
        <a:lnRef idx="2">
          <a:scrgbClr r="0" g="0" b="0"/>
        </a:lnRef>
        <a:fillRef idx="1">
          <a:scrgbClr r="0" g="0" b="0"/>
        </a:fillRef>
        <a:effectRef idx="0">
          <a:scrgbClr r="0" g="0" b="0"/>
        </a:effectRef>
        <a:fontRef idx="minor"/>
      </dsp:style>
    </dsp:sp>
    <dsp:sp modelId="{099831AE-1E22-C245-9367-BC7CB15EE974}">
      <dsp:nvSpPr>
        <dsp:cNvPr id="0" name=""/>
        <dsp:cNvSpPr/>
      </dsp:nvSpPr>
      <dsp:spPr>
        <a:xfrm>
          <a:off x="963353" y="2924838"/>
          <a:ext cx="2701667" cy="490822"/>
        </a:xfrm>
        <a:prstGeom prst="rect">
          <a:avLst/>
        </a:prstGeom>
        <a:solidFill>
          <a:schemeClr val="accent3">
            <a:shade val="50000"/>
            <a:hueOff val="0"/>
            <a:satOff val="0"/>
            <a:lumOff val="359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590" tIns="53340" rIns="53340" bIns="53340" numCol="1" spcCol="1270" anchor="ctr" anchorCtr="0">
          <a:noAutofit/>
        </a:bodyPr>
        <a:lstStyle/>
        <a:p>
          <a:pPr marL="0" lvl="0" indent="0" algn="l" defTabSz="933450">
            <a:lnSpc>
              <a:spcPct val="90000"/>
            </a:lnSpc>
            <a:spcBef>
              <a:spcPct val="0"/>
            </a:spcBef>
            <a:spcAft>
              <a:spcPct val="35000"/>
            </a:spcAft>
            <a:buNone/>
          </a:pPr>
          <a:r>
            <a:rPr lang="en-GB" sz="2100" kern="1200" dirty="0"/>
            <a:t>Computer Scientists</a:t>
          </a:r>
        </a:p>
      </dsp:txBody>
      <dsp:txXfrm>
        <a:off x="963353" y="2924838"/>
        <a:ext cx="2701667" cy="490822"/>
      </dsp:txXfrm>
    </dsp:sp>
    <dsp:sp modelId="{0AC1BA3A-E9C6-C541-91C7-0FE46924A31D}">
      <dsp:nvSpPr>
        <dsp:cNvPr id="0" name=""/>
        <dsp:cNvSpPr/>
      </dsp:nvSpPr>
      <dsp:spPr>
        <a:xfrm>
          <a:off x="656589" y="2863485"/>
          <a:ext cx="613527" cy="613527"/>
        </a:xfrm>
        <a:prstGeom prst="ellipse">
          <a:avLst/>
        </a:prstGeom>
        <a:solidFill>
          <a:schemeClr val="lt1">
            <a:hueOff val="0"/>
            <a:satOff val="0"/>
            <a:lumOff val="0"/>
            <a:alphaOff val="0"/>
          </a:schemeClr>
        </a:solidFill>
        <a:ln w="12700" cap="flat" cmpd="sng" algn="ctr">
          <a:solidFill>
            <a:schemeClr val="accent3">
              <a:shade val="50000"/>
              <a:hueOff val="0"/>
              <a:satOff val="0"/>
              <a:lumOff val="35962"/>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4DAB8F-0A27-B848-9438-F3A415E4529C}">
      <dsp:nvSpPr>
        <dsp:cNvPr id="0" name=""/>
        <dsp:cNvSpPr/>
      </dsp:nvSpPr>
      <dsp:spPr>
        <a:xfrm>
          <a:off x="778735" y="3660978"/>
          <a:ext cx="2886285" cy="490822"/>
        </a:xfrm>
        <a:prstGeom prst="rect">
          <a:avLst/>
        </a:prstGeom>
        <a:solidFill>
          <a:schemeClr val="accent3">
            <a:shade val="50000"/>
            <a:hueOff val="0"/>
            <a:satOff val="0"/>
            <a:lumOff val="239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590" tIns="53340" rIns="53340" bIns="53340" numCol="1" spcCol="1270" anchor="ctr" anchorCtr="0">
          <a:noAutofit/>
        </a:bodyPr>
        <a:lstStyle/>
        <a:p>
          <a:pPr marL="0" lvl="0" indent="0" algn="l" defTabSz="933450">
            <a:lnSpc>
              <a:spcPct val="90000"/>
            </a:lnSpc>
            <a:spcBef>
              <a:spcPct val="0"/>
            </a:spcBef>
            <a:spcAft>
              <a:spcPct val="35000"/>
            </a:spcAft>
            <a:buNone/>
          </a:pPr>
          <a:r>
            <a:rPr lang="en-GB" sz="2100" kern="1200" dirty="0"/>
            <a:t>Physicists</a:t>
          </a:r>
        </a:p>
      </dsp:txBody>
      <dsp:txXfrm>
        <a:off x="778735" y="3660978"/>
        <a:ext cx="2886285" cy="490822"/>
      </dsp:txXfrm>
    </dsp:sp>
    <dsp:sp modelId="{68F0466E-706F-7E4D-BD4A-6C58393AE4A4}">
      <dsp:nvSpPr>
        <dsp:cNvPr id="0" name=""/>
        <dsp:cNvSpPr/>
      </dsp:nvSpPr>
      <dsp:spPr>
        <a:xfrm>
          <a:off x="471971" y="3599625"/>
          <a:ext cx="613527" cy="613527"/>
        </a:xfrm>
        <a:prstGeom prst="ellipse">
          <a:avLst/>
        </a:prstGeom>
        <a:solidFill>
          <a:schemeClr val="lt1">
            <a:hueOff val="0"/>
            <a:satOff val="0"/>
            <a:lumOff val="0"/>
            <a:alphaOff val="0"/>
          </a:schemeClr>
        </a:solidFill>
        <a:ln w="12700" cap="flat" cmpd="sng" algn="ctr">
          <a:solidFill>
            <a:schemeClr val="accent3">
              <a:shade val="50000"/>
              <a:hueOff val="0"/>
              <a:satOff val="0"/>
              <a:lumOff val="23975"/>
              <a:alphaOff val="0"/>
            </a:schemeClr>
          </a:solidFill>
          <a:prstDash val="solid"/>
          <a:miter lim="800000"/>
        </a:ln>
        <a:effectLst/>
      </dsp:spPr>
      <dsp:style>
        <a:lnRef idx="2">
          <a:scrgbClr r="0" g="0" b="0"/>
        </a:lnRef>
        <a:fillRef idx="1">
          <a:scrgbClr r="0" g="0" b="0"/>
        </a:fillRef>
        <a:effectRef idx="0">
          <a:scrgbClr r="0" g="0" b="0"/>
        </a:effectRef>
        <a:fontRef idx="minor"/>
      </dsp:style>
    </dsp:sp>
    <dsp:sp modelId="{C973988F-935F-A54D-80B3-BAD15DF32ED0}">
      <dsp:nvSpPr>
        <dsp:cNvPr id="0" name=""/>
        <dsp:cNvSpPr/>
      </dsp:nvSpPr>
      <dsp:spPr>
        <a:xfrm>
          <a:off x="375000" y="4397118"/>
          <a:ext cx="3290020" cy="490822"/>
        </a:xfrm>
        <a:prstGeom prst="rect">
          <a:avLst/>
        </a:prstGeom>
        <a:solidFill>
          <a:schemeClr val="accent3">
            <a:shade val="50000"/>
            <a:hueOff val="0"/>
            <a:satOff val="0"/>
            <a:lumOff val="119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9590" tIns="53340" rIns="53340" bIns="53340" numCol="1" spcCol="1270" anchor="ctr" anchorCtr="0">
          <a:noAutofit/>
        </a:bodyPr>
        <a:lstStyle/>
        <a:p>
          <a:pPr marL="0" lvl="0" indent="0" algn="l" defTabSz="933450">
            <a:lnSpc>
              <a:spcPct val="90000"/>
            </a:lnSpc>
            <a:spcBef>
              <a:spcPct val="0"/>
            </a:spcBef>
            <a:spcAft>
              <a:spcPct val="35000"/>
            </a:spcAft>
            <a:buNone/>
          </a:pPr>
          <a:r>
            <a:rPr lang="en-GB" sz="2100" kern="1200" dirty="0"/>
            <a:t>Engineers</a:t>
          </a:r>
        </a:p>
      </dsp:txBody>
      <dsp:txXfrm>
        <a:off x="375000" y="4397118"/>
        <a:ext cx="3290020" cy="490822"/>
      </dsp:txXfrm>
    </dsp:sp>
    <dsp:sp modelId="{F457C1DB-3630-C544-A4DA-AEE2C6CA6387}">
      <dsp:nvSpPr>
        <dsp:cNvPr id="0" name=""/>
        <dsp:cNvSpPr/>
      </dsp:nvSpPr>
      <dsp:spPr>
        <a:xfrm>
          <a:off x="68236" y="4335766"/>
          <a:ext cx="613527" cy="613527"/>
        </a:xfrm>
        <a:prstGeom prst="ellipse">
          <a:avLst/>
        </a:prstGeom>
        <a:solidFill>
          <a:schemeClr val="lt1">
            <a:hueOff val="0"/>
            <a:satOff val="0"/>
            <a:lumOff val="0"/>
            <a:alphaOff val="0"/>
          </a:schemeClr>
        </a:solidFill>
        <a:ln w="12700" cap="flat" cmpd="sng" algn="ctr">
          <a:solidFill>
            <a:schemeClr val="accent3">
              <a:shade val="50000"/>
              <a:hueOff val="0"/>
              <a:satOff val="0"/>
              <a:lumOff val="11987"/>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2F0A62-464F-4ABD-ACDA-2CA41EB476D7}" type="datetimeFigureOut">
              <a:rPr lang="en-US" smtClean="0"/>
              <a:t>10/16/2025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114D53-C24F-45E6-A108-55C61906453B}" type="slidenum">
              <a:rPr lang="en-US" smtClean="0"/>
              <a:t>‹#›</a:t>
            </a:fld>
            <a:endParaRPr lang="en-US"/>
          </a:p>
        </p:txBody>
      </p:sp>
    </p:spTree>
    <p:extLst>
      <p:ext uri="{BB962C8B-B14F-4D97-AF65-F5344CB8AC3E}">
        <p14:creationId xmlns:p14="http://schemas.microsoft.com/office/powerpoint/2010/main" val="251726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A6B55A-EABD-414B-B132-BA38C4E871DA}" type="datetimeFigureOut">
              <a:rPr lang="en-GB" smtClean="0"/>
              <a:t>16/10/2025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ABC072-13AE-4E41-9E80-B590F2516F39}" type="slidenum">
              <a:rPr lang="en-GB" smtClean="0"/>
              <a:t>‹#›</a:t>
            </a:fld>
            <a:endParaRPr lang="en-GB"/>
          </a:p>
        </p:txBody>
      </p:sp>
    </p:spTree>
    <p:extLst>
      <p:ext uri="{BB962C8B-B14F-4D97-AF65-F5344CB8AC3E}">
        <p14:creationId xmlns:p14="http://schemas.microsoft.com/office/powerpoint/2010/main" val="3394783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verdana" panose="020B0604030504040204" pitchFamily="34" charset="0"/>
              </a:rPr>
              <a:t> </a:t>
            </a:r>
          </a:p>
        </p:txBody>
      </p:sp>
      <p:sp>
        <p:nvSpPr>
          <p:cNvPr id="4" name="Slide Number Placeholder 3"/>
          <p:cNvSpPr>
            <a:spLocks noGrp="1"/>
          </p:cNvSpPr>
          <p:nvPr>
            <p:ph type="sldNum" sz="quarter" idx="5"/>
          </p:nvPr>
        </p:nvSpPr>
        <p:spPr/>
        <p:txBody>
          <a:bodyPr/>
          <a:lstStyle/>
          <a:p>
            <a:fld id="{01ABC072-13AE-4E41-9E80-B590F2516F39}" type="slidenum">
              <a:rPr lang="en-GB" smtClean="0"/>
              <a:t>1</a:t>
            </a:fld>
            <a:endParaRPr lang="en-GB"/>
          </a:p>
        </p:txBody>
      </p:sp>
    </p:spTree>
    <p:extLst>
      <p:ext uri="{BB962C8B-B14F-4D97-AF65-F5344CB8AC3E}">
        <p14:creationId xmlns:p14="http://schemas.microsoft.com/office/powerpoint/2010/main" val="26581791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1ABC072-13AE-4E41-9E80-B590F2516F39}" type="slidenum">
              <a:rPr lang="en-GB" smtClean="0"/>
              <a:t>11</a:t>
            </a:fld>
            <a:endParaRPr lang="en-GB"/>
          </a:p>
        </p:txBody>
      </p:sp>
    </p:spTree>
    <p:extLst>
      <p:ext uri="{BB962C8B-B14F-4D97-AF65-F5344CB8AC3E}">
        <p14:creationId xmlns:p14="http://schemas.microsoft.com/office/powerpoint/2010/main" val="1784993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115C8-47E8-3EBF-FA89-A7A117B13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096E73-9D43-DAC0-D119-6EB3A77A2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54109-E822-2D0B-A4C3-A32CDDD912A4}"/>
              </a:ext>
            </a:extLst>
          </p:cNvPr>
          <p:cNvSpPr>
            <a:spLocks noGrp="1"/>
          </p:cNvSpPr>
          <p:nvPr>
            <p:ph type="body" idx="1"/>
          </p:nvPr>
        </p:nvSpPr>
        <p:spPr/>
        <p:txBody>
          <a:bodyPr/>
          <a:lstStyle/>
          <a:p>
            <a:pPr>
              <a:lnSpc>
                <a:spcPct val="107000"/>
              </a:lnSpc>
              <a:spcAft>
                <a:spcPts val="800"/>
              </a:spcAft>
            </a:pPr>
            <a:endParaRPr lang="en-GB" dirty="0"/>
          </a:p>
        </p:txBody>
      </p:sp>
      <p:sp>
        <p:nvSpPr>
          <p:cNvPr id="4" name="Slide Number Placeholder 3">
            <a:extLst>
              <a:ext uri="{FF2B5EF4-FFF2-40B4-BE49-F238E27FC236}">
                <a16:creationId xmlns:a16="http://schemas.microsoft.com/office/drawing/2014/main" id="{4B419D7A-BD56-A26F-CEA3-C9165DD4D921}"/>
              </a:ext>
            </a:extLst>
          </p:cNvPr>
          <p:cNvSpPr>
            <a:spLocks noGrp="1"/>
          </p:cNvSpPr>
          <p:nvPr>
            <p:ph type="sldNum" sz="quarter" idx="5"/>
          </p:nvPr>
        </p:nvSpPr>
        <p:spPr/>
        <p:txBody>
          <a:bodyPr/>
          <a:lstStyle/>
          <a:p>
            <a:fld id="{01ABC072-13AE-4E41-9E80-B590F2516F39}" type="slidenum">
              <a:rPr lang="en-GB" smtClean="0"/>
              <a:t>12</a:t>
            </a:fld>
            <a:endParaRPr lang="en-GB"/>
          </a:p>
        </p:txBody>
      </p:sp>
    </p:spTree>
    <p:extLst>
      <p:ext uri="{BB962C8B-B14F-4D97-AF65-F5344CB8AC3E}">
        <p14:creationId xmlns:p14="http://schemas.microsoft.com/office/powerpoint/2010/main" val="498689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GB" sz="1200" kern="0" dirty="0">
                <a:effectLst/>
                <a:latin typeface="Arial Rounded MT Bold" panose="020F0704030504030204" pitchFamily="34" charset="0"/>
                <a:ea typeface="Times New Roman" panose="02020603050405020304" pitchFamily="18" charset="0"/>
                <a:cs typeface="Times New Roman" panose="02020603050405020304" pitchFamily="18" charset="0"/>
              </a:rPr>
              <a:t>I would like to end with a call to action: Let us build AI that is human-empowering</a:t>
            </a:r>
            <a:endParaRPr lang="en-GB" sz="12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13</a:t>
            </a:fld>
            <a:endParaRPr lang="en-GB"/>
          </a:p>
        </p:txBody>
      </p:sp>
    </p:spTree>
    <p:extLst>
      <p:ext uri="{BB962C8B-B14F-4D97-AF65-F5344CB8AC3E}">
        <p14:creationId xmlns:p14="http://schemas.microsoft.com/office/powerpoint/2010/main" val="1857921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Identifiability, interpretability</a:t>
            </a:r>
          </a:p>
          <a:p>
            <a:endParaRPr lang="en-GB" dirty="0"/>
          </a:p>
          <a:p>
            <a:r>
              <a:rPr lang="en-GB" dirty="0"/>
              <a:t>Can you draw a connections </a:t>
            </a:r>
            <a:r>
              <a:rPr lang="en-GB" dirty="0" err="1"/>
              <a:t>btween</a:t>
            </a:r>
            <a:r>
              <a:rPr lang="en-GB" dirty="0"/>
              <a:t> AI for discovery, and Spinoza’s natural laws. If if is obvious to you still spell it out to connect the dots. </a:t>
            </a:r>
          </a:p>
        </p:txBody>
      </p:sp>
      <p:sp>
        <p:nvSpPr>
          <p:cNvPr id="4" name="Slide Number Placeholder 3"/>
          <p:cNvSpPr>
            <a:spLocks noGrp="1"/>
          </p:cNvSpPr>
          <p:nvPr>
            <p:ph type="sldNum" sz="quarter" idx="5"/>
          </p:nvPr>
        </p:nvSpPr>
        <p:spPr/>
        <p:txBody>
          <a:bodyPr/>
          <a:lstStyle/>
          <a:p>
            <a:fld id="{01ABC072-13AE-4E41-9E80-B590F2516F39}" type="slidenum">
              <a:rPr lang="en-GB" smtClean="0"/>
              <a:t>14</a:t>
            </a:fld>
            <a:endParaRPr lang="en-GB"/>
          </a:p>
        </p:txBody>
      </p:sp>
    </p:spTree>
    <p:extLst>
      <p:ext uri="{BB962C8B-B14F-4D97-AF65-F5344CB8AC3E}">
        <p14:creationId xmlns:p14="http://schemas.microsoft.com/office/powerpoint/2010/main" val="2754655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Times New Roman" panose="02020603050405020304" pitchFamily="18" charset="0"/>
              </a:rPr>
              <a:t>An ODE links the function and its derivative.</a:t>
            </a:r>
          </a:p>
          <a:p>
            <a:r>
              <a:rPr lang="en-GB" dirty="0" err="1"/>
              <a:t>Dyn</a:t>
            </a:r>
            <a:r>
              <a:rPr lang="en-GB" dirty="0"/>
              <a:t> sys – </a:t>
            </a:r>
            <a:r>
              <a:rPr lang="en-GB" dirty="0" err="1"/>
              <a:t>evol</a:t>
            </a:r>
            <a:r>
              <a:rPr lang="en-GB" dirty="0"/>
              <a:t> of sys- key problem in medicine</a:t>
            </a:r>
          </a:p>
        </p:txBody>
      </p:sp>
      <p:sp>
        <p:nvSpPr>
          <p:cNvPr id="4" name="Slide Number Placeholder 3"/>
          <p:cNvSpPr>
            <a:spLocks noGrp="1"/>
          </p:cNvSpPr>
          <p:nvPr>
            <p:ph type="sldNum" sz="quarter" idx="5"/>
          </p:nvPr>
        </p:nvSpPr>
        <p:spPr/>
        <p:txBody>
          <a:bodyPr/>
          <a:lstStyle/>
          <a:p>
            <a:fld id="{01ABC072-13AE-4E41-9E80-B590F2516F39}" type="slidenum">
              <a:rPr lang="en-GB" smtClean="0"/>
              <a:t>15</a:t>
            </a:fld>
            <a:endParaRPr lang="en-GB"/>
          </a:p>
        </p:txBody>
      </p:sp>
    </p:spTree>
    <p:extLst>
      <p:ext uri="{BB962C8B-B14F-4D97-AF65-F5344CB8AC3E}">
        <p14:creationId xmlns:p14="http://schemas.microsoft.com/office/powerpoint/2010/main" val="822515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b="0" i="0" dirty="0">
                <a:solidFill>
                  <a:srgbClr val="0D0D0D"/>
                </a:solidFill>
                <a:effectLst/>
                <a:latin typeface="Söhne"/>
              </a:rPr>
              <a:t>Dynamical systems are often modeled using differential equations that describe how the state of the system changes over time. </a:t>
            </a: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16</a:t>
            </a:fld>
            <a:endParaRPr lang="en-GB"/>
          </a:p>
        </p:txBody>
      </p:sp>
    </p:spTree>
    <p:extLst>
      <p:ext uri="{BB962C8B-B14F-4D97-AF65-F5344CB8AC3E}">
        <p14:creationId xmlns:p14="http://schemas.microsoft.com/office/powerpoint/2010/main" val="12455927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b="0" i="0" dirty="0">
                <a:solidFill>
                  <a:srgbClr val="0D0D0D"/>
                </a:solidFill>
                <a:effectLst/>
                <a:latin typeface="Söhne"/>
              </a:rPr>
              <a:t>Dynamical systems are often modeled using differential equations that describe how the state of the system changes over time. </a:t>
            </a: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17</a:t>
            </a:fld>
            <a:endParaRPr lang="en-GB"/>
          </a:p>
        </p:txBody>
      </p:sp>
    </p:spTree>
    <p:extLst>
      <p:ext uri="{BB962C8B-B14F-4D97-AF65-F5344CB8AC3E}">
        <p14:creationId xmlns:p14="http://schemas.microsoft.com/office/powerpoint/2010/main" val="4071851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18</a:t>
            </a:fld>
            <a:endParaRPr lang="en-GB"/>
          </a:p>
        </p:txBody>
      </p:sp>
    </p:spTree>
    <p:extLst>
      <p:ext uri="{BB962C8B-B14F-4D97-AF65-F5344CB8AC3E}">
        <p14:creationId xmlns:p14="http://schemas.microsoft.com/office/powerpoint/2010/main" val="38151456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19</a:t>
            </a:fld>
            <a:endParaRPr lang="en-GB"/>
          </a:p>
        </p:txBody>
      </p:sp>
    </p:spTree>
    <p:extLst>
      <p:ext uri="{BB962C8B-B14F-4D97-AF65-F5344CB8AC3E}">
        <p14:creationId xmlns:p14="http://schemas.microsoft.com/office/powerpoint/2010/main" val="3037825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Discover -&gt; human -&gt; Structural knowledge</a:t>
            </a:r>
          </a:p>
          <a:p>
            <a:r>
              <a:rPr lang="en-GB" dirty="0"/>
              <a:t>Paper – ICLR, etc. include works that are not in the thesis</a:t>
            </a:r>
          </a:p>
          <a:p>
            <a:r>
              <a:rPr lang="en-GB" dirty="0"/>
              <a:t>Data coming? </a:t>
            </a:r>
          </a:p>
          <a:p>
            <a:endParaRPr lang="en-GB" dirty="0"/>
          </a:p>
          <a:p>
            <a:r>
              <a:rPr lang="en-GB" dirty="0"/>
              <a:t>Closed loop framework</a:t>
            </a:r>
          </a:p>
          <a:p>
            <a:r>
              <a:rPr lang="en-GB" dirty="0"/>
              <a:t>First, one can start with structural knowledge</a:t>
            </a:r>
          </a:p>
          <a:p>
            <a:pPr marL="742950" lvl="1" indent="-285750">
              <a:buFont typeface="Wingdings" panose="05000000000000000000" pitchFamily="2" charset="2"/>
              <a:buChar char="§"/>
            </a:pPr>
            <a:r>
              <a:rPr lang="en-GB" dirty="0"/>
              <a:t>ML - </a:t>
            </a:r>
            <a:r>
              <a:rPr lang="en-US" dirty="0">
                <a:solidFill>
                  <a:srgbClr val="23282D"/>
                </a:solidFill>
                <a:latin typeface="Lato" panose="020F0502020204030203"/>
              </a:rPr>
              <a:t>Link sub-systems </a:t>
            </a:r>
          </a:p>
          <a:p>
            <a:pPr marL="742950" lvl="1" indent="-285750">
              <a:buFont typeface="Wingdings" panose="05000000000000000000" pitchFamily="2" charset="2"/>
              <a:buChar char="§"/>
            </a:pPr>
            <a:r>
              <a:rPr lang="en-US" dirty="0">
                <a:solidFill>
                  <a:srgbClr val="23282D"/>
                </a:solidFill>
                <a:latin typeface="Lato" panose="020F0502020204030203"/>
              </a:rPr>
              <a:t>Adding explanatory variables</a:t>
            </a:r>
          </a:p>
          <a:p>
            <a:pPr marL="742950" lvl="1" indent="-285750">
              <a:buFont typeface="Wingdings" panose="05000000000000000000" pitchFamily="2" charset="2"/>
              <a:buChar char="§"/>
            </a:pPr>
            <a:r>
              <a:rPr lang="en-US" dirty="0">
                <a:solidFill>
                  <a:srgbClr val="23282D"/>
                </a:solidFill>
                <a:latin typeface="Lato" panose="020F0502020204030203"/>
              </a:rPr>
              <a:t>Infer unobserved state variables</a:t>
            </a:r>
          </a:p>
          <a:p>
            <a:pPr marL="742950" lvl="1" indent="-285750">
              <a:buFont typeface="Wingdings" panose="05000000000000000000" pitchFamily="2" charset="2"/>
              <a:buChar char="§"/>
            </a:pPr>
            <a:r>
              <a:rPr lang="en-US" dirty="0">
                <a:solidFill>
                  <a:srgbClr val="23282D"/>
                </a:solidFill>
                <a:latin typeface="Lato" panose="020F0502020204030203"/>
              </a:rPr>
              <a:t>Correct </a:t>
            </a:r>
            <a:r>
              <a:rPr lang="en-US" dirty="0" err="1">
                <a:solidFill>
                  <a:srgbClr val="23282D"/>
                </a:solidFill>
                <a:latin typeface="Lato" panose="020F0502020204030203"/>
              </a:rPr>
              <a:t>misspecified</a:t>
            </a:r>
            <a:r>
              <a:rPr lang="en-US" dirty="0">
                <a:solidFill>
                  <a:srgbClr val="23282D"/>
                </a:solidFill>
                <a:latin typeface="Lato" panose="020F0502020204030203"/>
              </a:rPr>
              <a:t> expert equations</a:t>
            </a:r>
          </a:p>
          <a:p>
            <a:r>
              <a:rPr lang="en-GB" dirty="0"/>
              <a:t>Better performance – what performance? </a:t>
            </a:r>
          </a:p>
          <a:p>
            <a:endParaRPr lang="en-GB" dirty="0"/>
          </a:p>
          <a:p>
            <a:r>
              <a:rPr lang="en-GB" dirty="0"/>
              <a:t>Second</a:t>
            </a:r>
          </a:p>
          <a:p>
            <a:pPr marL="742950" lvl="1" indent="-285750">
              <a:buFont typeface="Wingdings" panose="05000000000000000000" pitchFamily="2" charset="2"/>
              <a:buChar char="§"/>
            </a:pPr>
            <a:r>
              <a:rPr lang="en-US" dirty="0">
                <a:solidFill>
                  <a:srgbClr val="23282D"/>
                </a:solidFill>
                <a:latin typeface="Lato" panose="020F0502020204030203"/>
              </a:rPr>
              <a:t>Automated and algorithmic</a:t>
            </a:r>
          </a:p>
          <a:p>
            <a:pPr marL="742950" lvl="1" indent="-285750">
              <a:buFont typeface="Wingdings" panose="05000000000000000000" pitchFamily="2" charset="2"/>
              <a:buChar char="§"/>
            </a:pPr>
            <a:r>
              <a:rPr lang="en-US" dirty="0">
                <a:solidFill>
                  <a:srgbClr val="23282D"/>
                </a:solidFill>
                <a:latin typeface="Lato" panose="020F0502020204030203"/>
              </a:rPr>
              <a:t>Data driven</a:t>
            </a:r>
          </a:p>
          <a:p>
            <a:pPr marL="742950" lvl="1" indent="-285750">
              <a:buFont typeface="Wingdings" panose="05000000000000000000" pitchFamily="2" charset="2"/>
              <a:buChar char="§"/>
            </a:pPr>
            <a:endParaRPr lang="en-US" dirty="0">
              <a:solidFill>
                <a:srgbClr val="23282D"/>
              </a:solidFill>
              <a:latin typeface="Lato" panose="020F0502020204030203"/>
            </a:endParaRPr>
          </a:p>
          <a:p>
            <a:pPr lvl="1"/>
            <a:r>
              <a:rPr lang="en-US" dirty="0">
                <a:solidFill>
                  <a:srgbClr val="23282D"/>
                </a:solidFill>
                <a:latin typeface="Lato" panose="020F0502020204030203"/>
              </a:rPr>
              <a:t>Existing methods</a:t>
            </a:r>
          </a:p>
          <a:p>
            <a:pPr marL="742950" lvl="1" indent="-285750">
              <a:buFont typeface="Wingdings" panose="05000000000000000000" pitchFamily="2" charset="2"/>
              <a:buChar char="§"/>
            </a:pPr>
            <a:r>
              <a:rPr lang="en-US" dirty="0">
                <a:solidFill>
                  <a:srgbClr val="23282D"/>
                </a:solidFill>
                <a:latin typeface="Lato" panose="020F0502020204030203"/>
              </a:rPr>
              <a:t>Strict and unrealistic assumption</a:t>
            </a:r>
          </a:p>
          <a:p>
            <a:pPr marL="742950" lvl="1" indent="-285750">
              <a:buFont typeface="Wingdings" panose="05000000000000000000" pitchFamily="2" charset="2"/>
              <a:buChar char="§"/>
            </a:pPr>
            <a:r>
              <a:rPr lang="en-US" dirty="0">
                <a:solidFill>
                  <a:srgbClr val="23282D"/>
                </a:solidFill>
                <a:latin typeface="Lato" panose="020F0502020204030203"/>
              </a:rPr>
              <a:t>Sensitive to measurement noise</a:t>
            </a:r>
          </a:p>
          <a:p>
            <a:endParaRPr lang="en-GB" dirty="0"/>
          </a:p>
          <a:p>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20</a:t>
            </a:fld>
            <a:endParaRPr lang="en-GB"/>
          </a:p>
        </p:txBody>
      </p:sp>
    </p:spTree>
    <p:extLst>
      <p:ext uri="{BB962C8B-B14F-4D97-AF65-F5344CB8AC3E}">
        <p14:creationId xmlns:p14="http://schemas.microsoft.com/office/powerpoint/2010/main" val="3088728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2</a:t>
            </a:fld>
            <a:endParaRPr lang="en-GB"/>
          </a:p>
        </p:txBody>
      </p:sp>
    </p:spTree>
    <p:extLst>
      <p:ext uri="{BB962C8B-B14F-4D97-AF65-F5344CB8AC3E}">
        <p14:creationId xmlns:p14="http://schemas.microsoft.com/office/powerpoint/2010/main" val="940759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Instead it involves the derivative of g.</a:t>
            </a:r>
            <a:endParaRPr lang="pl-PL"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If we </a:t>
            </a:r>
            <a:r>
              <a:rPr lang="pl-PL" sz="1800" dirty="0">
                <a:effectLst/>
                <a:latin typeface="Calibri" panose="020F0502020204030204" pitchFamily="34" charset="0"/>
                <a:ea typeface="Calibri" panose="020F0502020204030204" pitchFamily="34" charset="0"/>
                <a:cs typeface="Times New Roman" panose="02020603050405020304" pitchFamily="18" charset="0"/>
              </a:rPr>
              <a:t>Choose </a:t>
            </a:r>
            <a:r>
              <a:rPr lang="en-GB" sz="1800" dirty="0">
                <a:effectLst/>
                <a:latin typeface="Calibri" panose="020F0502020204030204" pitchFamily="34" charset="0"/>
                <a:ea typeface="Calibri" panose="020F0502020204030204" pitchFamily="34" charset="0"/>
                <a:cs typeface="Times New Roman" panose="02020603050405020304" pitchFamily="18" charset="0"/>
              </a:rPr>
              <a:t>g </a:t>
            </a:r>
            <a:r>
              <a:rPr lang="en-US" sz="1800" dirty="0">
                <a:effectLst/>
                <a:latin typeface="Calibri" panose="020F0502020204030204" pitchFamily="34" charset="0"/>
                <a:ea typeface="Calibri" panose="020F0502020204030204" pitchFamily="34" charset="0"/>
                <a:cs typeface="Times New Roman" panose="02020603050405020304" pitchFamily="18" charset="0"/>
              </a:rPr>
              <a:t>in such a way that the</a:t>
            </a:r>
            <a:r>
              <a:rPr lang="pl-PL"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latin typeface="Calibri" panose="020F0502020204030204" pitchFamily="34" charset="0"/>
                <a:ea typeface="Calibri" panose="020F0502020204030204" pitchFamily="34" charset="0"/>
                <a:cs typeface="Times New Roman" panose="02020603050405020304" pitchFamily="18" charset="0"/>
              </a:rPr>
              <a:t>derivative is easy to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comput</a:t>
            </a:r>
            <a:r>
              <a:rPr lang="pl-PL" sz="1800" dirty="0">
                <a:effectLst/>
                <a:latin typeface="Calibri" panose="020F0502020204030204" pitchFamily="34" charset="0"/>
                <a:ea typeface="Calibri" panose="020F0502020204030204" pitchFamily="34" charset="0"/>
                <a:cs typeface="Times New Roman" panose="02020603050405020304" pitchFamily="18" charset="0"/>
              </a:rPr>
              <a:t>e</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then calculating the whole functional also should not be challenging</a:t>
            </a: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21</a:t>
            </a:fld>
            <a:endParaRPr lang="en-GB"/>
          </a:p>
        </p:txBody>
      </p:sp>
    </p:spTree>
    <p:extLst>
      <p:ext uri="{BB962C8B-B14F-4D97-AF65-F5344CB8AC3E}">
        <p14:creationId xmlns:p14="http://schemas.microsoft.com/office/powerpoint/2010/main" val="2741206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GB" sz="1200" kern="0" dirty="0">
                <a:effectLst/>
                <a:latin typeface="Arial Rounded MT Bold" panose="020F0704030504030204" pitchFamily="34" charset="0"/>
                <a:ea typeface="Times New Roman" panose="02020603050405020304" pitchFamily="18" charset="0"/>
                <a:cs typeface="Times New Roman" panose="02020603050405020304" pitchFamily="18" charset="0"/>
              </a:rPr>
              <a:t>I would like to end with a call to action: Let us build AI that is human-empowering</a:t>
            </a:r>
            <a:endParaRPr lang="en-GB" sz="12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22</a:t>
            </a:fld>
            <a:endParaRPr lang="en-GB"/>
          </a:p>
        </p:txBody>
      </p:sp>
    </p:spTree>
    <p:extLst>
      <p:ext uri="{BB962C8B-B14F-4D97-AF65-F5344CB8AC3E}">
        <p14:creationId xmlns:p14="http://schemas.microsoft.com/office/powerpoint/2010/main" val="3380840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GB" sz="1200" kern="0" dirty="0">
                <a:effectLst/>
                <a:latin typeface="Arial Rounded MT Bold" panose="020F0704030504030204" pitchFamily="34" charset="0"/>
                <a:ea typeface="Times New Roman" panose="02020603050405020304" pitchFamily="18" charset="0"/>
                <a:cs typeface="Times New Roman" panose="02020603050405020304" pitchFamily="18" charset="0"/>
              </a:rPr>
              <a:t>I would like to end with a call to action: Let us build AI that is human-empowering</a:t>
            </a:r>
            <a:endParaRPr lang="en-GB" sz="12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23</a:t>
            </a:fld>
            <a:endParaRPr lang="en-GB"/>
          </a:p>
        </p:txBody>
      </p:sp>
    </p:spTree>
    <p:extLst>
      <p:ext uri="{BB962C8B-B14F-4D97-AF65-F5344CB8AC3E}">
        <p14:creationId xmlns:p14="http://schemas.microsoft.com/office/powerpoint/2010/main" val="3405998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CB4882-CE27-F24A-A49D-1FAAE85F3767}" type="slidenum">
              <a:rPr lang="en-US" smtClean="0"/>
              <a:t>24</a:t>
            </a:fld>
            <a:endParaRPr lang="en-US"/>
          </a:p>
        </p:txBody>
      </p:sp>
    </p:spTree>
    <p:extLst>
      <p:ext uri="{BB962C8B-B14F-4D97-AF65-F5344CB8AC3E}">
        <p14:creationId xmlns:p14="http://schemas.microsoft.com/office/powerpoint/2010/main" val="2321238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800" b="0" i="0" u="none" strike="noStrike" baseline="0" dirty="0">
                <a:solidFill>
                  <a:srgbClr val="000000"/>
                </a:solidFill>
                <a:latin typeface="NimbusRomNo9L-Medi"/>
              </a:rPr>
              <a:t>Data-Driven Discovery (D3) Overview. </a:t>
            </a:r>
            <a:r>
              <a:rPr lang="en-GB" sz="1800" b="0" i="0" u="none" strike="noStrike" baseline="0" dirty="0">
                <a:solidFill>
                  <a:srgbClr val="000000"/>
                </a:solidFill>
                <a:latin typeface="NimbusRomNo9L-Regu"/>
              </a:rPr>
              <a:t>Given a dataset of trajectories of individuals </a:t>
            </a:r>
            <a:r>
              <a:rPr lang="en-GB" sz="1800" b="0" i="0" u="none" strike="noStrike" baseline="0" dirty="0">
                <a:solidFill>
                  <a:srgbClr val="000000"/>
                </a:solidFill>
                <a:latin typeface="CMSY10"/>
              </a:rPr>
              <a:t>D</a:t>
            </a:r>
            <a:r>
              <a:rPr lang="en-GB" sz="1800" b="0" i="0" u="none" strike="noStrike" baseline="0" dirty="0">
                <a:solidFill>
                  <a:srgbClr val="000000"/>
                </a:solidFill>
                <a:latin typeface="NimbusRomNo9L-Regu"/>
              </a:rPr>
              <a:t>,</a:t>
            </a:r>
          </a:p>
          <a:p>
            <a:pPr algn="l"/>
            <a:r>
              <a:rPr lang="en-GB" sz="1800" b="0" i="0" u="none" strike="noStrike" baseline="0" dirty="0">
                <a:solidFill>
                  <a:srgbClr val="000000"/>
                </a:solidFill>
                <a:latin typeface="NimbusRomNo9L-Regu"/>
              </a:rPr>
              <a:t>D3 can discover a well-fitting model </a:t>
            </a:r>
            <a:r>
              <a:rPr lang="en-GB" sz="1800" b="0" i="0" u="none" strike="noStrike" baseline="0" dirty="0">
                <a:solidFill>
                  <a:srgbClr val="000000"/>
                </a:solidFill>
                <a:latin typeface="CMMI10"/>
              </a:rPr>
              <a:t>f</a:t>
            </a:r>
            <a:r>
              <a:rPr lang="en-GB" sz="1800" b="0" i="0" u="none" strike="noStrike" baseline="0" dirty="0">
                <a:solidFill>
                  <a:srgbClr val="000000"/>
                </a:solidFill>
                <a:latin typeface="NimbusRomNo9L-Regu"/>
              </a:rPr>
              <a:t>, that is either a white-box model or a hybrid model, combining</a:t>
            </a:r>
          </a:p>
          <a:p>
            <a:pPr algn="l"/>
            <a:r>
              <a:rPr lang="en-GB" sz="1800" b="0" i="0" u="none" strike="noStrike" baseline="0" dirty="0">
                <a:solidFill>
                  <a:srgbClr val="000000"/>
                </a:solidFill>
                <a:latin typeface="NimbusRomNo9L-Regu"/>
              </a:rPr>
              <a:t>a white-box model with a neural network component fit to the residuals. First, a user provides a</a:t>
            </a:r>
          </a:p>
          <a:p>
            <a:pPr algn="l"/>
            <a:r>
              <a:rPr lang="en-GB" sz="1800" b="0" i="0" u="none" strike="noStrike" baseline="0" dirty="0">
                <a:solidFill>
                  <a:srgbClr val="F26100"/>
                </a:solidFill>
                <a:latin typeface="NimbusRomNo9L-Regu"/>
              </a:rPr>
              <a:t>system description </a:t>
            </a:r>
            <a:r>
              <a:rPr lang="en-GB" sz="1800" b="0" i="0" u="none" strike="noStrike" baseline="0" dirty="0">
                <a:solidFill>
                  <a:srgbClr val="F26100"/>
                </a:solidFill>
                <a:latin typeface="CMMI10"/>
              </a:rPr>
              <a:t>c </a:t>
            </a:r>
            <a:r>
              <a:rPr lang="en-GB" sz="1800" b="0" i="0" u="none" strike="noStrike" baseline="0" dirty="0">
                <a:solidFill>
                  <a:srgbClr val="000000"/>
                </a:solidFill>
                <a:latin typeface="NimbusRomNo9L-Regu"/>
              </a:rPr>
              <a:t>for the model, which includes the feature names, their units and ranges. The</a:t>
            </a:r>
          </a:p>
          <a:p>
            <a:pPr algn="l"/>
            <a:r>
              <a:rPr lang="en-GB" sz="1800" b="0" i="0" u="none" strike="noStrike" baseline="0" dirty="0" err="1">
                <a:solidFill>
                  <a:srgbClr val="28B8C4"/>
                </a:solidFill>
                <a:latin typeface="NimbusRomNo9L-Regu"/>
              </a:rPr>
              <a:t>Modeling</a:t>
            </a:r>
            <a:r>
              <a:rPr lang="en-GB" sz="1800" b="0" i="0" u="none" strike="noStrike" baseline="0" dirty="0">
                <a:solidFill>
                  <a:srgbClr val="28B8C4"/>
                </a:solidFill>
                <a:latin typeface="NimbusRomNo9L-Regu"/>
              </a:rPr>
              <a:t> agent </a:t>
            </a:r>
            <a:r>
              <a:rPr lang="en-GB" sz="1800" b="0" i="0" u="none" strike="noStrike" baseline="0" dirty="0">
                <a:solidFill>
                  <a:srgbClr val="000000"/>
                </a:solidFill>
                <a:latin typeface="NimbusRomNo9L-Regu"/>
              </a:rPr>
              <a:t>uses the textual description and generates a model, represented as code. Next, the</a:t>
            </a:r>
          </a:p>
          <a:p>
            <a:pPr algn="l"/>
            <a:r>
              <a:rPr lang="en-GB" sz="1800" b="0" i="0" u="none" strike="noStrike" baseline="0" dirty="0">
                <a:solidFill>
                  <a:srgbClr val="5590FF"/>
                </a:solidFill>
                <a:latin typeface="NimbusRomNo9L-Regu"/>
              </a:rPr>
              <a:t>Evaluator agent </a:t>
            </a:r>
            <a:r>
              <a:rPr lang="en-GB" sz="1800" b="0" i="0" u="none" strike="noStrike" baseline="0" dirty="0">
                <a:solidFill>
                  <a:srgbClr val="000000"/>
                </a:solidFill>
                <a:latin typeface="NimbusRomNo9L-Regu"/>
              </a:rPr>
              <a:t>evaluates the generated model on a held-out validation dataset and provides a loss</a:t>
            </a:r>
          </a:p>
          <a:p>
            <a:pPr algn="l"/>
            <a:r>
              <a:rPr lang="en-GB" sz="1800" b="0" i="0" u="none" strike="noStrike" baseline="0" dirty="0">
                <a:solidFill>
                  <a:srgbClr val="000000"/>
                </a:solidFill>
                <a:latin typeface="NimbusRomNo9L-Regu"/>
              </a:rPr>
              <a:t>metric. Next, the </a:t>
            </a:r>
            <a:r>
              <a:rPr lang="en-GB" sz="1800" b="0" i="0" u="none" strike="noStrike" baseline="0" dirty="0">
                <a:solidFill>
                  <a:srgbClr val="F55554"/>
                </a:solidFill>
                <a:latin typeface="NimbusRomNo9L-Regu"/>
              </a:rPr>
              <a:t>Feature Acquisition agent </a:t>
            </a:r>
            <a:r>
              <a:rPr lang="en-GB" sz="1800" b="0" i="0" u="none" strike="noStrike" baseline="0" dirty="0">
                <a:solidFill>
                  <a:srgbClr val="000000"/>
                </a:solidFill>
                <a:latin typeface="NimbusRomNo9L-Regu"/>
              </a:rPr>
              <a:t>decides if it wants to acquire a new feature, that could aid</a:t>
            </a:r>
          </a:p>
          <a:p>
            <a:pPr algn="l"/>
            <a:r>
              <a:rPr lang="en-GB" sz="1800" b="0" i="0" u="none" strike="noStrike" baseline="0" dirty="0">
                <a:solidFill>
                  <a:srgbClr val="000000"/>
                </a:solidFill>
                <a:latin typeface="NimbusRomNo9L-Regu"/>
              </a:rPr>
              <a:t>in generating better models. This iterative process repeats, when there exists one or more previously</a:t>
            </a:r>
          </a:p>
          <a:p>
            <a:pPr algn="l"/>
            <a:r>
              <a:rPr lang="en-GB" sz="1800" b="0" i="0" u="none" strike="noStrike" baseline="0" dirty="0">
                <a:solidFill>
                  <a:srgbClr val="000000"/>
                </a:solidFill>
                <a:latin typeface="NimbusRomNo9L-Regu"/>
              </a:rPr>
              <a:t>generated models, the </a:t>
            </a:r>
            <a:r>
              <a:rPr lang="en-GB" sz="1800" b="0" i="0" u="none" strike="noStrike" baseline="0" dirty="0">
                <a:solidFill>
                  <a:srgbClr val="5590FF"/>
                </a:solidFill>
                <a:latin typeface="NimbusRomNo9L-Regu"/>
              </a:rPr>
              <a:t>Evaluator agent </a:t>
            </a:r>
            <a:r>
              <a:rPr lang="en-GB" sz="1800" b="0" i="0" u="none" strike="noStrike" baseline="0" dirty="0">
                <a:solidFill>
                  <a:srgbClr val="000000"/>
                </a:solidFill>
                <a:latin typeface="NimbusRomNo9L-Regu"/>
              </a:rPr>
              <a:t>provides a verbal reflection on how the model can be improved,</a:t>
            </a:r>
          </a:p>
          <a:p>
            <a:pPr algn="l"/>
            <a:r>
              <a:rPr lang="en-GB" sz="1800" b="0" i="0" u="none" strike="noStrike" baseline="0" dirty="0">
                <a:solidFill>
                  <a:srgbClr val="000000"/>
                </a:solidFill>
                <a:latin typeface="NimbusRomNo9L-Regu"/>
              </a:rPr>
              <a:t>which is used by the </a:t>
            </a:r>
            <a:r>
              <a:rPr lang="en-GB" sz="1800" b="0" i="0" u="none" strike="noStrike" baseline="0" dirty="0" err="1">
                <a:solidFill>
                  <a:srgbClr val="28B8C4"/>
                </a:solidFill>
                <a:latin typeface="NimbusRomNo9L-Regu"/>
              </a:rPr>
              <a:t>Modeling</a:t>
            </a:r>
            <a:r>
              <a:rPr lang="en-GB" sz="1800" b="0" i="0" u="none" strike="noStrike" baseline="0" dirty="0">
                <a:solidFill>
                  <a:srgbClr val="28B8C4"/>
                </a:solidFill>
                <a:latin typeface="NimbusRomNo9L-Regu"/>
              </a:rPr>
              <a:t> agent </a:t>
            </a:r>
            <a:r>
              <a:rPr lang="en-GB" sz="1800" b="0" i="0" u="none" strike="noStrike" baseline="0" dirty="0">
                <a:solidFill>
                  <a:srgbClr val="000000"/>
                </a:solidFill>
                <a:latin typeface="NimbusRomNo9L-Regu"/>
              </a:rPr>
              <a:t>at subsequent iterations. This process repeats, discovering better</a:t>
            </a:r>
          </a:p>
          <a:p>
            <a:pPr algn="l"/>
            <a:r>
              <a:rPr lang="en-GB" sz="1800" b="0" i="0" u="none" strike="noStrike" baseline="0" dirty="0">
                <a:solidFill>
                  <a:srgbClr val="000000"/>
                </a:solidFill>
                <a:latin typeface="NimbusRomNo9L-Regu"/>
              </a:rPr>
              <a:t>fitting models, and after a set number of iterations, the best fitting model is returned, as code with its</a:t>
            </a:r>
          </a:p>
          <a:p>
            <a:pPr algn="l"/>
            <a:r>
              <a:rPr lang="en-GB" sz="1800" b="0" i="0" u="none" strike="noStrike" baseline="0" dirty="0">
                <a:solidFill>
                  <a:srgbClr val="000000"/>
                </a:solidFill>
                <a:latin typeface="NimbusRomNo9L-Regu"/>
              </a:rPr>
              <a:t>parameters optimized to the given training subset of the given dataset </a:t>
            </a:r>
            <a:r>
              <a:rPr lang="en-GB" sz="1800" b="0" i="0" u="none" strike="noStrike" baseline="0" dirty="0">
                <a:solidFill>
                  <a:srgbClr val="000000"/>
                </a:solidFill>
                <a:latin typeface="CMSY10"/>
              </a:rPr>
              <a:t>D</a:t>
            </a:r>
            <a:r>
              <a:rPr lang="en-GB" sz="1800" b="0" i="0" u="none" strike="noStrike" baseline="0" dirty="0">
                <a:solidFill>
                  <a:srgbClr val="000000"/>
                </a:solidFill>
                <a:latin typeface="NimbusRomNo9L-Regu"/>
              </a:rPr>
              <a:t>.</a:t>
            </a:r>
            <a:endParaRPr lang="en-US" dirty="0"/>
          </a:p>
        </p:txBody>
      </p:sp>
      <p:sp>
        <p:nvSpPr>
          <p:cNvPr id="4" name="Slide Number Placeholder 3"/>
          <p:cNvSpPr>
            <a:spLocks noGrp="1"/>
          </p:cNvSpPr>
          <p:nvPr>
            <p:ph type="sldNum" sz="quarter" idx="5"/>
          </p:nvPr>
        </p:nvSpPr>
        <p:spPr/>
        <p:txBody>
          <a:bodyPr/>
          <a:lstStyle/>
          <a:p>
            <a:fld id="{295F77F7-B7E8-BE42-A420-13CFE76B90D8}" type="slidenum">
              <a:rPr lang="en-US" smtClean="0"/>
              <a:t>25</a:t>
            </a:fld>
            <a:endParaRPr lang="en-US"/>
          </a:p>
        </p:txBody>
      </p:sp>
    </p:spTree>
    <p:extLst>
      <p:ext uri="{BB962C8B-B14F-4D97-AF65-F5344CB8AC3E}">
        <p14:creationId xmlns:p14="http://schemas.microsoft.com/office/powerpoint/2010/main" val="41994008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5F77F7-B7E8-BE42-A420-13CFE76B90D8}" type="slidenum">
              <a:rPr lang="en-US" smtClean="0"/>
              <a:t>26</a:t>
            </a:fld>
            <a:endParaRPr lang="en-US"/>
          </a:p>
        </p:txBody>
      </p:sp>
    </p:spTree>
    <p:extLst>
      <p:ext uri="{BB962C8B-B14F-4D97-AF65-F5344CB8AC3E}">
        <p14:creationId xmlns:p14="http://schemas.microsoft.com/office/powerpoint/2010/main" val="1173642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5F77F7-B7E8-BE42-A420-13CFE76B90D8}" type="slidenum">
              <a:rPr lang="en-US" smtClean="0"/>
              <a:t>27</a:t>
            </a:fld>
            <a:endParaRPr lang="en-US"/>
          </a:p>
        </p:txBody>
      </p:sp>
    </p:spTree>
    <p:extLst>
      <p:ext uri="{BB962C8B-B14F-4D97-AF65-F5344CB8AC3E}">
        <p14:creationId xmlns:p14="http://schemas.microsoft.com/office/powerpoint/2010/main" val="1966418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Problem first, not method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Currently the ML world is too much focused on solving “standardized” problems, at times toy problems and focuses on developing incremental methods working on benchmarks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a new way of thinking – focused on understanding, formalizing and addressing complex, intricate, real-world problems using AI/ML</a:t>
            </a:r>
          </a:p>
        </p:txBody>
      </p:sp>
      <p:sp>
        <p:nvSpPr>
          <p:cNvPr id="4" name="Slide Number Placeholder 3"/>
          <p:cNvSpPr>
            <a:spLocks noGrp="1"/>
          </p:cNvSpPr>
          <p:nvPr>
            <p:ph type="sldNum" sz="quarter" idx="5"/>
          </p:nvPr>
        </p:nvSpPr>
        <p:spPr/>
        <p:txBody>
          <a:bodyPr/>
          <a:lstStyle/>
          <a:p>
            <a:fld id="{01ABC072-13AE-4E41-9E80-B590F2516F39}" type="slidenum">
              <a:rPr lang="en-GB" smtClean="0"/>
              <a:t>28</a:t>
            </a:fld>
            <a:endParaRPr lang="en-GB"/>
          </a:p>
        </p:txBody>
      </p:sp>
    </p:spTree>
    <p:extLst>
      <p:ext uri="{BB962C8B-B14F-4D97-AF65-F5344CB8AC3E}">
        <p14:creationId xmlns:p14="http://schemas.microsoft.com/office/powerpoint/2010/main" val="3553173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centuries, scientists have been … ranging from microscopic quantum interactions to cosmological scale formation of galaxies. </a:t>
            </a:r>
          </a:p>
          <a:p>
            <a:r>
              <a:rPr lang="en-GB" dirty="0"/>
              <a:t>Much of the sci research is conducted with the goal of </a:t>
            </a:r>
          </a:p>
        </p:txBody>
      </p:sp>
      <p:sp>
        <p:nvSpPr>
          <p:cNvPr id="4" name="Slide Number Placeholder 3"/>
          <p:cNvSpPr>
            <a:spLocks noGrp="1"/>
          </p:cNvSpPr>
          <p:nvPr>
            <p:ph type="sldNum" sz="quarter" idx="5"/>
          </p:nvPr>
        </p:nvSpPr>
        <p:spPr/>
        <p:txBody>
          <a:bodyPr/>
          <a:lstStyle/>
          <a:p>
            <a:fld id="{01ABC072-13AE-4E41-9E80-B590F2516F39}" type="slidenum">
              <a:rPr lang="en-GB" smtClean="0"/>
              <a:t>29</a:t>
            </a:fld>
            <a:endParaRPr lang="en-GB"/>
          </a:p>
        </p:txBody>
      </p:sp>
    </p:spTree>
    <p:extLst>
      <p:ext uri="{BB962C8B-B14F-4D97-AF65-F5344CB8AC3E}">
        <p14:creationId xmlns:p14="http://schemas.microsoft.com/office/powerpoint/2010/main" val="1640124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diffusion, transport, propagation</a:t>
            </a:r>
            <a:endParaRPr lang="en-US" dirty="0"/>
          </a:p>
        </p:txBody>
      </p:sp>
      <p:sp>
        <p:nvSpPr>
          <p:cNvPr id="4" name="Slide Number Placeholder 3"/>
          <p:cNvSpPr>
            <a:spLocks noGrp="1"/>
          </p:cNvSpPr>
          <p:nvPr>
            <p:ph type="sldNum" sz="quarter" idx="5"/>
          </p:nvPr>
        </p:nvSpPr>
        <p:spPr/>
        <p:txBody>
          <a:bodyPr/>
          <a:lstStyle/>
          <a:p>
            <a:fld id="{295F77F7-B7E8-BE42-A420-13CFE76B90D8}" type="slidenum">
              <a:rPr lang="en-US" smtClean="0"/>
              <a:t>30</a:t>
            </a:fld>
            <a:endParaRPr lang="en-US"/>
          </a:p>
        </p:txBody>
      </p:sp>
    </p:spTree>
    <p:extLst>
      <p:ext uri="{BB962C8B-B14F-4D97-AF65-F5344CB8AC3E}">
        <p14:creationId xmlns:p14="http://schemas.microsoft.com/office/powerpoint/2010/main" val="3102272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395C5-5121-D081-2482-1126570250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EF11E3-84DE-F785-4B6D-D7AF8E37E7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FCDF87-A47A-086E-F9AB-444E472EDB7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3D21923E-F989-03B1-0B46-CDEB1B47E9CE}"/>
              </a:ext>
            </a:extLst>
          </p:cNvPr>
          <p:cNvSpPr>
            <a:spLocks noGrp="1"/>
          </p:cNvSpPr>
          <p:nvPr>
            <p:ph type="sldNum" sz="quarter" idx="5"/>
          </p:nvPr>
        </p:nvSpPr>
        <p:spPr/>
        <p:txBody>
          <a:bodyPr/>
          <a:lstStyle/>
          <a:p>
            <a:fld id="{01ABC072-13AE-4E41-9E80-B590F2516F39}" type="slidenum">
              <a:rPr lang="en-GB" smtClean="0"/>
              <a:t>3</a:t>
            </a:fld>
            <a:endParaRPr lang="en-GB"/>
          </a:p>
        </p:txBody>
      </p:sp>
    </p:spTree>
    <p:extLst>
      <p:ext uri="{BB962C8B-B14F-4D97-AF65-F5344CB8AC3E}">
        <p14:creationId xmlns:p14="http://schemas.microsoft.com/office/powerpoint/2010/main" val="6930663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31</a:t>
            </a:fld>
            <a:endParaRPr lang="en-GB"/>
          </a:p>
        </p:txBody>
      </p:sp>
    </p:spTree>
    <p:extLst>
      <p:ext uri="{BB962C8B-B14F-4D97-AF65-F5344CB8AC3E}">
        <p14:creationId xmlns:p14="http://schemas.microsoft.com/office/powerpoint/2010/main" val="3207713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pl-PL" dirty="0"/>
              <a:t>Based on this observation we propose the following characterisation of pdes. Any PDE can be expressed in the following form, where we collect all terms containing derivatives into so-called derivative-bound part and all terms without derivatives into the derivative-free part. Significance - Derivative-free part can be evaluated directly from the data wheres derivative-bound part requires access to derivatives. If we want the PDE to admit the variational formulation, we do not have to put any additional constraints on the derivative-free part. However derivative bound part still requires some technical constraints for the variationl trick to work. We use this novel characterisation of PDEs to define varianal ready PDEs which are currently the broadest family of PDEs that admit variational formulation</a:t>
            </a: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32</a:t>
            </a:fld>
            <a:endParaRPr lang="en-GB"/>
          </a:p>
        </p:txBody>
      </p:sp>
    </p:spTree>
    <p:extLst>
      <p:ext uri="{BB962C8B-B14F-4D97-AF65-F5344CB8AC3E}">
        <p14:creationId xmlns:p14="http://schemas.microsoft.com/office/powerpoint/2010/main" val="799257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pl-PL" dirty="0"/>
              <a:t>Searches through a linear subspace of derivative bound parts as searching through the whole space would be intractable.</a:t>
            </a:r>
          </a:p>
          <a:p>
            <a:pPr>
              <a:lnSpc>
                <a:spcPct val="107000"/>
              </a:lnSpc>
              <a:spcAft>
                <a:spcPts val="800"/>
              </a:spcAft>
            </a:pPr>
            <a:r>
              <a:rPr lang="pl-PL" dirty="0"/>
              <a:t>D-CIPHER consists of 3 steps. In Step 1 we choose the dictionary of derivative terms that form the basis for the space of derivative bound parts. This usually inlcudes standard partial derivatives of various orders, mixed derivative and even more complicated expression such as derivative of a square of the function. Then we take our dataset and in Step 2 we estimate the fields (similarly as it was done in D-CODE). Then we take our predefined testing functions and compute certain integral expression involving derivatives of testing functions as specified in the dictionary. All of this can be deemed preprocessing. Finally we get to step 3 – the actual optimization. Similarly to D-CODE we use a symbolic regression algorithm to suggest a closed-form function for the derivative free part. Then we apply it to the estimated fields and try to optimize a corresponding derivative-bound part. This can be formulated as a constrained linear least squares problem and we designed and heuristic algorithm – CoLLie that solves this problem very eficiently. Then we pass the loss back to the symbolic regression algorithm.</a:t>
            </a: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33</a:t>
            </a:fld>
            <a:endParaRPr lang="en-GB"/>
          </a:p>
        </p:txBody>
      </p:sp>
    </p:spTree>
    <p:extLst>
      <p:ext uri="{BB962C8B-B14F-4D97-AF65-F5344CB8AC3E}">
        <p14:creationId xmlns:p14="http://schemas.microsoft.com/office/powerpoint/2010/main" val="12766926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DF2C4-B2D9-B4AB-A2B3-001044317E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C1DB41-7416-5C22-CAEA-88CB1E5F4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F78273-BBEB-1BC5-FD98-613243088D8C}"/>
              </a:ext>
            </a:extLst>
          </p:cNvPr>
          <p:cNvSpPr>
            <a:spLocks noGrp="1"/>
          </p:cNvSpPr>
          <p:nvPr>
            <p:ph type="body" idx="1"/>
          </p:nvPr>
        </p:nvSpPr>
        <p:spPr/>
        <p:txBody>
          <a:bodyPr/>
          <a:lstStyle/>
          <a:p>
            <a:pPr>
              <a:lnSpc>
                <a:spcPct val="107000"/>
              </a:lnSpc>
              <a:spcAft>
                <a:spcPts val="800"/>
              </a:spcAft>
            </a:pPr>
            <a:endParaRPr lang="en-GB" dirty="0"/>
          </a:p>
        </p:txBody>
      </p:sp>
      <p:sp>
        <p:nvSpPr>
          <p:cNvPr id="4" name="Slide Number Placeholder 3">
            <a:extLst>
              <a:ext uri="{FF2B5EF4-FFF2-40B4-BE49-F238E27FC236}">
                <a16:creationId xmlns:a16="http://schemas.microsoft.com/office/drawing/2014/main" id="{66E844AD-2A6F-6361-A442-A8CDFB139B64}"/>
              </a:ext>
            </a:extLst>
          </p:cNvPr>
          <p:cNvSpPr>
            <a:spLocks noGrp="1"/>
          </p:cNvSpPr>
          <p:nvPr>
            <p:ph type="sldNum" sz="quarter" idx="5"/>
          </p:nvPr>
        </p:nvSpPr>
        <p:spPr/>
        <p:txBody>
          <a:bodyPr/>
          <a:lstStyle/>
          <a:p>
            <a:fld id="{01ABC072-13AE-4E41-9E80-B590F2516F39}" type="slidenum">
              <a:rPr lang="en-GB" smtClean="0"/>
              <a:t>34</a:t>
            </a:fld>
            <a:endParaRPr lang="en-GB"/>
          </a:p>
        </p:txBody>
      </p:sp>
    </p:spTree>
    <p:extLst>
      <p:ext uri="{BB962C8B-B14F-4D97-AF65-F5344CB8AC3E}">
        <p14:creationId xmlns:p14="http://schemas.microsoft.com/office/powerpoint/2010/main" val="852683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DDF2C4-B2D9-B4AB-A2B3-001044317E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C1DB41-7416-5C22-CAEA-88CB1E5F4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F78273-BBEB-1BC5-FD98-613243088D8C}"/>
              </a:ext>
            </a:extLst>
          </p:cNvPr>
          <p:cNvSpPr>
            <a:spLocks noGrp="1"/>
          </p:cNvSpPr>
          <p:nvPr>
            <p:ph type="body" idx="1"/>
          </p:nvPr>
        </p:nvSpPr>
        <p:spPr/>
        <p:txBody>
          <a:bodyPr/>
          <a:lstStyle/>
          <a:p>
            <a:pPr>
              <a:lnSpc>
                <a:spcPct val="107000"/>
              </a:lnSpc>
              <a:spcAft>
                <a:spcPts val="800"/>
              </a:spcAft>
            </a:pPr>
            <a:r>
              <a:rPr lang="en-GB" dirty="0"/>
              <a:t>Logistic growth model</a:t>
            </a:r>
          </a:p>
        </p:txBody>
      </p:sp>
      <p:sp>
        <p:nvSpPr>
          <p:cNvPr id="4" name="Slide Number Placeholder 3">
            <a:extLst>
              <a:ext uri="{FF2B5EF4-FFF2-40B4-BE49-F238E27FC236}">
                <a16:creationId xmlns:a16="http://schemas.microsoft.com/office/drawing/2014/main" id="{66E844AD-2A6F-6361-A442-A8CDFB139B64}"/>
              </a:ext>
            </a:extLst>
          </p:cNvPr>
          <p:cNvSpPr>
            <a:spLocks noGrp="1"/>
          </p:cNvSpPr>
          <p:nvPr>
            <p:ph type="sldNum" sz="quarter" idx="5"/>
          </p:nvPr>
        </p:nvSpPr>
        <p:spPr/>
        <p:txBody>
          <a:bodyPr/>
          <a:lstStyle/>
          <a:p>
            <a:fld id="{01ABC072-13AE-4E41-9E80-B590F2516F39}" type="slidenum">
              <a:rPr lang="en-GB" smtClean="0"/>
              <a:t>35</a:t>
            </a:fld>
            <a:endParaRPr lang="en-GB"/>
          </a:p>
        </p:txBody>
      </p:sp>
    </p:spTree>
    <p:extLst>
      <p:ext uri="{BB962C8B-B14F-4D97-AF65-F5344CB8AC3E}">
        <p14:creationId xmlns:p14="http://schemas.microsoft.com/office/powerpoint/2010/main" val="42921035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CCC6E-33BB-713E-3EEB-D2AC5146CD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AE96A0-D089-6DF0-A555-841B11408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03C31E-8FEB-7BEF-E516-CCB265285186}"/>
              </a:ext>
            </a:extLst>
          </p:cNvPr>
          <p:cNvSpPr>
            <a:spLocks noGrp="1"/>
          </p:cNvSpPr>
          <p:nvPr>
            <p:ph type="body" idx="1"/>
          </p:nvPr>
        </p:nvSpPr>
        <p:spPr/>
        <p:txBody>
          <a:bodyPr/>
          <a:lstStyle/>
          <a:p>
            <a:pPr>
              <a:lnSpc>
                <a:spcPct val="107000"/>
              </a:lnSpc>
              <a:spcAft>
                <a:spcPts val="800"/>
              </a:spcAft>
            </a:pPr>
            <a:r>
              <a:rPr lang="en-GB" dirty="0"/>
              <a:t>Logistic growth model, with some initial condition</a:t>
            </a:r>
          </a:p>
          <a:p>
            <a:pPr>
              <a:lnSpc>
                <a:spcPct val="107000"/>
              </a:lnSpc>
              <a:spcAft>
                <a:spcPts val="800"/>
              </a:spcAft>
            </a:pPr>
            <a:r>
              <a:rPr lang="en-GB" dirty="0"/>
              <a:t>The semantic representation of the dynamic forecasting model, because </a:t>
            </a:r>
          </a:p>
          <a:p>
            <a:pPr>
              <a:lnSpc>
                <a:spcPct val="107000"/>
              </a:lnSpc>
              <a:spcAft>
                <a:spcPts val="800"/>
              </a:spcAft>
            </a:pPr>
            <a:r>
              <a:rPr lang="en-GB" dirty="0"/>
              <a:t>every ODE has its own associated forecasting model, where we can start with an initial condition, and solve the IVP to get the whole trajectory</a:t>
            </a:r>
          </a:p>
          <a:p>
            <a:pPr>
              <a:lnSpc>
                <a:spcPct val="107000"/>
              </a:lnSpc>
              <a:spcAft>
                <a:spcPts val="800"/>
              </a:spcAft>
            </a:pPr>
            <a:r>
              <a:rPr lang="en-GB" dirty="0"/>
              <a:t>So in that case we can see for different initial </a:t>
            </a:r>
            <a:r>
              <a:rPr lang="en-GB" dirty="0" err="1"/>
              <a:t>cdts</a:t>
            </a:r>
            <a:r>
              <a:rPr lang="en-GB" dirty="0"/>
              <a:t> how the shape of the trajectory looks like</a:t>
            </a:r>
          </a:p>
          <a:p>
            <a:pPr>
              <a:lnSpc>
                <a:spcPct val="107000"/>
              </a:lnSpc>
              <a:spcAft>
                <a:spcPts val="800"/>
              </a:spcAft>
            </a:pPr>
            <a:r>
              <a:rPr lang="en-GB" dirty="0"/>
              <a:t>We can </a:t>
            </a:r>
            <a:r>
              <a:rPr lang="en-GB" dirty="0" err="1"/>
              <a:t>slo</a:t>
            </a:r>
            <a:r>
              <a:rPr lang="en-GB" dirty="0"/>
              <a:t> go deeper and analyse the asymptotic property when times goes to infinity, we can also look at inflection points and how they change with different initial </a:t>
            </a:r>
            <a:r>
              <a:rPr lang="en-GB" dirty="0" err="1"/>
              <a:t>cdts</a:t>
            </a:r>
            <a:r>
              <a:rPr lang="en-GB" dirty="0"/>
              <a:t> or maybe how the midpoint changes as well</a:t>
            </a:r>
          </a:p>
          <a:p>
            <a:pPr>
              <a:lnSpc>
                <a:spcPct val="107000"/>
              </a:lnSpc>
              <a:spcAft>
                <a:spcPts val="800"/>
              </a:spcAft>
            </a:pPr>
            <a:r>
              <a:rPr lang="en-GB" dirty="0"/>
              <a:t>So to summarize, we often in ODE discovery focus on discovering these equations but actually what we really want is to unravel these semantic representations</a:t>
            </a:r>
          </a:p>
        </p:txBody>
      </p:sp>
      <p:sp>
        <p:nvSpPr>
          <p:cNvPr id="4" name="Slide Number Placeholder 3">
            <a:extLst>
              <a:ext uri="{FF2B5EF4-FFF2-40B4-BE49-F238E27FC236}">
                <a16:creationId xmlns:a16="http://schemas.microsoft.com/office/drawing/2014/main" id="{DD9875D3-4BD1-3A67-BDFE-51580F562594}"/>
              </a:ext>
            </a:extLst>
          </p:cNvPr>
          <p:cNvSpPr>
            <a:spLocks noGrp="1"/>
          </p:cNvSpPr>
          <p:nvPr>
            <p:ph type="sldNum" sz="quarter" idx="5"/>
          </p:nvPr>
        </p:nvSpPr>
        <p:spPr/>
        <p:txBody>
          <a:bodyPr/>
          <a:lstStyle/>
          <a:p>
            <a:fld id="{01ABC072-13AE-4E41-9E80-B590F2516F39}" type="slidenum">
              <a:rPr lang="en-GB" smtClean="0"/>
              <a:t>36</a:t>
            </a:fld>
            <a:endParaRPr lang="en-GB"/>
          </a:p>
        </p:txBody>
      </p:sp>
    </p:spTree>
    <p:extLst>
      <p:ext uri="{BB962C8B-B14F-4D97-AF65-F5344CB8AC3E}">
        <p14:creationId xmlns:p14="http://schemas.microsoft.com/office/powerpoint/2010/main" val="32066541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CCC6E-33BB-713E-3EEB-D2AC5146CD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AE96A0-D089-6DF0-A555-841B114084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03C31E-8FEB-7BEF-E516-CCB265285186}"/>
              </a:ext>
            </a:extLst>
          </p:cNvPr>
          <p:cNvSpPr>
            <a:spLocks noGrp="1"/>
          </p:cNvSpPr>
          <p:nvPr>
            <p:ph type="body" idx="1"/>
          </p:nvPr>
        </p:nvSpPr>
        <p:spPr/>
        <p:txBody>
          <a:bodyPr/>
          <a:lstStyle/>
          <a:p>
            <a:pPr>
              <a:lnSpc>
                <a:spcPct val="107000"/>
              </a:lnSpc>
              <a:spcAft>
                <a:spcPts val="800"/>
              </a:spcAft>
            </a:pPr>
            <a:r>
              <a:rPr lang="en-GB" dirty="0"/>
              <a:t>Logistic growth model, with some initial condition</a:t>
            </a:r>
          </a:p>
          <a:p>
            <a:pPr>
              <a:lnSpc>
                <a:spcPct val="107000"/>
              </a:lnSpc>
              <a:spcAft>
                <a:spcPts val="800"/>
              </a:spcAft>
            </a:pPr>
            <a:r>
              <a:rPr lang="en-GB" dirty="0"/>
              <a:t>The semantic representation of the dynamic forecasting model, because </a:t>
            </a:r>
          </a:p>
          <a:p>
            <a:pPr>
              <a:lnSpc>
                <a:spcPct val="107000"/>
              </a:lnSpc>
              <a:spcAft>
                <a:spcPts val="800"/>
              </a:spcAft>
            </a:pPr>
            <a:r>
              <a:rPr lang="en-GB" dirty="0"/>
              <a:t>every ODE has its own associated forecasting model, where we can start with an initial condition, and solve the IVP to get the whole trajectory</a:t>
            </a:r>
          </a:p>
          <a:p>
            <a:pPr>
              <a:lnSpc>
                <a:spcPct val="107000"/>
              </a:lnSpc>
              <a:spcAft>
                <a:spcPts val="800"/>
              </a:spcAft>
            </a:pPr>
            <a:r>
              <a:rPr lang="en-GB" dirty="0"/>
              <a:t>So in that case we can see for different initial </a:t>
            </a:r>
            <a:r>
              <a:rPr lang="en-GB" dirty="0" err="1"/>
              <a:t>cdts</a:t>
            </a:r>
            <a:r>
              <a:rPr lang="en-GB" dirty="0"/>
              <a:t> how the shape of the trajectory looks like</a:t>
            </a:r>
          </a:p>
          <a:p>
            <a:pPr>
              <a:lnSpc>
                <a:spcPct val="107000"/>
              </a:lnSpc>
              <a:spcAft>
                <a:spcPts val="800"/>
              </a:spcAft>
            </a:pPr>
            <a:r>
              <a:rPr lang="en-GB" dirty="0"/>
              <a:t>We can </a:t>
            </a:r>
            <a:r>
              <a:rPr lang="en-GB" dirty="0" err="1"/>
              <a:t>slo</a:t>
            </a:r>
            <a:r>
              <a:rPr lang="en-GB" dirty="0"/>
              <a:t> go deeper and analyse the asymptotic property when times goes to infinity, we can also look at inflection points and how they change with different initial </a:t>
            </a:r>
            <a:r>
              <a:rPr lang="en-GB" dirty="0" err="1"/>
              <a:t>cdts</a:t>
            </a:r>
            <a:r>
              <a:rPr lang="en-GB" dirty="0"/>
              <a:t> or maybe how the midpoint changes as well</a:t>
            </a:r>
          </a:p>
          <a:p>
            <a:pPr>
              <a:lnSpc>
                <a:spcPct val="107000"/>
              </a:lnSpc>
              <a:spcAft>
                <a:spcPts val="800"/>
              </a:spcAft>
            </a:pPr>
            <a:r>
              <a:rPr lang="en-GB" dirty="0"/>
              <a:t>So to summarize, we often in ODE discovery focus on discovering these equations but actually what we really want is to unravel these semantic representations</a:t>
            </a:r>
          </a:p>
        </p:txBody>
      </p:sp>
      <p:sp>
        <p:nvSpPr>
          <p:cNvPr id="4" name="Slide Number Placeholder 3">
            <a:extLst>
              <a:ext uri="{FF2B5EF4-FFF2-40B4-BE49-F238E27FC236}">
                <a16:creationId xmlns:a16="http://schemas.microsoft.com/office/drawing/2014/main" id="{DD9875D3-4BD1-3A67-BDFE-51580F562594}"/>
              </a:ext>
            </a:extLst>
          </p:cNvPr>
          <p:cNvSpPr>
            <a:spLocks noGrp="1"/>
          </p:cNvSpPr>
          <p:nvPr>
            <p:ph type="sldNum" sz="quarter" idx="5"/>
          </p:nvPr>
        </p:nvSpPr>
        <p:spPr/>
        <p:txBody>
          <a:bodyPr/>
          <a:lstStyle/>
          <a:p>
            <a:fld id="{01ABC072-13AE-4E41-9E80-B590F2516F39}" type="slidenum">
              <a:rPr lang="en-GB" smtClean="0"/>
              <a:t>37</a:t>
            </a:fld>
            <a:endParaRPr lang="en-GB"/>
          </a:p>
        </p:txBody>
      </p:sp>
    </p:spTree>
    <p:extLst>
      <p:ext uri="{BB962C8B-B14F-4D97-AF65-F5344CB8AC3E}">
        <p14:creationId xmlns:p14="http://schemas.microsoft.com/office/powerpoint/2010/main" val="4121213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B5ED9-C235-8819-D484-070BFC335E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769B3E-7030-DAFD-1923-C0D1C6DBC0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39C731-81CE-5B97-60E8-197EDF13969C}"/>
              </a:ext>
            </a:extLst>
          </p:cNvPr>
          <p:cNvSpPr>
            <a:spLocks noGrp="1"/>
          </p:cNvSpPr>
          <p:nvPr>
            <p:ph type="body" idx="1"/>
          </p:nvPr>
        </p:nvSpPr>
        <p:spPr/>
        <p:txBody>
          <a:bodyPr/>
          <a:lstStyle/>
          <a:p>
            <a:pPr>
              <a:lnSpc>
                <a:spcPct val="107000"/>
              </a:lnSpc>
              <a:spcAft>
                <a:spcPts val="800"/>
              </a:spcAft>
            </a:pPr>
            <a:r>
              <a:rPr lang="en-GB" dirty="0"/>
              <a:t>A way of getting semantic representation using ODE discovery in 2 steps</a:t>
            </a:r>
          </a:p>
          <a:p>
            <a:pPr>
              <a:lnSpc>
                <a:spcPct val="107000"/>
              </a:lnSpc>
              <a:spcAft>
                <a:spcPts val="800"/>
              </a:spcAft>
            </a:pPr>
            <a:r>
              <a:rPr lang="en-GB" dirty="0"/>
              <a:t>Fitting: ODE discovery</a:t>
            </a:r>
          </a:p>
          <a:p>
            <a:pPr>
              <a:lnSpc>
                <a:spcPct val="107000"/>
              </a:lnSpc>
              <a:spcAft>
                <a:spcPts val="800"/>
              </a:spcAft>
            </a:pPr>
            <a:r>
              <a:rPr lang="en-GB" dirty="0"/>
              <a:t>Human analysis – may be even intractable in the </a:t>
            </a:r>
            <a:r>
              <a:rPr lang="en-GB" dirty="0" err="1"/>
              <a:t>eq</a:t>
            </a:r>
            <a:r>
              <a:rPr lang="en-GB" dirty="0"/>
              <a:t> is too complex</a:t>
            </a:r>
          </a:p>
          <a:p>
            <a:pPr>
              <a:lnSpc>
                <a:spcPct val="107000"/>
              </a:lnSpc>
              <a:spcAft>
                <a:spcPts val="800"/>
              </a:spcAft>
            </a:pPr>
            <a:r>
              <a:rPr lang="en-GB" dirty="0"/>
              <a:t>Prior knowledge:</a:t>
            </a:r>
          </a:p>
          <a:p>
            <a:pPr>
              <a:lnSpc>
                <a:spcPct val="107000"/>
              </a:lnSpc>
              <a:spcAft>
                <a:spcPts val="800"/>
              </a:spcAft>
            </a:pPr>
            <a:r>
              <a:rPr lang="en-GB" dirty="0"/>
              <a:t>Difficult to inject prior knowledge because we may have prior knowledge about the phenomena but not necessarily the </a:t>
            </a:r>
            <a:r>
              <a:rPr lang="en-GB" dirty="0" err="1"/>
              <a:t>eq</a:t>
            </a:r>
            <a:endParaRPr lang="en-GB" dirty="0"/>
          </a:p>
          <a:p>
            <a:pPr>
              <a:lnSpc>
                <a:spcPct val="107000"/>
              </a:lnSpc>
              <a:spcAft>
                <a:spcPts val="800"/>
              </a:spcAft>
            </a:pPr>
            <a:r>
              <a:rPr lang="en-GB" dirty="0"/>
              <a:t>May be difficult to know if there is a certain term that we want to include</a:t>
            </a:r>
          </a:p>
          <a:p>
            <a:pPr>
              <a:lnSpc>
                <a:spcPct val="107000"/>
              </a:lnSpc>
              <a:spcAft>
                <a:spcPts val="800"/>
              </a:spcAft>
            </a:pPr>
            <a:r>
              <a:rPr lang="en-GB" dirty="0"/>
              <a:t>Challenging to edit:</a:t>
            </a:r>
          </a:p>
          <a:p>
            <a:pPr>
              <a:lnSpc>
                <a:spcPct val="107000"/>
              </a:lnSpc>
              <a:spcAft>
                <a:spcPts val="800"/>
              </a:spcAft>
            </a:pPr>
            <a:r>
              <a:rPr lang="en-GB" dirty="0"/>
              <a:t>Maybe you </a:t>
            </a:r>
            <a:r>
              <a:rPr lang="en-GB" dirty="0" err="1"/>
              <a:t>analyzed</a:t>
            </a:r>
            <a:r>
              <a:rPr lang="en-GB" dirty="0"/>
              <a:t> and you want to change it because you do not like the </a:t>
            </a:r>
            <a:r>
              <a:rPr lang="en-GB" dirty="0" err="1"/>
              <a:t>behavior</a:t>
            </a:r>
            <a:r>
              <a:rPr lang="en-GB" dirty="0"/>
              <a:t>, or the </a:t>
            </a:r>
            <a:r>
              <a:rPr lang="en-GB" dirty="0" err="1"/>
              <a:t>behavior</a:t>
            </a:r>
            <a:r>
              <a:rPr lang="en-GB" dirty="0"/>
              <a:t> does not correspond with what you expect; adding or </a:t>
            </a:r>
            <a:r>
              <a:rPr lang="en-GB" dirty="0" err="1"/>
              <a:t>substracting</a:t>
            </a:r>
            <a:r>
              <a:rPr lang="en-GB" dirty="0"/>
              <a:t> a term or changing a coefficient is difficult</a:t>
            </a:r>
          </a:p>
          <a:p>
            <a:pPr>
              <a:lnSpc>
                <a:spcPct val="107000"/>
              </a:lnSpc>
              <a:spcAft>
                <a:spcPts val="800"/>
              </a:spcAft>
            </a:pPr>
            <a:r>
              <a:rPr lang="en-GB" dirty="0"/>
              <a:t>Similarly providing feedback to the optimization algorithm is also quite difficult</a:t>
            </a:r>
          </a:p>
          <a:p>
            <a:pPr>
              <a:lnSpc>
                <a:spcPct val="107000"/>
              </a:lnSpc>
              <a:spcAft>
                <a:spcPts val="800"/>
              </a:spcAft>
            </a:pPr>
            <a:r>
              <a:rPr lang="en-GB" dirty="0"/>
              <a:t>Semantic modelling</a:t>
            </a:r>
          </a:p>
          <a:p>
            <a:pPr>
              <a:lnSpc>
                <a:spcPct val="107000"/>
              </a:lnSpc>
              <a:spcAft>
                <a:spcPts val="800"/>
              </a:spcAft>
            </a:pPr>
            <a:r>
              <a:rPr lang="en-GB" dirty="0"/>
              <a:t>We use the data to directly fit the dynamic representation of the dynamical system</a:t>
            </a:r>
          </a:p>
          <a:p>
            <a:pPr>
              <a:lnSpc>
                <a:spcPct val="107000"/>
              </a:lnSpc>
              <a:spcAft>
                <a:spcPts val="800"/>
              </a:spcAft>
            </a:pPr>
            <a:r>
              <a:rPr lang="en-GB" dirty="0"/>
              <a:t>Only later this dynamic representation determines the predictive model that we use for forecasting etc.</a:t>
            </a:r>
          </a:p>
          <a:p>
            <a:pPr>
              <a:lnSpc>
                <a:spcPct val="107000"/>
              </a:lnSpc>
              <a:spcAft>
                <a:spcPts val="800"/>
              </a:spcAft>
            </a:pPr>
            <a:r>
              <a:rPr lang="en-GB" dirty="0"/>
              <a:t>Main difference between these 2 models is how the predictive modelling works.</a:t>
            </a:r>
          </a:p>
          <a:p>
            <a:pPr>
              <a:lnSpc>
                <a:spcPct val="107000"/>
              </a:lnSpc>
              <a:spcAft>
                <a:spcPts val="800"/>
              </a:spcAft>
            </a:pPr>
            <a:r>
              <a:rPr lang="en-GB" dirty="0"/>
              <a:t>In ODE discovery</a:t>
            </a:r>
          </a:p>
          <a:p>
            <a:pPr>
              <a:lnSpc>
                <a:spcPct val="107000"/>
              </a:lnSpc>
              <a:spcAft>
                <a:spcPts val="800"/>
              </a:spcAft>
            </a:pPr>
            <a:r>
              <a:rPr lang="en-GB" dirty="0"/>
              <a:t>In our case, we use a semantic predictor to predict the semantic representation of a trajectory and then we use the semantic predictor to actually match this semantic representation to the trajectory</a:t>
            </a:r>
          </a:p>
          <a:p>
            <a:pPr>
              <a:lnSpc>
                <a:spcPct val="107000"/>
              </a:lnSpc>
              <a:spcAft>
                <a:spcPts val="800"/>
              </a:spcAft>
            </a:pPr>
            <a:r>
              <a:rPr lang="en-GB" dirty="0"/>
              <a:t>This is the general framework, but now we will show a specific example: semantic ODES</a:t>
            </a:r>
          </a:p>
          <a:p>
            <a:pPr>
              <a:lnSpc>
                <a:spcPct val="107000"/>
              </a:lnSpc>
              <a:spcAft>
                <a:spcPts val="800"/>
              </a:spcAft>
            </a:pPr>
            <a:r>
              <a:rPr lang="en-GB" dirty="0"/>
              <a:t>To do se we need to explain what does it mean to create a semantic representation of a trajectory.</a:t>
            </a:r>
          </a:p>
          <a:p>
            <a:pPr>
              <a:lnSpc>
                <a:spcPct val="107000"/>
              </a:lnSpc>
              <a:spcAft>
                <a:spcPts val="800"/>
              </a:spcAft>
            </a:pPr>
            <a:r>
              <a:rPr lang="en-GB" dirty="0"/>
              <a:t>Fortunately, we recently developed </a:t>
            </a:r>
            <a:r>
              <a:rPr lang="en-GB" dirty="0" err="1"/>
              <a:t>timeview</a:t>
            </a:r>
            <a:endParaRPr lang="en-GB" dirty="0"/>
          </a:p>
        </p:txBody>
      </p:sp>
      <p:sp>
        <p:nvSpPr>
          <p:cNvPr id="4" name="Slide Number Placeholder 3">
            <a:extLst>
              <a:ext uri="{FF2B5EF4-FFF2-40B4-BE49-F238E27FC236}">
                <a16:creationId xmlns:a16="http://schemas.microsoft.com/office/drawing/2014/main" id="{F952A0D8-2EFD-CD01-2341-6D30A8C4184B}"/>
              </a:ext>
            </a:extLst>
          </p:cNvPr>
          <p:cNvSpPr>
            <a:spLocks noGrp="1"/>
          </p:cNvSpPr>
          <p:nvPr>
            <p:ph type="sldNum" sz="quarter" idx="5"/>
          </p:nvPr>
        </p:nvSpPr>
        <p:spPr/>
        <p:txBody>
          <a:bodyPr/>
          <a:lstStyle/>
          <a:p>
            <a:fld id="{01ABC072-13AE-4E41-9E80-B590F2516F39}" type="slidenum">
              <a:rPr lang="en-GB" smtClean="0"/>
              <a:t>38</a:t>
            </a:fld>
            <a:endParaRPr lang="en-GB"/>
          </a:p>
        </p:txBody>
      </p:sp>
    </p:spTree>
    <p:extLst>
      <p:ext uri="{BB962C8B-B14F-4D97-AF65-F5344CB8AC3E}">
        <p14:creationId xmlns:p14="http://schemas.microsoft.com/office/powerpoint/2010/main" val="926385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70ED-E110-FB46-E088-DCD0E4095D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798ADA-DAA5-AD18-FF1F-2E2DF53360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75A6F1-2AA7-9919-3A97-F18DA362584A}"/>
              </a:ext>
            </a:extLst>
          </p:cNvPr>
          <p:cNvSpPr>
            <a:spLocks noGrp="1"/>
          </p:cNvSpPr>
          <p:nvPr>
            <p:ph type="body" idx="1"/>
          </p:nvPr>
        </p:nvSpPr>
        <p:spPr/>
        <p:txBody>
          <a:bodyPr/>
          <a:lstStyle/>
          <a:p>
            <a:pPr>
              <a:lnSpc>
                <a:spcPct val="107000"/>
              </a:lnSpc>
              <a:spcAft>
                <a:spcPts val="800"/>
              </a:spcAft>
            </a:pPr>
            <a:r>
              <a:rPr lang="en-GB" dirty="0"/>
              <a:t>Semantic representation: Shape of a trajectory</a:t>
            </a:r>
          </a:p>
          <a:p>
            <a:pPr>
              <a:lnSpc>
                <a:spcPct val="107000"/>
              </a:lnSpc>
              <a:spcAft>
                <a:spcPts val="800"/>
              </a:spcAft>
            </a:pPr>
            <a:r>
              <a:rPr lang="en-GB" dirty="0"/>
              <a:t>Divide it into smaller intervals where the trajectory has a particular shape – called motifs</a:t>
            </a:r>
          </a:p>
          <a:p>
            <a:pPr>
              <a:lnSpc>
                <a:spcPct val="107000"/>
              </a:lnSpc>
              <a:spcAft>
                <a:spcPts val="800"/>
              </a:spcAft>
            </a:pPr>
            <a:r>
              <a:rPr lang="en-GB" dirty="0"/>
              <a:t>A sequence of these motifs we call a composition</a:t>
            </a:r>
          </a:p>
          <a:p>
            <a:pPr>
              <a:lnSpc>
                <a:spcPct val="107000"/>
              </a:lnSpc>
              <a:spcAft>
                <a:spcPts val="800"/>
              </a:spcAft>
            </a:pPr>
            <a:r>
              <a:rPr lang="en-GB" dirty="0"/>
              <a:t>This represents the general shape of the trajectory</a:t>
            </a:r>
          </a:p>
          <a:p>
            <a:pPr>
              <a:lnSpc>
                <a:spcPct val="107000"/>
              </a:lnSpc>
              <a:spcAft>
                <a:spcPts val="800"/>
              </a:spcAft>
            </a:pPr>
            <a:r>
              <a:rPr lang="en-GB" dirty="0"/>
              <a:t>More generally, transition points between motifs which can be mapped to ….and  are of great interest in modelling trajectories</a:t>
            </a:r>
          </a:p>
          <a:p>
            <a:pPr>
              <a:lnSpc>
                <a:spcPct val="107000"/>
              </a:lnSpc>
              <a:spcAft>
                <a:spcPts val="800"/>
              </a:spcAft>
            </a:pPr>
            <a:r>
              <a:rPr lang="en-GB" dirty="0"/>
              <a:t>In the semantic ODE we borrow this framework we already developed but we extended it a little to add motifs that describe unbounded trajectories because in ODES awe are interested also in the long-term </a:t>
            </a:r>
            <a:r>
              <a:rPr lang="en-GB" dirty="0" err="1"/>
              <a:t>behavbior</a:t>
            </a:r>
            <a:r>
              <a:rPr lang="en-GB" dirty="0"/>
              <a:t> of a system, not just on some bounded domain, we also added motifs to </a:t>
            </a:r>
            <a:r>
              <a:rPr lang="en-GB" dirty="0" err="1"/>
              <a:t>describve</a:t>
            </a:r>
            <a:r>
              <a:rPr lang="en-GB" dirty="0"/>
              <a:t> if the system approaches an asymptote or not</a:t>
            </a:r>
          </a:p>
        </p:txBody>
      </p:sp>
      <p:sp>
        <p:nvSpPr>
          <p:cNvPr id="4" name="Slide Number Placeholder 3">
            <a:extLst>
              <a:ext uri="{FF2B5EF4-FFF2-40B4-BE49-F238E27FC236}">
                <a16:creationId xmlns:a16="http://schemas.microsoft.com/office/drawing/2014/main" id="{6DC08352-8A96-D146-FF26-169FB7ADA2AB}"/>
              </a:ext>
            </a:extLst>
          </p:cNvPr>
          <p:cNvSpPr>
            <a:spLocks noGrp="1"/>
          </p:cNvSpPr>
          <p:nvPr>
            <p:ph type="sldNum" sz="quarter" idx="5"/>
          </p:nvPr>
        </p:nvSpPr>
        <p:spPr/>
        <p:txBody>
          <a:bodyPr/>
          <a:lstStyle/>
          <a:p>
            <a:fld id="{01ABC072-13AE-4E41-9E80-B590F2516F39}" type="slidenum">
              <a:rPr lang="en-GB" smtClean="0"/>
              <a:t>39</a:t>
            </a:fld>
            <a:endParaRPr lang="en-GB"/>
          </a:p>
        </p:txBody>
      </p:sp>
    </p:spTree>
    <p:extLst>
      <p:ext uri="{BB962C8B-B14F-4D97-AF65-F5344CB8AC3E}">
        <p14:creationId xmlns:p14="http://schemas.microsoft.com/office/powerpoint/2010/main" val="4105243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D70ED-E110-FB46-E088-DCD0E4095D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798ADA-DAA5-AD18-FF1F-2E2DF53360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75A6F1-2AA7-9919-3A97-F18DA362584A}"/>
              </a:ext>
            </a:extLst>
          </p:cNvPr>
          <p:cNvSpPr>
            <a:spLocks noGrp="1"/>
          </p:cNvSpPr>
          <p:nvPr>
            <p:ph type="body" idx="1"/>
          </p:nvPr>
        </p:nvSpPr>
        <p:spPr/>
        <p:txBody>
          <a:bodyPr/>
          <a:lstStyle/>
          <a:p>
            <a:pPr>
              <a:lnSpc>
                <a:spcPct val="107000"/>
              </a:lnSpc>
              <a:spcAft>
                <a:spcPts val="800"/>
              </a:spcAft>
            </a:pPr>
            <a:r>
              <a:rPr lang="en-GB" dirty="0"/>
              <a:t>Semantic representation: Shape of a trajectory</a:t>
            </a:r>
          </a:p>
          <a:p>
            <a:pPr>
              <a:lnSpc>
                <a:spcPct val="107000"/>
              </a:lnSpc>
              <a:spcAft>
                <a:spcPts val="800"/>
              </a:spcAft>
            </a:pPr>
            <a:r>
              <a:rPr lang="en-GB" dirty="0"/>
              <a:t>Divide it into smaller intervals where the trajectory has a particular shape – called motifs</a:t>
            </a:r>
          </a:p>
          <a:p>
            <a:pPr>
              <a:lnSpc>
                <a:spcPct val="107000"/>
              </a:lnSpc>
              <a:spcAft>
                <a:spcPts val="800"/>
              </a:spcAft>
            </a:pPr>
            <a:r>
              <a:rPr lang="en-GB" dirty="0"/>
              <a:t>A sequence of these motifs we call a composition</a:t>
            </a:r>
          </a:p>
          <a:p>
            <a:pPr>
              <a:lnSpc>
                <a:spcPct val="107000"/>
              </a:lnSpc>
              <a:spcAft>
                <a:spcPts val="800"/>
              </a:spcAft>
            </a:pPr>
            <a:r>
              <a:rPr lang="en-GB" dirty="0"/>
              <a:t>This represents the general shape of the trajectory</a:t>
            </a:r>
          </a:p>
          <a:p>
            <a:pPr>
              <a:lnSpc>
                <a:spcPct val="107000"/>
              </a:lnSpc>
              <a:spcAft>
                <a:spcPts val="800"/>
              </a:spcAft>
            </a:pPr>
            <a:r>
              <a:rPr lang="en-GB" dirty="0"/>
              <a:t>More generally, transition points between motifs which can be mapped to ….and  are of great interest in modelling trajectories</a:t>
            </a:r>
          </a:p>
          <a:p>
            <a:pPr>
              <a:lnSpc>
                <a:spcPct val="107000"/>
              </a:lnSpc>
              <a:spcAft>
                <a:spcPts val="800"/>
              </a:spcAft>
            </a:pPr>
            <a:r>
              <a:rPr lang="en-GB" dirty="0"/>
              <a:t>In the semantic ODE we borrow this framework we already developed but we extended it a little to add motifs that describe unbounded trajectories because in ODES awe are interested also in the long-term </a:t>
            </a:r>
            <a:r>
              <a:rPr lang="en-GB" dirty="0" err="1"/>
              <a:t>behavbior</a:t>
            </a:r>
            <a:r>
              <a:rPr lang="en-GB" dirty="0"/>
              <a:t> of a system, not just on some bounded domain, we also added motifs to </a:t>
            </a:r>
            <a:r>
              <a:rPr lang="en-GB" dirty="0" err="1"/>
              <a:t>describve</a:t>
            </a:r>
            <a:r>
              <a:rPr lang="en-GB" dirty="0"/>
              <a:t> if the system approaches an asymptote or not</a:t>
            </a:r>
          </a:p>
        </p:txBody>
      </p:sp>
      <p:sp>
        <p:nvSpPr>
          <p:cNvPr id="4" name="Slide Number Placeholder 3">
            <a:extLst>
              <a:ext uri="{FF2B5EF4-FFF2-40B4-BE49-F238E27FC236}">
                <a16:creationId xmlns:a16="http://schemas.microsoft.com/office/drawing/2014/main" id="{6DC08352-8A96-D146-FF26-169FB7ADA2AB}"/>
              </a:ext>
            </a:extLst>
          </p:cNvPr>
          <p:cNvSpPr>
            <a:spLocks noGrp="1"/>
          </p:cNvSpPr>
          <p:nvPr>
            <p:ph type="sldNum" sz="quarter" idx="5"/>
          </p:nvPr>
        </p:nvSpPr>
        <p:spPr/>
        <p:txBody>
          <a:bodyPr/>
          <a:lstStyle/>
          <a:p>
            <a:fld id="{01ABC072-13AE-4E41-9E80-B590F2516F39}" type="slidenum">
              <a:rPr lang="en-GB" smtClean="0"/>
              <a:t>40</a:t>
            </a:fld>
            <a:endParaRPr lang="en-GB"/>
          </a:p>
        </p:txBody>
      </p:sp>
    </p:spTree>
    <p:extLst>
      <p:ext uri="{BB962C8B-B14F-4D97-AF65-F5344CB8AC3E}">
        <p14:creationId xmlns:p14="http://schemas.microsoft.com/office/powerpoint/2010/main" val="33691945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4</a:t>
            </a:fld>
            <a:endParaRPr lang="en-GB"/>
          </a:p>
        </p:txBody>
      </p:sp>
    </p:spTree>
    <p:extLst>
      <p:ext uri="{BB962C8B-B14F-4D97-AF65-F5344CB8AC3E}">
        <p14:creationId xmlns:p14="http://schemas.microsoft.com/office/powerpoint/2010/main" val="31811047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FC07D-CAB1-4570-7A4A-07858B1613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9699EF-9D34-FF2C-7182-BA3B4618B2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C3DCEC-2281-AC5F-A6D9-DB610A22DF02}"/>
              </a:ext>
            </a:extLst>
          </p:cNvPr>
          <p:cNvSpPr>
            <a:spLocks noGrp="1"/>
          </p:cNvSpPr>
          <p:nvPr>
            <p:ph type="body" idx="1"/>
          </p:nvPr>
        </p:nvSpPr>
        <p:spPr/>
        <p:txBody>
          <a:bodyPr/>
          <a:lstStyle/>
          <a:p>
            <a:pPr>
              <a:lnSpc>
                <a:spcPct val="107000"/>
              </a:lnSpc>
              <a:spcAft>
                <a:spcPts val="800"/>
              </a:spcAft>
            </a:pPr>
            <a:r>
              <a:rPr lang="en-GB" dirty="0"/>
              <a:t>Composition and properties </a:t>
            </a:r>
            <a:r>
              <a:rPr lang="en-GB" dirty="0" err="1"/>
              <a:t>px</a:t>
            </a:r>
            <a:r>
              <a:rPr lang="en-GB" dirty="0"/>
              <a:t> (e.g. horizontal </a:t>
            </a:r>
            <a:r>
              <a:rPr lang="en-GB" dirty="0" err="1"/>
              <a:t>asymptops</a:t>
            </a:r>
            <a:r>
              <a:rPr lang="en-GB" dirty="0"/>
              <a:t>)</a:t>
            </a:r>
          </a:p>
        </p:txBody>
      </p:sp>
      <p:sp>
        <p:nvSpPr>
          <p:cNvPr id="4" name="Slide Number Placeholder 3">
            <a:extLst>
              <a:ext uri="{FF2B5EF4-FFF2-40B4-BE49-F238E27FC236}">
                <a16:creationId xmlns:a16="http://schemas.microsoft.com/office/drawing/2014/main" id="{98283623-B25F-ADBD-6426-78631AFE782D}"/>
              </a:ext>
            </a:extLst>
          </p:cNvPr>
          <p:cNvSpPr>
            <a:spLocks noGrp="1"/>
          </p:cNvSpPr>
          <p:nvPr>
            <p:ph type="sldNum" sz="quarter" idx="5"/>
          </p:nvPr>
        </p:nvSpPr>
        <p:spPr/>
        <p:txBody>
          <a:bodyPr/>
          <a:lstStyle/>
          <a:p>
            <a:fld id="{01ABC072-13AE-4E41-9E80-B590F2516F39}" type="slidenum">
              <a:rPr lang="en-GB" smtClean="0"/>
              <a:t>41</a:t>
            </a:fld>
            <a:endParaRPr lang="en-GB"/>
          </a:p>
        </p:txBody>
      </p:sp>
    </p:spTree>
    <p:extLst>
      <p:ext uri="{BB962C8B-B14F-4D97-AF65-F5344CB8AC3E}">
        <p14:creationId xmlns:p14="http://schemas.microsoft.com/office/powerpoint/2010/main" val="28599520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FF327-E6E3-29F4-552F-DE6C0DC290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A3F0B6-4015-08C3-2FA7-EED7CFE861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248A69-FB94-6BDD-9BD0-495D1ADA06EC}"/>
              </a:ext>
            </a:extLst>
          </p:cNvPr>
          <p:cNvSpPr>
            <a:spLocks noGrp="1"/>
          </p:cNvSpPr>
          <p:nvPr>
            <p:ph type="body" idx="1"/>
          </p:nvPr>
        </p:nvSpPr>
        <p:spPr/>
        <p:txBody>
          <a:bodyPr/>
          <a:lstStyle/>
          <a:p>
            <a:pPr>
              <a:lnSpc>
                <a:spcPct val="107000"/>
              </a:lnSpc>
              <a:spcAft>
                <a:spcPts val="800"/>
              </a:spcAft>
            </a:pPr>
            <a:r>
              <a:rPr lang="en-GB" dirty="0" err="1"/>
              <a:t>Fsem</a:t>
            </a:r>
            <a:r>
              <a:rPr lang="en-GB" dirty="0"/>
              <a:t> – two smaller predictors, F com predicts the compositions and F prop predicts the properties of the trajectories</a:t>
            </a:r>
          </a:p>
        </p:txBody>
      </p:sp>
      <p:sp>
        <p:nvSpPr>
          <p:cNvPr id="4" name="Slide Number Placeholder 3">
            <a:extLst>
              <a:ext uri="{FF2B5EF4-FFF2-40B4-BE49-F238E27FC236}">
                <a16:creationId xmlns:a16="http://schemas.microsoft.com/office/drawing/2014/main" id="{32DE468E-9B7F-6340-F417-F8E883F0A7CD}"/>
              </a:ext>
            </a:extLst>
          </p:cNvPr>
          <p:cNvSpPr>
            <a:spLocks noGrp="1"/>
          </p:cNvSpPr>
          <p:nvPr>
            <p:ph type="sldNum" sz="quarter" idx="5"/>
          </p:nvPr>
        </p:nvSpPr>
        <p:spPr/>
        <p:txBody>
          <a:bodyPr/>
          <a:lstStyle/>
          <a:p>
            <a:fld id="{01ABC072-13AE-4E41-9E80-B590F2516F39}" type="slidenum">
              <a:rPr lang="en-GB" smtClean="0"/>
              <a:t>42</a:t>
            </a:fld>
            <a:endParaRPr lang="en-GB"/>
          </a:p>
        </p:txBody>
      </p:sp>
    </p:spTree>
    <p:extLst>
      <p:ext uri="{BB962C8B-B14F-4D97-AF65-F5344CB8AC3E}">
        <p14:creationId xmlns:p14="http://schemas.microsoft.com/office/powerpoint/2010/main" val="1477584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86D03-B7AF-20B2-27E7-425AD8D6F6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1EE948-C85F-0845-8A95-BB6005EBE8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15479D-91A0-4843-5372-6A85D1F1BD0F}"/>
              </a:ext>
            </a:extLst>
          </p:cNvPr>
          <p:cNvSpPr>
            <a:spLocks noGrp="1"/>
          </p:cNvSpPr>
          <p:nvPr>
            <p:ph type="body" idx="1"/>
          </p:nvPr>
        </p:nvSpPr>
        <p:spPr/>
        <p:txBody>
          <a:bodyPr/>
          <a:lstStyle/>
          <a:p>
            <a:pPr>
              <a:lnSpc>
                <a:spcPct val="107000"/>
              </a:lnSpc>
              <a:spcAft>
                <a:spcPts val="800"/>
              </a:spcAft>
            </a:pPr>
            <a:r>
              <a:rPr lang="en-GB" dirty="0" err="1"/>
              <a:t>Traidtional</a:t>
            </a:r>
            <a:r>
              <a:rPr lang="en-GB" dirty="0"/>
              <a:t> way: ODE discovery; ODE is a linear combination of terms (like </a:t>
            </a:r>
            <a:r>
              <a:rPr lang="en-GB" dirty="0" err="1"/>
              <a:t>Syndy</a:t>
            </a:r>
            <a:r>
              <a:rPr lang="en-GB" dirty="0"/>
              <a:t> assumes); how long should the equation be, what terms to use</a:t>
            </a:r>
          </a:p>
          <a:p>
            <a:pPr>
              <a:lnSpc>
                <a:spcPct val="107000"/>
              </a:lnSpc>
              <a:spcAft>
                <a:spcPts val="800"/>
              </a:spcAft>
            </a:pPr>
            <a:r>
              <a:rPr lang="en-GB" dirty="0"/>
              <a:t>Let us make the </a:t>
            </a:r>
            <a:r>
              <a:rPr lang="en-GB" dirty="0" err="1"/>
              <a:t>eq</a:t>
            </a:r>
            <a:r>
              <a:rPr lang="en-GB" dirty="0"/>
              <a:t> simple enough so that we can understand it</a:t>
            </a:r>
          </a:p>
          <a:p>
            <a:pPr>
              <a:lnSpc>
                <a:spcPct val="107000"/>
              </a:lnSpc>
              <a:spcAft>
                <a:spcPts val="800"/>
              </a:spcAft>
            </a:pPr>
            <a:r>
              <a:rPr lang="en-GB" dirty="0"/>
              <a:t>While in our case, we can focus on the semantic motifs</a:t>
            </a:r>
          </a:p>
          <a:p>
            <a:pPr>
              <a:lnSpc>
                <a:spcPct val="107000"/>
              </a:lnSpc>
              <a:spcAft>
                <a:spcPts val="800"/>
              </a:spcAft>
            </a:pPr>
            <a:r>
              <a:rPr lang="en-GB" dirty="0"/>
              <a:t>Incorporating inductive biases</a:t>
            </a:r>
          </a:p>
          <a:p>
            <a:pPr>
              <a:lnSpc>
                <a:spcPct val="107000"/>
              </a:lnSpc>
              <a:spcAft>
                <a:spcPts val="800"/>
              </a:spcAft>
            </a:pPr>
            <a:r>
              <a:rPr lang="en-GB" dirty="0"/>
              <a:t>In the long term should decay to zero; decreasing convex motifs decaying to zero</a:t>
            </a:r>
          </a:p>
          <a:p>
            <a:pPr>
              <a:lnSpc>
                <a:spcPct val="107000"/>
              </a:lnSpc>
              <a:spcAft>
                <a:spcPts val="800"/>
              </a:spcAft>
            </a:pPr>
            <a:r>
              <a:rPr lang="en-GB" dirty="0"/>
              <a:t>We can also a small number of motifs</a:t>
            </a:r>
          </a:p>
        </p:txBody>
      </p:sp>
      <p:sp>
        <p:nvSpPr>
          <p:cNvPr id="4" name="Slide Number Placeholder 3">
            <a:extLst>
              <a:ext uri="{FF2B5EF4-FFF2-40B4-BE49-F238E27FC236}">
                <a16:creationId xmlns:a16="http://schemas.microsoft.com/office/drawing/2014/main" id="{B357EC73-BCC4-F1BE-46E2-F8BAC40DAEC0}"/>
              </a:ext>
            </a:extLst>
          </p:cNvPr>
          <p:cNvSpPr>
            <a:spLocks noGrp="1"/>
          </p:cNvSpPr>
          <p:nvPr>
            <p:ph type="sldNum" sz="quarter" idx="5"/>
          </p:nvPr>
        </p:nvSpPr>
        <p:spPr/>
        <p:txBody>
          <a:bodyPr/>
          <a:lstStyle/>
          <a:p>
            <a:fld id="{01ABC072-13AE-4E41-9E80-B590F2516F39}" type="slidenum">
              <a:rPr lang="en-GB" smtClean="0"/>
              <a:t>43</a:t>
            </a:fld>
            <a:endParaRPr lang="en-GB"/>
          </a:p>
        </p:txBody>
      </p:sp>
    </p:spTree>
    <p:extLst>
      <p:ext uri="{BB962C8B-B14F-4D97-AF65-F5344CB8AC3E}">
        <p14:creationId xmlns:p14="http://schemas.microsoft.com/office/powerpoint/2010/main" val="15407134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693F02-E0E3-0A55-2A06-6ECEBBE3D4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37D2A8-378C-B976-F600-F88FBEFC84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74E376-CDA2-B983-F5B6-2C4F47AEBA8D}"/>
              </a:ext>
            </a:extLst>
          </p:cNvPr>
          <p:cNvSpPr>
            <a:spLocks noGrp="1"/>
          </p:cNvSpPr>
          <p:nvPr>
            <p:ph type="body" idx="1"/>
          </p:nvPr>
        </p:nvSpPr>
        <p:spPr/>
        <p:txBody>
          <a:bodyPr/>
          <a:lstStyle/>
          <a:p>
            <a:pPr>
              <a:lnSpc>
                <a:spcPct val="107000"/>
              </a:lnSpc>
              <a:spcAft>
                <a:spcPts val="800"/>
              </a:spcAft>
            </a:pPr>
            <a:r>
              <a:rPr lang="en-GB" dirty="0"/>
              <a:t>You can edit the model</a:t>
            </a:r>
          </a:p>
          <a:p>
            <a:pPr>
              <a:lnSpc>
                <a:spcPct val="107000"/>
              </a:lnSpc>
              <a:spcAft>
                <a:spcPts val="800"/>
              </a:spcAft>
            </a:pPr>
            <a:r>
              <a:rPr lang="en-GB" dirty="0"/>
              <a:t>The model should decay to zero; fixing this asymptote to be zero</a:t>
            </a:r>
          </a:p>
        </p:txBody>
      </p:sp>
      <p:sp>
        <p:nvSpPr>
          <p:cNvPr id="4" name="Slide Number Placeholder 3">
            <a:extLst>
              <a:ext uri="{FF2B5EF4-FFF2-40B4-BE49-F238E27FC236}">
                <a16:creationId xmlns:a16="http://schemas.microsoft.com/office/drawing/2014/main" id="{77002B4E-3B06-4EA6-D939-C90B535162AF}"/>
              </a:ext>
            </a:extLst>
          </p:cNvPr>
          <p:cNvSpPr>
            <a:spLocks noGrp="1"/>
          </p:cNvSpPr>
          <p:nvPr>
            <p:ph type="sldNum" sz="quarter" idx="5"/>
          </p:nvPr>
        </p:nvSpPr>
        <p:spPr/>
        <p:txBody>
          <a:bodyPr/>
          <a:lstStyle/>
          <a:p>
            <a:fld id="{01ABC072-13AE-4E41-9E80-B590F2516F39}" type="slidenum">
              <a:rPr lang="en-GB" smtClean="0"/>
              <a:t>44</a:t>
            </a:fld>
            <a:endParaRPr lang="en-GB"/>
          </a:p>
        </p:txBody>
      </p:sp>
    </p:spTree>
    <p:extLst>
      <p:ext uri="{BB962C8B-B14F-4D97-AF65-F5344CB8AC3E}">
        <p14:creationId xmlns:p14="http://schemas.microsoft.com/office/powerpoint/2010/main" val="30741263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3E051-5024-CB4A-F5F7-85A156BBAC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B16824-4838-7C1C-5369-778B08E8DA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B65A27-AEFB-629E-0217-DD91CCA7A0A1}"/>
              </a:ext>
            </a:extLst>
          </p:cNvPr>
          <p:cNvSpPr>
            <a:spLocks noGrp="1"/>
          </p:cNvSpPr>
          <p:nvPr>
            <p:ph type="body" idx="1"/>
          </p:nvPr>
        </p:nvSpPr>
        <p:spPr/>
        <p:txBody>
          <a:bodyPr/>
          <a:lstStyle/>
          <a:p>
            <a:pPr>
              <a:lnSpc>
                <a:spcPct val="107000"/>
              </a:lnSpc>
              <a:spcAft>
                <a:spcPts val="800"/>
              </a:spcAft>
            </a:pPr>
            <a:r>
              <a:rPr lang="en-GB" dirty="0"/>
              <a:t>Edit and retrain our model while fixing this asymptote to zero</a:t>
            </a:r>
          </a:p>
        </p:txBody>
      </p:sp>
      <p:sp>
        <p:nvSpPr>
          <p:cNvPr id="4" name="Slide Number Placeholder 3">
            <a:extLst>
              <a:ext uri="{FF2B5EF4-FFF2-40B4-BE49-F238E27FC236}">
                <a16:creationId xmlns:a16="http://schemas.microsoft.com/office/drawing/2014/main" id="{C854F24F-B661-71DA-12CB-DDDDFE2C82E1}"/>
              </a:ext>
            </a:extLst>
          </p:cNvPr>
          <p:cNvSpPr>
            <a:spLocks noGrp="1"/>
          </p:cNvSpPr>
          <p:nvPr>
            <p:ph type="sldNum" sz="quarter" idx="5"/>
          </p:nvPr>
        </p:nvSpPr>
        <p:spPr/>
        <p:txBody>
          <a:bodyPr/>
          <a:lstStyle/>
          <a:p>
            <a:fld id="{01ABC072-13AE-4E41-9E80-B590F2516F39}" type="slidenum">
              <a:rPr lang="en-GB" smtClean="0"/>
              <a:t>45</a:t>
            </a:fld>
            <a:endParaRPr lang="en-GB"/>
          </a:p>
        </p:txBody>
      </p:sp>
    </p:spTree>
    <p:extLst>
      <p:ext uri="{BB962C8B-B14F-4D97-AF65-F5344CB8AC3E}">
        <p14:creationId xmlns:p14="http://schemas.microsoft.com/office/powerpoint/2010/main" val="5868505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35F84-03C2-435E-4A0F-0A4659170D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001C3-7DD3-972A-6E3D-1AC049D4E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A74417-989F-51C4-0B84-E530D1FB84BD}"/>
              </a:ext>
            </a:extLst>
          </p:cNvPr>
          <p:cNvSpPr>
            <a:spLocks noGrp="1"/>
          </p:cNvSpPr>
          <p:nvPr>
            <p:ph type="body" idx="1"/>
          </p:nvPr>
        </p:nvSpPr>
        <p:spPr/>
        <p:txBody>
          <a:bodyPr/>
          <a:lstStyle/>
          <a:p>
            <a:pPr>
              <a:lnSpc>
                <a:spcPct val="107000"/>
              </a:lnSpc>
              <a:spcAft>
                <a:spcPts val="800"/>
              </a:spcAft>
            </a:pPr>
            <a:r>
              <a:rPr lang="en-GB" dirty="0"/>
              <a:t>Extrapolation</a:t>
            </a:r>
          </a:p>
          <a:p>
            <a:pPr>
              <a:lnSpc>
                <a:spcPct val="107000"/>
              </a:lnSpc>
              <a:spcAft>
                <a:spcPts val="800"/>
              </a:spcAft>
            </a:pPr>
            <a:r>
              <a:rPr lang="en-GB" dirty="0"/>
              <a:t>We have already shown extrapolation in time domain</a:t>
            </a:r>
          </a:p>
          <a:p>
            <a:pPr>
              <a:lnSpc>
                <a:spcPct val="107000"/>
              </a:lnSpc>
              <a:spcAft>
                <a:spcPts val="800"/>
              </a:spcAft>
            </a:pPr>
            <a:r>
              <a:rPr lang="en-GB" dirty="0"/>
              <a:t>Now is extrapolation for different inputs, trained between 0 and 1, but then extrapolate for inputs outside of the training domain; has this performance without seeing without a single sample from this distribution</a:t>
            </a:r>
          </a:p>
        </p:txBody>
      </p:sp>
      <p:sp>
        <p:nvSpPr>
          <p:cNvPr id="4" name="Slide Number Placeholder 3">
            <a:extLst>
              <a:ext uri="{FF2B5EF4-FFF2-40B4-BE49-F238E27FC236}">
                <a16:creationId xmlns:a16="http://schemas.microsoft.com/office/drawing/2014/main" id="{B0C9E6BA-FD0B-943D-61D9-672B0AA32F70}"/>
              </a:ext>
            </a:extLst>
          </p:cNvPr>
          <p:cNvSpPr>
            <a:spLocks noGrp="1"/>
          </p:cNvSpPr>
          <p:nvPr>
            <p:ph type="sldNum" sz="quarter" idx="5"/>
          </p:nvPr>
        </p:nvSpPr>
        <p:spPr/>
        <p:txBody>
          <a:bodyPr/>
          <a:lstStyle/>
          <a:p>
            <a:fld id="{01ABC072-13AE-4E41-9E80-B590F2516F39}" type="slidenum">
              <a:rPr lang="en-GB" smtClean="0"/>
              <a:t>46</a:t>
            </a:fld>
            <a:endParaRPr lang="en-GB"/>
          </a:p>
        </p:txBody>
      </p:sp>
    </p:spTree>
    <p:extLst>
      <p:ext uri="{BB962C8B-B14F-4D97-AF65-F5344CB8AC3E}">
        <p14:creationId xmlns:p14="http://schemas.microsoft.com/office/powerpoint/2010/main" val="14291898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E1B88-C8F8-82BC-C24D-222F3B38C5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823EF4-0B04-92D1-99F7-5C2F9753FE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A59B0D-BB21-9137-DF1B-6494A2FF8B1A}"/>
              </a:ext>
            </a:extLst>
          </p:cNvPr>
          <p:cNvSpPr>
            <a:spLocks noGrp="1"/>
          </p:cNvSpPr>
          <p:nvPr>
            <p:ph type="body" idx="1"/>
          </p:nvPr>
        </p:nvSpPr>
        <p:spPr/>
        <p:txBody>
          <a:bodyPr/>
          <a:lstStyle/>
          <a:p>
            <a:pPr>
              <a:lnSpc>
                <a:spcPct val="107000"/>
              </a:lnSpc>
              <a:spcAft>
                <a:spcPts val="800"/>
              </a:spcAft>
            </a:pPr>
            <a:r>
              <a:rPr lang="en-GB" dirty="0"/>
              <a:t>Not only closed formed ODEs, </a:t>
            </a:r>
            <a:r>
              <a:rPr lang="en-GB" dirty="0" err="1"/>
              <a:t>Integro</a:t>
            </a:r>
            <a:r>
              <a:rPr lang="en-GB" dirty="0"/>
              <a:t>-DE</a:t>
            </a:r>
          </a:p>
          <a:p>
            <a:pPr>
              <a:lnSpc>
                <a:spcPct val="107000"/>
              </a:lnSpc>
              <a:spcAft>
                <a:spcPts val="800"/>
              </a:spcAft>
            </a:pPr>
            <a:r>
              <a:rPr lang="en-GB" dirty="0"/>
              <a:t>Things like Sindy do not work</a:t>
            </a:r>
          </a:p>
          <a:p>
            <a:pPr>
              <a:lnSpc>
                <a:spcPct val="107000"/>
              </a:lnSpc>
              <a:spcAft>
                <a:spcPts val="800"/>
              </a:spcAft>
            </a:pPr>
            <a:r>
              <a:rPr lang="en-GB" dirty="0"/>
              <a:t>Our method performs better than black box ODEs</a:t>
            </a:r>
          </a:p>
        </p:txBody>
      </p:sp>
      <p:sp>
        <p:nvSpPr>
          <p:cNvPr id="4" name="Slide Number Placeholder 3">
            <a:extLst>
              <a:ext uri="{FF2B5EF4-FFF2-40B4-BE49-F238E27FC236}">
                <a16:creationId xmlns:a16="http://schemas.microsoft.com/office/drawing/2014/main" id="{41ED62A1-CD09-0B5A-9613-E0652C432CD4}"/>
              </a:ext>
            </a:extLst>
          </p:cNvPr>
          <p:cNvSpPr>
            <a:spLocks noGrp="1"/>
          </p:cNvSpPr>
          <p:nvPr>
            <p:ph type="sldNum" sz="quarter" idx="5"/>
          </p:nvPr>
        </p:nvSpPr>
        <p:spPr/>
        <p:txBody>
          <a:bodyPr/>
          <a:lstStyle/>
          <a:p>
            <a:fld id="{01ABC072-13AE-4E41-9E80-B590F2516F39}" type="slidenum">
              <a:rPr lang="en-GB" smtClean="0"/>
              <a:t>47</a:t>
            </a:fld>
            <a:endParaRPr lang="en-GB"/>
          </a:p>
        </p:txBody>
      </p:sp>
    </p:spTree>
    <p:extLst>
      <p:ext uri="{BB962C8B-B14F-4D97-AF65-F5344CB8AC3E}">
        <p14:creationId xmlns:p14="http://schemas.microsoft.com/office/powerpoint/2010/main" val="3625004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GB" sz="1200" kern="0" dirty="0">
                <a:effectLst/>
                <a:latin typeface="Arial Rounded MT Bold" panose="020F0704030504030204" pitchFamily="34" charset="0"/>
                <a:ea typeface="Times New Roman" panose="02020603050405020304" pitchFamily="18" charset="0"/>
                <a:cs typeface="Times New Roman" panose="02020603050405020304" pitchFamily="18" charset="0"/>
              </a:rPr>
              <a:t>I would like to end with a call to action: Let us build AI that is human-empowering</a:t>
            </a:r>
            <a:endParaRPr lang="en-GB" sz="12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48</a:t>
            </a:fld>
            <a:endParaRPr lang="en-GB"/>
          </a:p>
        </p:txBody>
      </p:sp>
    </p:spTree>
    <p:extLst>
      <p:ext uri="{BB962C8B-B14F-4D97-AF65-F5344CB8AC3E}">
        <p14:creationId xmlns:p14="http://schemas.microsoft.com/office/powerpoint/2010/main" val="11981236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520F7-0C67-CEDC-231A-A2C0F3A70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4A3092-FEA6-4911-50BC-2FCB22FC66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2E019-A7B0-0ADE-FD88-C4DAA90D4D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021089-9747-778D-9F25-9087337D3EED}"/>
              </a:ext>
            </a:extLst>
          </p:cNvPr>
          <p:cNvSpPr>
            <a:spLocks noGrp="1"/>
          </p:cNvSpPr>
          <p:nvPr>
            <p:ph type="sldNum" sz="quarter" idx="5"/>
          </p:nvPr>
        </p:nvSpPr>
        <p:spPr/>
        <p:txBody>
          <a:bodyPr/>
          <a:lstStyle/>
          <a:p>
            <a:fld id="{3773B3E5-3975-9949-82B3-EBFE0F13E0D9}" type="slidenum">
              <a:rPr lang="en-US" smtClean="0"/>
              <a:t>49</a:t>
            </a:fld>
            <a:endParaRPr lang="en-US"/>
          </a:p>
        </p:txBody>
      </p:sp>
    </p:spTree>
    <p:extLst>
      <p:ext uri="{BB962C8B-B14F-4D97-AF65-F5344CB8AC3E}">
        <p14:creationId xmlns:p14="http://schemas.microsoft.com/office/powerpoint/2010/main" val="17225018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GB" sz="1200" kern="0" dirty="0">
                <a:effectLst/>
                <a:latin typeface="Arial Rounded MT Bold" panose="020F0704030504030204" pitchFamily="34" charset="0"/>
                <a:ea typeface="Times New Roman" panose="02020603050405020304" pitchFamily="18" charset="0"/>
                <a:cs typeface="Times New Roman" panose="02020603050405020304" pitchFamily="18" charset="0"/>
              </a:rPr>
              <a:t>I would like to end with a call to action: Let us build AI that is human-empowering</a:t>
            </a:r>
            <a:endParaRPr lang="en-GB" sz="12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50</a:t>
            </a:fld>
            <a:endParaRPr lang="en-GB"/>
          </a:p>
        </p:txBody>
      </p:sp>
    </p:spTree>
    <p:extLst>
      <p:ext uri="{BB962C8B-B14F-4D97-AF65-F5344CB8AC3E}">
        <p14:creationId xmlns:p14="http://schemas.microsoft.com/office/powerpoint/2010/main" val="2733895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Problem first, not method first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Currently the ML world is too much focused on solving “standardized” problems, at times toy problems and focuses on developing incremental methods working on benchmarks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need a new way of thinking – focused on understanding, formalizing and addressing complex, intricate, real-world problems using AI/ML</a:t>
            </a:r>
          </a:p>
        </p:txBody>
      </p:sp>
      <p:sp>
        <p:nvSpPr>
          <p:cNvPr id="4" name="Slide Number Placeholder 3"/>
          <p:cNvSpPr>
            <a:spLocks noGrp="1"/>
          </p:cNvSpPr>
          <p:nvPr>
            <p:ph type="sldNum" sz="quarter" idx="5"/>
          </p:nvPr>
        </p:nvSpPr>
        <p:spPr/>
        <p:txBody>
          <a:bodyPr/>
          <a:lstStyle/>
          <a:p>
            <a:fld id="{01ABC072-13AE-4E41-9E80-B590F2516F39}" type="slidenum">
              <a:rPr lang="en-GB" smtClean="0"/>
              <a:t>5</a:t>
            </a:fld>
            <a:endParaRPr lang="en-GB"/>
          </a:p>
        </p:txBody>
      </p:sp>
    </p:spTree>
    <p:extLst>
      <p:ext uri="{BB962C8B-B14F-4D97-AF65-F5344CB8AC3E}">
        <p14:creationId xmlns:p14="http://schemas.microsoft.com/office/powerpoint/2010/main" val="17849936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GB" sz="1200" kern="0" dirty="0">
                <a:effectLst/>
                <a:latin typeface="Arial Rounded MT Bold" panose="020F0704030504030204" pitchFamily="34" charset="0"/>
                <a:ea typeface="Times New Roman" panose="02020603050405020304" pitchFamily="18" charset="0"/>
                <a:cs typeface="Times New Roman" panose="02020603050405020304" pitchFamily="18" charset="0"/>
              </a:rPr>
              <a:t>I would like to end with a call to action: Let us build AI that is human-empowering</a:t>
            </a:r>
            <a:endParaRPr lang="en-GB" sz="12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51</a:t>
            </a:fld>
            <a:endParaRPr lang="en-GB"/>
          </a:p>
        </p:txBody>
      </p:sp>
    </p:spTree>
    <p:extLst>
      <p:ext uri="{BB962C8B-B14F-4D97-AF65-F5344CB8AC3E}">
        <p14:creationId xmlns:p14="http://schemas.microsoft.com/office/powerpoint/2010/main" val="6275805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8C349-9359-E319-767B-0CA87F2625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57548-0F54-0CB8-110B-FD243AABF6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244A1C-A06F-BC96-6A6E-5021CCCD2B1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F7FB1"/>
                </a:solidFill>
                <a:latin typeface="Arial Rounded MT Bold" panose="020F0704030504030204" pitchFamily="34" charset="0"/>
              </a:rPr>
              <a:t>7. Genies must transcend conventional transparency and interpretability by engaging in dynamic, context-aware communication that adapts to diverse users, varying expertise levels, and different collaboration settings.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F7FB1"/>
                </a:solidFill>
                <a:latin typeface="Arial Rounded MT Bold" panose="020F0704030504030204" pitchFamily="34" charset="0"/>
              </a:rPr>
              <a:t>5. Genies must be able to effectively communicate - engage in dynamic, context-aware dialogues with both humans and other agents, ensuring that their communication serves multiple critical functions: supporting planning and execution, facilitating knowledge exchange, uncovering the capabilities of other genies, sharing data, and enhancing creativity.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F7FB1"/>
                </a:solidFill>
                <a:latin typeface="Arial Rounded MT Bold" panose="020F0704030504030204" pitchFamily="34" charset="0"/>
              </a:rPr>
              <a:t>6. Genies must be lifelong learners—constantly assimilating new information, refining their models, and evolving their capabilities to remain effective in dynamic, complex environments.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2F7FB1"/>
                </a:solidFill>
                <a:latin typeface="Arial Rounded MT Bold" panose="020F0704030504030204" pitchFamily="34" charset="0"/>
              </a:rPr>
              <a:t>8. Genies must empower, they are designed not to replace human effort but to empower individuals to achieve greater heights—paving the way for innovation, co-creation, co-reasoning, and co-acting on a scale that neither humans nor AI could achieve alone. </a:t>
            </a:r>
            <a:endParaRPr lang="en-US" sz="1400" dirty="0">
              <a:solidFill>
                <a:srgbClr val="2F7FB1"/>
              </a:solidFill>
              <a:latin typeface="Arial Rounded MT Bold" panose="020F07040305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p:txBody>
      </p:sp>
      <p:sp>
        <p:nvSpPr>
          <p:cNvPr id="4" name="Slide Number Placeholder 3">
            <a:extLst>
              <a:ext uri="{FF2B5EF4-FFF2-40B4-BE49-F238E27FC236}">
                <a16:creationId xmlns:a16="http://schemas.microsoft.com/office/drawing/2014/main" id="{1E640650-00BF-19C4-821E-92E5B6424B67}"/>
              </a:ext>
            </a:extLst>
          </p:cNvPr>
          <p:cNvSpPr>
            <a:spLocks noGrp="1"/>
          </p:cNvSpPr>
          <p:nvPr>
            <p:ph type="sldNum" sz="quarter" idx="5"/>
          </p:nvPr>
        </p:nvSpPr>
        <p:spPr/>
        <p:txBody>
          <a:bodyPr/>
          <a:lstStyle/>
          <a:p>
            <a:fld id="{3773B3E5-3975-9949-82B3-EBFE0F13E0D9}" type="slidenum">
              <a:rPr lang="en-US" smtClean="0"/>
              <a:t>52</a:t>
            </a:fld>
            <a:endParaRPr lang="en-US"/>
          </a:p>
        </p:txBody>
      </p:sp>
    </p:spTree>
    <p:extLst>
      <p:ext uri="{BB962C8B-B14F-4D97-AF65-F5344CB8AC3E}">
        <p14:creationId xmlns:p14="http://schemas.microsoft.com/office/powerpoint/2010/main" val="2524920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GB" sz="1200" kern="0" dirty="0">
                <a:effectLst/>
                <a:latin typeface="Arial Rounded MT Bold" panose="020F0704030504030204" pitchFamily="34" charset="0"/>
                <a:ea typeface="Times New Roman" panose="02020603050405020304" pitchFamily="18" charset="0"/>
                <a:cs typeface="Times New Roman" panose="02020603050405020304" pitchFamily="18" charset="0"/>
              </a:rPr>
              <a:t>I would like to end with a call to action: Let us build AI that is human-empowering</a:t>
            </a:r>
            <a:endParaRPr lang="en-GB" sz="12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53</a:t>
            </a:fld>
            <a:endParaRPr lang="en-GB"/>
          </a:p>
        </p:txBody>
      </p:sp>
    </p:spTree>
    <p:extLst>
      <p:ext uri="{BB962C8B-B14F-4D97-AF65-F5344CB8AC3E}">
        <p14:creationId xmlns:p14="http://schemas.microsoft.com/office/powerpoint/2010/main" val="16617364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115C8-47E8-3EBF-FA89-A7A117B138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096E73-9D43-DAC0-D119-6EB3A77A20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54109-E822-2D0B-A4C3-A32CDDD912A4}"/>
              </a:ext>
            </a:extLst>
          </p:cNvPr>
          <p:cNvSpPr>
            <a:spLocks noGrp="1"/>
          </p:cNvSpPr>
          <p:nvPr>
            <p:ph type="body" idx="1"/>
          </p:nvPr>
        </p:nvSpPr>
        <p:spPr/>
        <p:txBody>
          <a:bodyPr/>
          <a:lstStyle/>
          <a:p>
            <a:pPr>
              <a:lnSpc>
                <a:spcPct val="107000"/>
              </a:lnSpc>
              <a:spcAft>
                <a:spcPts val="800"/>
              </a:spcAft>
            </a:pPr>
            <a:endParaRPr lang="en-GB" dirty="0"/>
          </a:p>
        </p:txBody>
      </p:sp>
      <p:sp>
        <p:nvSpPr>
          <p:cNvPr id="4" name="Slide Number Placeholder 3">
            <a:extLst>
              <a:ext uri="{FF2B5EF4-FFF2-40B4-BE49-F238E27FC236}">
                <a16:creationId xmlns:a16="http://schemas.microsoft.com/office/drawing/2014/main" id="{4B419D7A-BD56-A26F-CEA3-C9165DD4D921}"/>
              </a:ext>
            </a:extLst>
          </p:cNvPr>
          <p:cNvSpPr>
            <a:spLocks noGrp="1"/>
          </p:cNvSpPr>
          <p:nvPr>
            <p:ph type="sldNum" sz="quarter" idx="5"/>
          </p:nvPr>
        </p:nvSpPr>
        <p:spPr/>
        <p:txBody>
          <a:bodyPr/>
          <a:lstStyle/>
          <a:p>
            <a:fld id="{01ABC072-13AE-4E41-9E80-B590F2516F39}" type="slidenum">
              <a:rPr lang="en-GB" smtClean="0"/>
              <a:t>54</a:t>
            </a:fld>
            <a:endParaRPr lang="en-GB"/>
          </a:p>
        </p:txBody>
      </p:sp>
    </p:spTree>
    <p:extLst>
      <p:ext uri="{BB962C8B-B14F-4D97-AF65-F5344CB8AC3E}">
        <p14:creationId xmlns:p14="http://schemas.microsoft.com/office/powerpoint/2010/main" val="4986897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GB" sz="1200" kern="0" dirty="0">
                <a:effectLst/>
                <a:latin typeface="Arial Rounded MT Bold" panose="020F0704030504030204" pitchFamily="34" charset="0"/>
                <a:ea typeface="Times New Roman" panose="02020603050405020304" pitchFamily="18" charset="0"/>
                <a:cs typeface="Times New Roman" panose="02020603050405020304" pitchFamily="18" charset="0"/>
              </a:rPr>
              <a:t>I would like to end with a call to action: Let us build AI that is human-empowering</a:t>
            </a:r>
            <a:endParaRPr lang="en-GB" sz="12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55</a:t>
            </a:fld>
            <a:endParaRPr lang="en-GB"/>
          </a:p>
        </p:txBody>
      </p:sp>
    </p:spTree>
    <p:extLst>
      <p:ext uri="{BB962C8B-B14F-4D97-AF65-F5344CB8AC3E}">
        <p14:creationId xmlns:p14="http://schemas.microsoft.com/office/powerpoint/2010/main" val="30919175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GB" sz="1200" kern="0" dirty="0">
                <a:effectLst/>
                <a:latin typeface="Arial Rounded MT Bold" panose="020F0704030504030204" pitchFamily="34" charset="0"/>
                <a:ea typeface="Times New Roman" panose="02020603050405020304" pitchFamily="18" charset="0"/>
                <a:cs typeface="Times New Roman" panose="02020603050405020304" pitchFamily="18" charset="0"/>
              </a:rPr>
              <a:t>I would like to end with a call to action: Let us build AI that is human-empowering</a:t>
            </a:r>
            <a:endParaRPr lang="en-GB" sz="12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56</a:t>
            </a:fld>
            <a:endParaRPr lang="en-GB"/>
          </a:p>
        </p:txBody>
      </p:sp>
    </p:spTree>
    <p:extLst>
      <p:ext uri="{BB962C8B-B14F-4D97-AF65-F5344CB8AC3E}">
        <p14:creationId xmlns:p14="http://schemas.microsoft.com/office/powerpoint/2010/main" val="36501244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520F7-0C67-CEDC-231A-A2C0F3A70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4A3092-FEA6-4911-50BC-2FCB22FC66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2E019-A7B0-0ADE-FD88-C4DAA90D4D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021089-9747-778D-9F25-9087337D3EED}"/>
              </a:ext>
            </a:extLst>
          </p:cNvPr>
          <p:cNvSpPr>
            <a:spLocks noGrp="1"/>
          </p:cNvSpPr>
          <p:nvPr>
            <p:ph type="sldNum" sz="quarter" idx="5"/>
          </p:nvPr>
        </p:nvSpPr>
        <p:spPr/>
        <p:txBody>
          <a:bodyPr/>
          <a:lstStyle/>
          <a:p>
            <a:fld id="{3773B3E5-3975-9949-82B3-EBFE0F13E0D9}" type="slidenum">
              <a:rPr lang="en-US" smtClean="0"/>
              <a:t>57</a:t>
            </a:fld>
            <a:endParaRPr lang="en-US"/>
          </a:p>
        </p:txBody>
      </p:sp>
    </p:spTree>
    <p:extLst>
      <p:ext uri="{BB962C8B-B14F-4D97-AF65-F5344CB8AC3E}">
        <p14:creationId xmlns:p14="http://schemas.microsoft.com/office/powerpoint/2010/main" val="17225018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GB" sz="1200" kern="0" dirty="0">
                <a:effectLst/>
                <a:latin typeface="Arial Rounded MT Bold" panose="020F0704030504030204" pitchFamily="34" charset="0"/>
                <a:ea typeface="Times New Roman" panose="02020603050405020304" pitchFamily="18" charset="0"/>
                <a:cs typeface="Times New Roman" panose="02020603050405020304" pitchFamily="18" charset="0"/>
              </a:rPr>
              <a:t>I would like to end with a call to action: Let us build AI that is human-empowering</a:t>
            </a:r>
            <a:endParaRPr lang="en-GB" sz="12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58</a:t>
            </a:fld>
            <a:endParaRPr lang="en-GB"/>
          </a:p>
        </p:txBody>
      </p:sp>
    </p:spTree>
    <p:extLst>
      <p:ext uri="{BB962C8B-B14F-4D97-AF65-F5344CB8AC3E}">
        <p14:creationId xmlns:p14="http://schemas.microsoft.com/office/powerpoint/2010/main" val="1693581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GB" sz="1200" kern="0" dirty="0">
                <a:effectLst/>
                <a:latin typeface="Arial Rounded MT Bold" panose="020F0704030504030204" pitchFamily="34" charset="0"/>
                <a:ea typeface="Times New Roman" panose="02020603050405020304" pitchFamily="18" charset="0"/>
                <a:cs typeface="Times New Roman" panose="02020603050405020304" pitchFamily="18" charset="0"/>
              </a:rPr>
              <a:t>I would like to end with a call to action: Let us build AI that is human-empowering</a:t>
            </a:r>
            <a:endParaRPr lang="en-GB" sz="12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59</a:t>
            </a:fld>
            <a:endParaRPr lang="en-GB"/>
          </a:p>
        </p:txBody>
      </p:sp>
    </p:spTree>
    <p:extLst>
      <p:ext uri="{BB962C8B-B14F-4D97-AF65-F5344CB8AC3E}">
        <p14:creationId xmlns:p14="http://schemas.microsoft.com/office/powerpoint/2010/main" val="32237491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GB" sz="1200" kern="0" dirty="0">
                <a:effectLst/>
                <a:latin typeface="Arial Rounded MT Bold" panose="020F0704030504030204" pitchFamily="34" charset="0"/>
                <a:ea typeface="Times New Roman" panose="02020603050405020304" pitchFamily="18" charset="0"/>
                <a:cs typeface="Times New Roman" panose="02020603050405020304" pitchFamily="18" charset="0"/>
              </a:rPr>
              <a:t>I would like to end with a call to action: Let us build AI that is human-empowering</a:t>
            </a:r>
            <a:endParaRPr lang="en-GB" sz="12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60</a:t>
            </a:fld>
            <a:endParaRPr lang="en-GB"/>
          </a:p>
        </p:txBody>
      </p:sp>
    </p:spTree>
    <p:extLst>
      <p:ext uri="{BB962C8B-B14F-4D97-AF65-F5344CB8AC3E}">
        <p14:creationId xmlns:p14="http://schemas.microsoft.com/office/powerpoint/2010/main" val="2364499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Model input</a:t>
            </a:r>
          </a:p>
          <a:p>
            <a:r>
              <a:rPr lang="en-GB" dirty="0"/>
              <a:t>Model output</a:t>
            </a:r>
          </a:p>
          <a:p>
            <a:r>
              <a:rPr lang="en-GB" dirty="0"/>
              <a:t>Model ecosystem</a:t>
            </a:r>
          </a:p>
        </p:txBody>
      </p:sp>
      <p:sp>
        <p:nvSpPr>
          <p:cNvPr id="4" name="Slide Number Placeholder 3"/>
          <p:cNvSpPr>
            <a:spLocks noGrp="1"/>
          </p:cNvSpPr>
          <p:nvPr>
            <p:ph type="sldNum" sz="quarter" idx="5"/>
          </p:nvPr>
        </p:nvSpPr>
        <p:spPr/>
        <p:txBody>
          <a:bodyPr/>
          <a:lstStyle/>
          <a:p>
            <a:fld id="{01ABC072-13AE-4E41-9E80-B590F2516F39}" type="slidenum">
              <a:rPr lang="en-GB" smtClean="0"/>
              <a:t>6</a:t>
            </a:fld>
            <a:endParaRPr lang="en-GB"/>
          </a:p>
        </p:txBody>
      </p:sp>
    </p:spTree>
    <p:extLst>
      <p:ext uri="{BB962C8B-B14F-4D97-AF65-F5344CB8AC3E}">
        <p14:creationId xmlns:p14="http://schemas.microsoft.com/office/powerpoint/2010/main" val="16293991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GB" sz="1200" kern="0" dirty="0">
                <a:effectLst/>
                <a:latin typeface="Arial Rounded MT Bold" panose="020F0704030504030204" pitchFamily="34" charset="0"/>
                <a:ea typeface="Times New Roman" panose="02020603050405020304" pitchFamily="18" charset="0"/>
                <a:cs typeface="Times New Roman" panose="02020603050405020304" pitchFamily="18" charset="0"/>
              </a:rPr>
              <a:t>I would like to end with a call to action: Let us build AI that is human-empowering</a:t>
            </a:r>
            <a:endParaRPr lang="en-GB" sz="12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61</a:t>
            </a:fld>
            <a:endParaRPr lang="en-GB"/>
          </a:p>
        </p:txBody>
      </p:sp>
    </p:spTree>
    <p:extLst>
      <p:ext uri="{BB962C8B-B14F-4D97-AF65-F5344CB8AC3E}">
        <p14:creationId xmlns:p14="http://schemas.microsoft.com/office/powerpoint/2010/main" val="14576233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GB" sz="1200" kern="0" dirty="0">
                <a:effectLst/>
                <a:latin typeface="Arial Rounded MT Bold" panose="020F0704030504030204" pitchFamily="34" charset="0"/>
                <a:ea typeface="Times New Roman" panose="02020603050405020304" pitchFamily="18" charset="0"/>
                <a:cs typeface="Times New Roman" panose="02020603050405020304" pitchFamily="18" charset="0"/>
              </a:rPr>
              <a:t>I would like to end with a call to action: Let us build AI that is human-empowering</a:t>
            </a:r>
            <a:endParaRPr lang="en-GB" sz="12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62</a:t>
            </a:fld>
            <a:endParaRPr lang="en-GB"/>
          </a:p>
        </p:txBody>
      </p:sp>
    </p:spTree>
    <p:extLst>
      <p:ext uri="{BB962C8B-B14F-4D97-AF65-F5344CB8AC3E}">
        <p14:creationId xmlns:p14="http://schemas.microsoft.com/office/powerpoint/2010/main" val="18320871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GB" sz="1200" kern="0" dirty="0">
                <a:effectLst/>
                <a:latin typeface="Arial Rounded MT Bold" panose="020F0704030504030204" pitchFamily="34" charset="0"/>
                <a:ea typeface="Times New Roman" panose="02020603050405020304" pitchFamily="18" charset="0"/>
                <a:cs typeface="Times New Roman" panose="02020603050405020304" pitchFamily="18" charset="0"/>
              </a:rPr>
              <a:t>I would like to end with a call to action: Let us build AI that is human-empowering</a:t>
            </a:r>
            <a:endParaRPr lang="en-GB" sz="12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63</a:t>
            </a:fld>
            <a:endParaRPr lang="en-GB"/>
          </a:p>
        </p:txBody>
      </p:sp>
    </p:spTree>
    <p:extLst>
      <p:ext uri="{BB962C8B-B14F-4D97-AF65-F5344CB8AC3E}">
        <p14:creationId xmlns:p14="http://schemas.microsoft.com/office/powerpoint/2010/main" val="13687252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GB" sz="1200" kern="0" dirty="0">
                <a:effectLst/>
                <a:latin typeface="Arial Rounded MT Bold" panose="020F0704030504030204" pitchFamily="34" charset="0"/>
                <a:ea typeface="Times New Roman" panose="02020603050405020304" pitchFamily="18" charset="0"/>
                <a:cs typeface="Times New Roman" panose="02020603050405020304" pitchFamily="18" charset="0"/>
              </a:rPr>
              <a:t>I would like to end with a call to action: Let us build AI that is human-empowering</a:t>
            </a:r>
            <a:endParaRPr lang="en-GB" sz="12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64</a:t>
            </a:fld>
            <a:endParaRPr lang="en-GB"/>
          </a:p>
        </p:txBody>
      </p:sp>
    </p:spTree>
    <p:extLst>
      <p:ext uri="{BB962C8B-B14F-4D97-AF65-F5344CB8AC3E}">
        <p14:creationId xmlns:p14="http://schemas.microsoft.com/office/powerpoint/2010/main" val="15702422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GB" sz="1200" kern="0" dirty="0">
                <a:effectLst/>
                <a:latin typeface="Arial Rounded MT Bold" panose="020F0704030504030204" pitchFamily="34" charset="0"/>
                <a:ea typeface="Times New Roman" panose="02020603050405020304" pitchFamily="18" charset="0"/>
                <a:cs typeface="Times New Roman" panose="02020603050405020304" pitchFamily="18" charset="0"/>
              </a:rPr>
              <a:t>I would like to end with a call to action: Let us build AI that is human-empowering</a:t>
            </a:r>
            <a:endParaRPr lang="en-GB" sz="12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65</a:t>
            </a:fld>
            <a:endParaRPr lang="en-GB"/>
          </a:p>
        </p:txBody>
      </p:sp>
    </p:spTree>
    <p:extLst>
      <p:ext uri="{BB962C8B-B14F-4D97-AF65-F5344CB8AC3E}">
        <p14:creationId xmlns:p14="http://schemas.microsoft.com/office/powerpoint/2010/main" val="29104151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GB" sz="1200" kern="0" dirty="0">
                <a:effectLst/>
                <a:latin typeface="Arial Rounded MT Bold" panose="020F0704030504030204" pitchFamily="34" charset="0"/>
                <a:ea typeface="Times New Roman" panose="02020603050405020304" pitchFamily="18" charset="0"/>
                <a:cs typeface="Times New Roman" panose="02020603050405020304" pitchFamily="18" charset="0"/>
              </a:rPr>
              <a:t>I would like to end with a call to action: Let us build AI that is human-empowering</a:t>
            </a:r>
            <a:endParaRPr lang="en-GB" sz="12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66</a:t>
            </a:fld>
            <a:endParaRPr lang="en-GB"/>
          </a:p>
        </p:txBody>
      </p:sp>
    </p:spTree>
    <p:extLst>
      <p:ext uri="{BB962C8B-B14F-4D97-AF65-F5344CB8AC3E}">
        <p14:creationId xmlns:p14="http://schemas.microsoft.com/office/powerpoint/2010/main" val="29500419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GB" sz="1200" kern="0" dirty="0">
                <a:effectLst/>
                <a:latin typeface="Arial Rounded MT Bold" panose="020F0704030504030204" pitchFamily="34" charset="0"/>
                <a:ea typeface="Times New Roman" panose="02020603050405020304" pitchFamily="18" charset="0"/>
                <a:cs typeface="Times New Roman" panose="02020603050405020304" pitchFamily="18" charset="0"/>
              </a:rPr>
              <a:t>I would like to end with a call to action: Let us build AI that is human-empowering</a:t>
            </a:r>
            <a:endParaRPr lang="en-GB" sz="12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67</a:t>
            </a:fld>
            <a:endParaRPr lang="en-GB"/>
          </a:p>
        </p:txBody>
      </p:sp>
    </p:spTree>
    <p:extLst>
      <p:ext uri="{BB962C8B-B14F-4D97-AF65-F5344CB8AC3E}">
        <p14:creationId xmlns:p14="http://schemas.microsoft.com/office/powerpoint/2010/main" val="68267743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spcAft>
                <a:spcPts val="800"/>
              </a:spcAft>
              <a:buSzPts val="1000"/>
              <a:buFont typeface="Courier New" panose="02070309020205020404" pitchFamily="49" charset="0"/>
              <a:buChar char="o"/>
              <a:tabLst>
                <a:tab pos="914400" algn="l"/>
              </a:tabLst>
            </a:pPr>
            <a:r>
              <a:rPr lang="en-GB" sz="1200" kern="0" dirty="0">
                <a:effectLst/>
                <a:latin typeface="Arial Rounded MT Bold" panose="020F0704030504030204" pitchFamily="34" charset="0"/>
                <a:ea typeface="Times New Roman" panose="02020603050405020304" pitchFamily="18" charset="0"/>
                <a:cs typeface="Times New Roman" panose="02020603050405020304" pitchFamily="18" charset="0"/>
              </a:rPr>
              <a:t>I would like to end with a call to action: Let us build AI that is human-empowering</a:t>
            </a:r>
            <a:endParaRPr lang="en-GB" sz="12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68</a:t>
            </a:fld>
            <a:endParaRPr lang="en-GB"/>
          </a:p>
        </p:txBody>
      </p:sp>
    </p:spTree>
    <p:extLst>
      <p:ext uri="{BB962C8B-B14F-4D97-AF65-F5344CB8AC3E}">
        <p14:creationId xmlns:p14="http://schemas.microsoft.com/office/powerpoint/2010/main" val="25533938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70</a:t>
            </a:fld>
            <a:endParaRPr lang="en-GB"/>
          </a:p>
        </p:txBody>
      </p:sp>
    </p:spTree>
    <p:extLst>
      <p:ext uri="{BB962C8B-B14F-4D97-AF65-F5344CB8AC3E}">
        <p14:creationId xmlns:p14="http://schemas.microsoft.com/office/powerpoint/2010/main" val="32418705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520F7-0C67-CEDC-231A-A2C0F3A70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4A3092-FEA6-4911-50BC-2FCB22FC66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22E019-A7B0-0ADE-FD88-C4DAA90D4D4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021089-9747-778D-9F25-9087337D3EED}"/>
              </a:ext>
            </a:extLst>
          </p:cNvPr>
          <p:cNvSpPr>
            <a:spLocks noGrp="1"/>
          </p:cNvSpPr>
          <p:nvPr>
            <p:ph type="sldNum" sz="quarter" idx="5"/>
          </p:nvPr>
        </p:nvSpPr>
        <p:spPr/>
        <p:txBody>
          <a:bodyPr/>
          <a:lstStyle/>
          <a:p>
            <a:fld id="{3773B3E5-3975-9949-82B3-EBFE0F13E0D9}" type="slidenum">
              <a:rPr lang="en-US" smtClean="0"/>
              <a:t>71</a:t>
            </a:fld>
            <a:endParaRPr lang="en-US"/>
          </a:p>
        </p:txBody>
      </p:sp>
    </p:spTree>
    <p:extLst>
      <p:ext uri="{BB962C8B-B14F-4D97-AF65-F5344CB8AC3E}">
        <p14:creationId xmlns:p14="http://schemas.microsoft.com/office/powerpoint/2010/main" val="539987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Model input</a:t>
            </a:r>
          </a:p>
          <a:p>
            <a:r>
              <a:rPr lang="en-GB" dirty="0"/>
              <a:t>Model output</a:t>
            </a:r>
          </a:p>
          <a:p>
            <a:r>
              <a:rPr lang="en-GB" dirty="0"/>
              <a:t>Model ecosystem</a:t>
            </a:r>
          </a:p>
        </p:txBody>
      </p:sp>
      <p:sp>
        <p:nvSpPr>
          <p:cNvPr id="4" name="Slide Number Placeholder 3"/>
          <p:cNvSpPr>
            <a:spLocks noGrp="1"/>
          </p:cNvSpPr>
          <p:nvPr>
            <p:ph type="sldNum" sz="quarter" idx="5"/>
          </p:nvPr>
        </p:nvSpPr>
        <p:spPr/>
        <p:txBody>
          <a:bodyPr/>
          <a:lstStyle/>
          <a:p>
            <a:fld id="{01ABC072-13AE-4E41-9E80-B590F2516F39}" type="slidenum">
              <a:rPr lang="en-GB" smtClean="0"/>
              <a:t>7</a:t>
            </a:fld>
            <a:endParaRPr lang="en-GB"/>
          </a:p>
        </p:txBody>
      </p:sp>
    </p:spTree>
    <p:extLst>
      <p:ext uri="{BB962C8B-B14F-4D97-AF65-F5344CB8AC3E}">
        <p14:creationId xmlns:p14="http://schemas.microsoft.com/office/powerpoint/2010/main" val="18870789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1ABC072-13AE-4E41-9E80-B590F2516F39}" type="slidenum">
              <a:rPr lang="en-GB" smtClean="0"/>
              <a:t>72</a:t>
            </a:fld>
            <a:endParaRPr lang="en-GB"/>
          </a:p>
        </p:txBody>
      </p:sp>
    </p:spTree>
    <p:extLst>
      <p:ext uri="{BB962C8B-B14F-4D97-AF65-F5344CB8AC3E}">
        <p14:creationId xmlns:p14="http://schemas.microsoft.com/office/powerpoint/2010/main" val="42463319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22222"/>
                </a:solidFill>
                <a:effectLst/>
                <a:latin typeface="verdana" panose="020B0604030504040204" pitchFamily="34" charset="0"/>
              </a:rPr>
              <a:t> </a:t>
            </a:r>
          </a:p>
        </p:txBody>
      </p:sp>
      <p:sp>
        <p:nvSpPr>
          <p:cNvPr id="4" name="Slide Number Placeholder 3"/>
          <p:cNvSpPr>
            <a:spLocks noGrp="1"/>
          </p:cNvSpPr>
          <p:nvPr>
            <p:ph type="sldNum" sz="quarter" idx="5"/>
          </p:nvPr>
        </p:nvSpPr>
        <p:spPr/>
        <p:txBody>
          <a:bodyPr/>
          <a:lstStyle/>
          <a:p>
            <a:fld id="{01ABC072-13AE-4E41-9E80-B590F2516F39}" type="slidenum">
              <a:rPr lang="en-GB" smtClean="0"/>
              <a:t>73</a:t>
            </a:fld>
            <a:endParaRPr lang="en-GB"/>
          </a:p>
        </p:txBody>
      </p:sp>
    </p:spTree>
    <p:extLst>
      <p:ext uri="{BB962C8B-B14F-4D97-AF65-F5344CB8AC3E}">
        <p14:creationId xmlns:p14="http://schemas.microsoft.com/office/powerpoint/2010/main" val="1791194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Model input</a:t>
            </a:r>
          </a:p>
          <a:p>
            <a:r>
              <a:rPr lang="en-GB" dirty="0"/>
              <a:t>Model output</a:t>
            </a:r>
          </a:p>
          <a:p>
            <a:r>
              <a:rPr lang="en-GB" dirty="0"/>
              <a:t>Model ecosystem</a:t>
            </a:r>
          </a:p>
        </p:txBody>
      </p:sp>
      <p:sp>
        <p:nvSpPr>
          <p:cNvPr id="4" name="Slide Number Placeholder 3"/>
          <p:cNvSpPr>
            <a:spLocks noGrp="1"/>
          </p:cNvSpPr>
          <p:nvPr>
            <p:ph type="sldNum" sz="quarter" idx="5"/>
          </p:nvPr>
        </p:nvSpPr>
        <p:spPr/>
        <p:txBody>
          <a:bodyPr/>
          <a:lstStyle/>
          <a:p>
            <a:fld id="{01ABC072-13AE-4E41-9E80-B590F2516F39}" type="slidenum">
              <a:rPr lang="en-GB" smtClean="0"/>
              <a:t>9</a:t>
            </a:fld>
            <a:endParaRPr lang="en-GB"/>
          </a:p>
        </p:txBody>
      </p:sp>
    </p:spTree>
    <p:extLst>
      <p:ext uri="{BB962C8B-B14F-4D97-AF65-F5344CB8AC3E}">
        <p14:creationId xmlns:p14="http://schemas.microsoft.com/office/powerpoint/2010/main" val="365698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1ABC072-13AE-4E41-9E80-B590F2516F39}" type="slidenum">
              <a:rPr lang="en-GB" smtClean="0"/>
              <a:t>10</a:t>
            </a:fld>
            <a:endParaRPr lang="en-GB"/>
          </a:p>
        </p:txBody>
      </p:sp>
    </p:spTree>
    <p:extLst>
      <p:ext uri="{BB962C8B-B14F-4D97-AF65-F5344CB8AC3E}">
        <p14:creationId xmlns:p14="http://schemas.microsoft.com/office/powerpoint/2010/main" val="2162091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C9189-E7AD-0545-A970-C886165144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768E11D4-0DF6-C446-AFD9-F29B24833B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0CDE637-596D-2B43-AE68-2DD1CE82B9AA}"/>
              </a:ext>
            </a:extLst>
          </p:cNvPr>
          <p:cNvSpPr>
            <a:spLocks noGrp="1"/>
          </p:cNvSpPr>
          <p:nvPr>
            <p:ph type="dt" sz="half" idx="10"/>
          </p:nvPr>
        </p:nvSpPr>
        <p:spPr/>
        <p:txBody>
          <a:bodyPr/>
          <a:lstStyle/>
          <a:p>
            <a:fld id="{C739BB34-6CEA-034D-8267-7A566F962F47}" type="datetimeFigureOut">
              <a:rPr lang="en-GB" smtClean="0"/>
              <a:t>16/10/2025</a:t>
            </a:fld>
            <a:endParaRPr lang="en-GB"/>
          </a:p>
        </p:txBody>
      </p:sp>
      <p:sp>
        <p:nvSpPr>
          <p:cNvPr id="5" name="Footer Placeholder 4">
            <a:extLst>
              <a:ext uri="{FF2B5EF4-FFF2-40B4-BE49-F238E27FC236}">
                <a16:creationId xmlns:a16="http://schemas.microsoft.com/office/drawing/2014/main" id="{2EF84F58-DF7B-C04B-AF42-2961F59CDC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7C1247F-740E-5E4E-BE9A-BD0D177FE88E}"/>
              </a:ext>
            </a:extLst>
          </p:cNvPr>
          <p:cNvSpPr>
            <a:spLocks noGrp="1"/>
          </p:cNvSpPr>
          <p:nvPr>
            <p:ph type="sldNum" sz="quarter" idx="12"/>
          </p:nvPr>
        </p:nvSpPr>
        <p:spPr/>
        <p:txBody>
          <a:bodyPr/>
          <a:lstStyle/>
          <a:p>
            <a:fld id="{92F6CFB0-D3B0-554F-B1AE-6BD269B48457}" type="slidenum">
              <a:rPr lang="en-GB" smtClean="0"/>
              <a:t>‹#›</a:t>
            </a:fld>
            <a:endParaRPr lang="en-GB"/>
          </a:p>
        </p:txBody>
      </p:sp>
    </p:spTree>
    <p:extLst>
      <p:ext uri="{BB962C8B-B14F-4D97-AF65-F5344CB8AC3E}">
        <p14:creationId xmlns:p14="http://schemas.microsoft.com/office/powerpoint/2010/main" val="25635890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8BF1C-1175-7A4A-8D27-0C18E46E24E6}"/>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2939A75-769F-1A44-A7ED-5307357ABC2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5F5CC31-3E82-2E48-9317-C9C0F265EAF4}"/>
              </a:ext>
            </a:extLst>
          </p:cNvPr>
          <p:cNvSpPr>
            <a:spLocks noGrp="1"/>
          </p:cNvSpPr>
          <p:nvPr>
            <p:ph type="dt" sz="half" idx="10"/>
          </p:nvPr>
        </p:nvSpPr>
        <p:spPr/>
        <p:txBody>
          <a:bodyPr/>
          <a:lstStyle/>
          <a:p>
            <a:fld id="{C739BB34-6CEA-034D-8267-7A566F962F47}" type="datetimeFigureOut">
              <a:rPr lang="en-GB" smtClean="0"/>
              <a:t>16/10/2025</a:t>
            </a:fld>
            <a:endParaRPr lang="en-GB"/>
          </a:p>
        </p:txBody>
      </p:sp>
      <p:sp>
        <p:nvSpPr>
          <p:cNvPr id="5" name="Footer Placeholder 4">
            <a:extLst>
              <a:ext uri="{FF2B5EF4-FFF2-40B4-BE49-F238E27FC236}">
                <a16:creationId xmlns:a16="http://schemas.microsoft.com/office/drawing/2014/main" id="{78A4770C-83FB-0F43-8687-3C75DAAF331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58F93F-438A-7C41-83D5-FA9CE241454B}"/>
              </a:ext>
            </a:extLst>
          </p:cNvPr>
          <p:cNvSpPr>
            <a:spLocks noGrp="1"/>
          </p:cNvSpPr>
          <p:nvPr>
            <p:ph type="sldNum" sz="quarter" idx="12"/>
          </p:nvPr>
        </p:nvSpPr>
        <p:spPr/>
        <p:txBody>
          <a:bodyPr/>
          <a:lstStyle/>
          <a:p>
            <a:fld id="{92F6CFB0-D3B0-554F-B1AE-6BD269B48457}" type="slidenum">
              <a:rPr lang="en-GB" smtClean="0"/>
              <a:t>‹#›</a:t>
            </a:fld>
            <a:endParaRPr lang="en-GB"/>
          </a:p>
        </p:txBody>
      </p:sp>
    </p:spTree>
    <p:extLst>
      <p:ext uri="{BB962C8B-B14F-4D97-AF65-F5344CB8AC3E}">
        <p14:creationId xmlns:p14="http://schemas.microsoft.com/office/powerpoint/2010/main" val="3746906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BFD794-ECCE-CC4A-90B9-145A1EBB135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F97B374-9ADD-234D-A0A4-E649C6BA2D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DE27BA-04B4-A74C-84FF-FDCE6887B12B}"/>
              </a:ext>
            </a:extLst>
          </p:cNvPr>
          <p:cNvSpPr>
            <a:spLocks noGrp="1"/>
          </p:cNvSpPr>
          <p:nvPr>
            <p:ph type="dt" sz="half" idx="10"/>
          </p:nvPr>
        </p:nvSpPr>
        <p:spPr/>
        <p:txBody>
          <a:bodyPr/>
          <a:lstStyle/>
          <a:p>
            <a:fld id="{C739BB34-6CEA-034D-8267-7A566F962F47}" type="datetimeFigureOut">
              <a:rPr lang="en-GB" smtClean="0"/>
              <a:t>16/10/2025</a:t>
            </a:fld>
            <a:endParaRPr lang="en-GB"/>
          </a:p>
        </p:txBody>
      </p:sp>
      <p:sp>
        <p:nvSpPr>
          <p:cNvPr id="5" name="Footer Placeholder 4">
            <a:extLst>
              <a:ext uri="{FF2B5EF4-FFF2-40B4-BE49-F238E27FC236}">
                <a16:creationId xmlns:a16="http://schemas.microsoft.com/office/drawing/2014/main" id="{24C058AC-35A4-6642-A0AB-60F6D7669CB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A2BA42-5814-0148-8491-289DE2AFE620}"/>
              </a:ext>
            </a:extLst>
          </p:cNvPr>
          <p:cNvSpPr>
            <a:spLocks noGrp="1"/>
          </p:cNvSpPr>
          <p:nvPr>
            <p:ph type="sldNum" sz="quarter" idx="12"/>
          </p:nvPr>
        </p:nvSpPr>
        <p:spPr/>
        <p:txBody>
          <a:bodyPr/>
          <a:lstStyle/>
          <a:p>
            <a:fld id="{92F6CFB0-D3B0-554F-B1AE-6BD269B48457}" type="slidenum">
              <a:rPr lang="en-GB" smtClean="0"/>
              <a:t>‹#›</a:t>
            </a:fld>
            <a:endParaRPr lang="en-GB"/>
          </a:p>
        </p:txBody>
      </p:sp>
    </p:spTree>
    <p:extLst>
      <p:ext uri="{BB962C8B-B14F-4D97-AF65-F5344CB8AC3E}">
        <p14:creationId xmlns:p14="http://schemas.microsoft.com/office/powerpoint/2010/main" val="1783675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EEC1E5-0B3B-0743-9F36-523C2CD13744}" type="datetimeFigureOut">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5CFD1-4BC7-CC41-91ED-05DBAEEF82A6}" type="slidenum">
              <a:rPr lang="en-US" smtClean="0"/>
              <a:t>‹#›</a:t>
            </a:fld>
            <a:endParaRPr lang="en-US"/>
          </a:p>
        </p:txBody>
      </p:sp>
    </p:spTree>
    <p:extLst>
      <p:ext uri="{BB962C8B-B14F-4D97-AF65-F5344CB8AC3E}">
        <p14:creationId xmlns:p14="http://schemas.microsoft.com/office/powerpoint/2010/main" val="1196935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EEC1E5-0B3B-0743-9F36-523C2CD13744}" type="datetimeFigureOut">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5CFD1-4BC7-CC41-91ED-05DBAEEF82A6}" type="slidenum">
              <a:rPr lang="en-US" smtClean="0"/>
              <a:t>‹#›</a:t>
            </a:fld>
            <a:endParaRPr lang="en-US"/>
          </a:p>
        </p:txBody>
      </p:sp>
    </p:spTree>
    <p:extLst>
      <p:ext uri="{BB962C8B-B14F-4D97-AF65-F5344CB8AC3E}">
        <p14:creationId xmlns:p14="http://schemas.microsoft.com/office/powerpoint/2010/main" val="21098309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EEC1E5-0B3B-0743-9F36-523C2CD13744}" type="datetimeFigureOut">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5CFD1-4BC7-CC41-91ED-05DBAEEF82A6}" type="slidenum">
              <a:rPr lang="en-US" smtClean="0"/>
              <a:t>‹#›</a:t>
            </a:fld>
            <a:endParaRPr lang="en-US"/>
          </a:p>
        </p:txBody>
      </p:sp>
    </p:spTree>
    <p:extLst>
      <p:ext uri="{BB962C8B-B14F-4D97-AF65-F5344CB8AC3E}">
        <p14:creationId xmlns:p14="http://schemas.microsoft.com/office/powerpoint/2010/main" val="3529407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EEC1E5-0B3B-0743-9F36-523C2CD13744}" type="datetimeFigureOut">
              <a:rPr lang="en-US" smtClean="0"/>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5CFD1-4BC7-CC41-91ED-05DBAEEF82A6}" type="slidenum">
              <a:rPr lang="en-US" smtClean="0"/>
              <a:t>‹#›</a:t>
            </a:fld>
            <a:endParaRPr lang="en-US"/>
          </a:p>
        </p:txBody>
      </p:sp>
    </p:spTree>
    <p:extLst>
      <p:ext uri="{BB962C8B-B14F-4D97-AF65-F5344CB8AC3E}">
        <p14:creationId xmlns:p14="http://schemas.microsoft.com/office/powerpoint/2010/main" val="463695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9EEC1E5-0B3B-0743-9F36-523C2CD13744}" type="datetimeFigureOut">
              <a:rPr lang="en-US" smtClean="0"/>
              <a:t>10/16/2025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75CFD1-4BC7-CC41-91ED-05DBAEEF82A6}" type="slidenum">
              <a:rPr lang="en-US" smtClean="0"/>
              <a:t>‹#›</a:t>
            </a:fld>
            <a:endParaRPr lang="en-US"/>
          </a:p>
        </p:txBody>
      </p:sp>
    </p:spTree>
    <p:extLst>
      <p:ext uri="{BB962C8B-B14F-4D97-AF65-F5344CB8AC3E}">
        <p14:creationId xmlns:p14="http://schemas.microsoft.com/office/powerpoint/2010/main" val="19155451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EEC1E5-0B3B-0743-9F36-523C2CD13744}" type="datetimeFigureOut">
              <a:rPr lang="en-US" smtClean="0"/>
              <a:t>10/16/2025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75CFD1-4BC7-CC41-91ED-05DBAEEF82A6}" type="slidenum">
              <a:rPr lang="en-US" smtClean="0"/>
              <a:t>‹#›</a:t>
            </a:fld>
            <a:endParaRPr lang="en-US"/>
          </a:p>
        </p:txBody>
      </p:sp>
    </p:spTree>
    <p:extLst>
      <p:ext uri="{BB962C8B-B14F-4D97-AF65-F5344CB8AC3E}">
        <p14:creationId xmlns:p14="http://schemas.microsoft.com/office/powerpoint/2010/main" val="3108095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EEC1E5-0B3B-0743-9F36-523C2CD13744}" type="datetimeFigureOut">
              <a:rPr lang="en-US" smtClean="0"/>
              <a:t>10/16/2025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75CFD1-4BC7-CC41-91ED-05DBAEEF82A6}" type="slidenum">
              <a:rPr lang="en-US" smtClean="0"/>
              <a:t>‹#›</a:t>
            </a:fld>
            <a:endParaRPr lang="en-US"/>
          </a:p>
        </p:txBody>
      </p:sp>
    </p:spTree>
    <p:extLst>
      <p:ext uri="{BB962C8B-B14F-4D97-AF65-F5344CB8AC3E}">
        <p14:creationId xmlns:p14="http://schemas.microsoft.com/office/powerpoint/2010/main" val="826285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EEC1E5-0B3B-0743-9F36-523C2CD13744}" type="datetimeFigureOut">
              <a:rPr lang="en-US" smtClean="0"/>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5CFD1-4BC7-CC41-91ED-05DBAEEF82A6}" type="slidenum">
              <a:rPr lang="en-US" smtClean="0"/>
              <a:t>‹#›</a:t>
            </a:fld>
            <a:endParaRPr lang="en-US"/>
          </a:p>
        </p:txBody>
      </p:sp>
    </p:spTree>
    <p:extLst>
      <p:ext uri="{BB962C8B-B14F-4D97-AF65-F5344CB8AC3E}">
        <p14:creationId xmlns:p14="http://schemas.microsoft.com/office/powerpoint/2010/main" val="3402194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8B28B-F711-4A48-94D4-26AF841FFA0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8D1B0D6-EEE3-E14F-AB32-EA8AD2ECBC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759255-F925-A546-B4E6-D046885FA1D6}"/>
              </a:ext>
            </a:extLst>
          </p:cNvPr>
          <p:cNvSpPr>
            <a:spLocks noGrp="1"/>
          </p:cNvSpPr>
          <p:nvPr>
            <p:ph type="dt" sz="half" idx="10"/>
          </p:nvPr>
        </p:nvSpPr>
        <p:spPr/>
        <p:txBody>
          <a:bodyPr/>
          <a:lstStyle/>
          <a:p>
            <a:fld id="{C739BB34-6CEA-034D-8267-7A566F962F47}" type="datetimeFigureOut">
              <a:rPr lang="en-GB" smtClean="0"/>
              <a:t>16/10/2025</a:t>
            </a:fld>
            <a:endParaRPr lang="en-GB"/>
          </a:p>
        </p:txBody>
      </p:sp>
      <p:sp>
        <p:nvSpPr>
          <p:cNvPr id="5" name="Footer Placeholder 4">
            <a:extLst>
              <a:ext uri="{FF2B5EF4-FFF2-40B4-BE49-F238E27FC236}">
                <a16:creationId xmlns:a16="http://schemas.microsoft.com/office/drawing/2014/main" id="{C2D8E167-9048-7344-909F-A82480A4236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AF4EFC-A453-8C44-996A-95D31915CE6F}"/>
              </a:ext>
            </a:extLst>
          </p:cNvPr>
          <p:cNvSpPr>
            <a:spLocks noGrp="1"/>
          </p:cNvSpPr>
          <p:nvPr>
            <p:ph type="sldNum" sz="quarter" idx="12"/>
          </p:nvPr>
        </p:nvSpPr>
        <p:spPr/>
        <p:txBody>
          <a:bodyPr/>
          <a:lstStyle/>
          <a:p>
            <a:fld id="{92F6CFB0-D3B0-554F-B1AE-6BD269B48457}" type="slidenum">
              <a:rPr lang="en-GB" smtClean="0"/>
              <a:t>‹#›</a:t>
            </a:fld>
            <a:endParaRPr lang="en-GB"/>
          </a:p>
        </p:txBody>
      </p:sp>
    </p:spTree>
    <p:extLst>
      <p:ext uri="{BB962C8B-B14F-4D97-AF65-F5344CB8AC3E}">
        <p14:creationId xmlns:p14="http://schemas.microsoft.com/office/powerpoint/2010/main" val="14057527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9EEC1E5-0B3B-0743-9F36-523C2CD13744}" type="datetimeFigureOut">
              <a:rPr lang="en-US" smtClean="0"/>
              <a:t>10/16/2025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75CFD1-4BC7-CC41-91ED-05DBAEEF82A6}" type="slidenum">
              <a:rPr lang="en-US" smtClean="0"/>
              <a:t>‹#›</a:t>
            </a:fld>
            <a:endParaRPr lang="en-US"/>
          </a:p>
        </p:txBody>
      </p:sp>
    </p:spTree>
    <p:extLst>
      <p:ext uri="{BB962C8B-B14F-4D97-AF65-F5344CB8AC3E}">
        <p14:creationId xmlns:p14="http://schemas.microsoft.com/office/powerpoint/2010/main" val="36164441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EEC1E5-0B3B-0743-9F36-523C2CD13744}" type="datetimeFigureOut">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5CFD1-4BC7-CC41-91ED-05DBAEEF82A6}" type="slidenum">
              <a:rPr lang="en-US" smtClean="0"/>
              <a:t>‹#›</a:t>
            </a:fld>
            <a:endParaRPr lang="en-US"/>
          </a:p>
        </p:txBody>
      </p:sp>
    </p:spTree>
    <p:extLst>
      <p:ext uri="{BB962C8B-B14F-4D97-AF65-F5344CB8AC3E}">
        <p14:creationId xmlns:p14="http://schemas.microsoft.com/office/powerpoint/2010/main" val="20841251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EEC1E5-0B3B-0743-9F36-523C2CD13744}" type="datetimeFigureOut">
              <a:rPr lang="en-US" smtClean="0"/>
              <a:t>10/16/2025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75CFD1-4BC7-CC41-91ED-05DBAEEF82A6}" type="slidenum">
              <a:rPr lang="en-US" smtClean="0"/>
              <a:t>‹#›</a:t>
            </a:fld>
            <a:endParaRPr lang="en-US"/>
          </a:p>
        </p:txBody>
      </p:sp>
    </p:spTree>
    <p:extLst>
      <p:ext uri="{BB962C8B-B14F-4D97-AF65-F5344CB8AC3E}">
        <p14:creationId xmlns:p14="http://schemas.microsoft.com/office/powerpoint/2010/main" val="172523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Master Title non PHE ">
    <p:spTree>
      <p:nvGrpSpPr>
        <p:cNvPr id="1" name=""/>
        <p:cNvGrpSpPr/>
        <p:nvPr/>
      </p:nvGrpSpPr>
      <p:grpSpPr>
        <a:xfrm>
          <a:off x="0" y="0"/>
          <a:ext cx="0" cy="0"/>
          <a:chOff x="0" y="0"/>
          <a:chExt cx="0" cy="0"/>
        </a:xfrm>
      </p:grpSpPr>
      <p:sp>
        <p:nvSpPr>
          <p:cNvPr id="37" name="Title Text"/>
          <p:cNvSpPr txBox="1">
            <a:spLocks noGrp="1"/>
          </p:cNvSpPr>
          <p:nvPr>
            <p:ph type="title"/>
          </p:nvPr>
        </p:nvSpPr>
        <p:spPr>
          <a:xfrm>
            <a:off x="734117" y="1294491"/>
            <a:ext cx="10559637" cy="793751"/>
          </a:xfrm>
          <a:prstGeom prst="rect">
            <a:avLst/>
          </a:prstGeom>
        </p:spPr>
        <p:txBody>
          <a:bodyPr/>
          <a:lstStyle>
            <a:lvl1pPr>
              <a:defRPr sz="3300">
                <a:solidFill>
                  <a:srgbClr val="5C5C8A"/>
                </a:solidFill>
              </a:defRPr>
            </a:lvl1pPr>
          </a:lstStyle>
          <a:p>
            <a:r>
              <a:t>Title Text</a:t>
            </a:r>
          </a:p>
        </p:txBody>
      </p:sp>
      <p:sp>
        <p:nvSpPr>
          <p:cNvPr id="38" name="Body Level One…"/>
          <p:cNvSpPr txBox="1">
            <a:spLocks noGrp="1"/>
          </p:cNvSpPr>
          <p:nvPr>
            <p:ph type="body" sz="quarter" idx="1"/>
          </p:nvPr>
        </p:nvSpPr>
        <p:spPr>
          <a:xfrm>
            <a:off x="817237" y="2673882"/>
            <a:ext cx="4223133" cy="2258771"/>
          </a:xfrm>
          <a:prstGeom prst="rect">
            <a:avLst/>
          </a:prstGeom>
        </p:spPr>
        <p:txBody>
          <a:bodyPr/>
          <a:lstStyle>
            <a:lvl1pPr marL="0" indent="0" defTabSz="410765">
              <a:spcBef>
                <a:spcPts val="350"/>
              </a:spcBef>
              <a:buClrTx/>
              <a:buSzTx/>
              <a:buNone/>
              <a:tabLst/>
              <a:defRPr sz="2200"/>
            </a:lvl1pPr>
            <a:lvl2pPr marL="0" indent="0" defTabSz="410765">
              <a:spcBef>
                <a:spcPts val="350"/>
              </a:spcBef>
              <a:buClrTx/>
              <a:buSzTx/>
              <a:buNone/>
              <a:tabLst/>
              <a:defRPr sz="2200"/>
            </a:lvl2pPr>
            <a:lvl3pPr defTabSz="410765">
              <a:spcBef>
                <a:spcPts val="350"/>
              </a:spcBef>
              <a:tabLst/>
              <a:defRPr sz="2200">
                <a:latin typeface="Gill Sans"/>
                <a:ea typeface="Gill Sans"/>
                <a:cs typeface="Gill Sans"/>
                <a:sym typeface="Gill Sans"/>
              </a:defRPr>
            </a:lvl3pPr>
            <a:lvl4pPr defTabSz="410765">
              <a:spcBef>
                <a:spcPts val="350"/>
              </a:spcBef>
              <a:tabLst/>
              <a:defRPr sz="2200">
                <a:latin typeface="Gill Sans"/>
                <a:ea typeface="Gill Sans"/>
                <a:cs typeface="Gill Sans"/>
                <a:sym typeface="Gill Sans"/>
              </a:defRPr>
            </a:lvl4pPr>
            <a:lvl5pPr defTabSz="410765">
              <a:spcBef>
                <a:spcPts val="350"/>
              </a:spcBef>
              <a:tabLst/>
              <a:defRPr sz="2200">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99062441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652FA-7828-A24E-9E5B-F5EDD95B5C6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FC3096A-7113-4647-82C5-D5E4EC8A1D19}"/>
              </a:ext>
            </a:extLst>
          </p:cNvPr>
          <p:cNvSpPr>
            <a:spLocks noGrp="1"/>
          </p:cNvSpPr>
          <p:nvPr>
            <p:ph type="dt" sz="half" idx="10"/>
          </p:nvPr>
        </p:nvSpPr>
        <p:spPr/>
        <p:txBody>
          <a:bodyPr/>
          <a:lstStyle/>
          <a:p>
            <a:fld id="{39EEC1E5-0B3B-0743-9F36-523C2CD13744}" type="datetimeFigureOut">
              <a:rPr lang="en-US" smtClean="0"/>
              <a:t>10/16/2025</a:t>
            </a:fld>
            <a:endParaRPr lang="en-US"/>
          </a:p>
        </p:txBody>
      </p:sp>
      <p:sp>
        <p:nvSpPr>
          <p:cNvPr id="4" name="Footer Placeholder 3">
            <a:extLst>
              <a:ext uri="{FF2B5EF4-FFF2-40B4-BE49-F238E27FC236}">
                <a16:creationId xmlns:a16="http://schemas.microsoft.com/office/drawing/2014/main" id="{2B91D7A9-8A70-8E4D-AAEB-0AEE077A77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A3E6589-1A3A-244E-80B2-8800BD76AB24}"/>
              </a:ext>
            </a:extLst>
          </p:cNvPr>
          <p:cNvSpPr>
            <a:spLocks noGrp="1"/>
          </p:cNvSpPr>
          <p:nvPr>
            <p:ph type="sldNum" sz="quarter" idx="12"/>
          </p:nvPr>
        </p:nvSpPr>
        <p:spPr/>
        <p:txBody>
          <a:bodyPr/>
          <a:lstStyle/>
          <a:p>
            <a:fld id="{B475CFD1-4BC7-CC41-91ED-05DBAEEF82A6}" type="slidenum">
              <a:rPr lang="en-US" smtClean="0"/>
              <a:t>‹#›</a:t>
            </a:fld>
            <a:endParaRPr lang="en-US"/>
          </a:p>
        </p:txBody>
      </p:sp>
    </p:spTree>
    <p:extLst>
      <p:ext uri="{BB962C8B-B14F-4D97-AF65-F5344CB8AC3E}">
        <p14:creationId xmlns:p14="http://schemas.microsoft.com/office/powerpoint/2010/main" val="20004470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E8DA3-893D-A346-99A4-4EFC4A61A208}"/>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712255F-C491-FE4F-9C3E-2A279D8C9A3F}"/>
              </a:ext>
            </a:extLst>
          </p:cNvPr>
          <p:cNvSpPr>
            <a:spLocks noGrp="1"/>
          </p:cNvSpPr>
          <p:nvPr>
            <p:ph type="dt" sz="half" idx="10"/>
          </p:nvPr>
        </p:nvSpPr>
        <p:spPr/>
        <p:txBody>
          <a:bodyPr/>
          <a:lstStyle/>
          <a:p>
            <a:fld id="{39EEC1E5-0B3B-0743-9F36-523C2CD13744}" type="datetimeFigureOut">
              <a:rPr lang="en-US" smtClean="0"/>
              <a:t>10/16/2025</a:t>
            </a:fld>
            <a:endParaRPr lang="en-US"/>
          </a:p>
        </p:txBody>
      </p:sp>
      <p:sp>
        <p:nvSpPr>
          <p:cNvPr id="4" name="Footer Placeholder 3">
            <a:extLst>
              <a:ext uri="{FF2B5EF4-FFF2-40B4-BE49-F238E27FC236}">
                <a16:creationId xmlns:a16="http://schemas.microsoft.com/office/drawing/2014/main" id="{247D4181-C6EE-1640-BA9F-3B519C033C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8EA93F-CD3C-E444-ABE8-B638FE1CC1F1}"/>
              </a:ext>
            </a:extLst>
          </p:cNvPr>
          <p:cNvSpPr>
            <a:spLocks noGrp="1"/>
          </p:cNvSpPr>
          <p:nvPr>
            <p:ph type="sldNum" sz="quarter" idx="12"/>
          </p:nvPr>
        </p:nvSpPr>
        <p:spPr/>
        <p:txBody>
          <a:bodyPr/>
          <a:lstStyle/>
          <a:p>
            <a:fld id="{B475CFD1-4BC7-CC41-91ED-05DBAEEF82A6}" type="slidenum">
              <a:rPr lang="en-US" smtClean="0"/>
              <a:t>‹#›</a:t>
            </a:fld>
            <a:endParaRPr lang="en-US"/>
          </a:p>
        </p:txBody>
      </p:sp>
    </p:spTree>
    <p:extLst>
      <p:ext uri="{BB962C8B-B14F-4D97-AF65-F5344CB8AC3E}">
        <p14:creationId xmlns:p14="http://schemas.microsoft.com/office/powerpoint/2010/main" val="35165214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2_Title and logo but no footer">
    <p:spTree>
      <p:nvGrpSpPr>
        <p:cNvPr id="1" name=""/>
        <p:cNvGrpSpPr/>
        <p:nvPr/>
      </p:nvGrpSpPr>
      <p:grpSpPr>
        <a:xfrm>
          <a:off x="0" y="0"/>
          <a:ext cx="0" cy="0"/>
          <a:chOff x="0" y="0"/>
          <a:chExt cx="0" cy="0"/>
        </a:xfrm>
      </p:grpSpPr>
      <p:sp>
        <p:nvSpPr>
          <p:cNvPr id="224" name="Title Text"/>
          <p:cNvSpPr txBox="1">
            <a:spLocks noGrp="1"/>
          </p:cNvSpPr>
          <p:nvPr>
            <p:ph type="title"/>
          </p:nvPr>
        </p:nvSpPr>
        <p:spPr>
          <a:xfrm>
            <a:off x="454035" y="179775"/>
            <a:ext cx="11423929" cy="924630"/>
          </a:xfrm>
          <a:prstGeom prst="rect">
            <a:avLst/>
          </a:prstGeom>
        </p:spPr>
        <p:txBody>
          <a:bodyPr/>
          <a:lstStyle>
            <a:lvl1pPr>
              <a:defRPr>
                <a:latin typeface="Arial Rounded MT Bold" panose="020F0704030504030204" pitchFamily="34" charset="77"/>
                <a:ea typeface="Arial Rounded MT Bold" panose="020F0704030504030204" pitchFamily="34" charset="77"/>
                <a:cs typeface="Gill Sans"/>
                <a:sym typeface="Gill Sans"/>
              </a:defRPr>
            </a:lvl1pPr>
          </a:lstStyle>
          <a:p>
            <a:r>
              <a:rPr dirty="0"/>
              <a:t>Title Text</a:t>
            </a:r>
          </a:p>
        </p:txBody>
      </p:sp>
      <p:sp>
        <p:nvSpPr>
          <p:cNvPr id="3" name="Text Placeholder 2">
            <a:extLst>
              <a:ext uri="{FF2B5EF4-FFF2-40B4-BE49-F238E27FC236}">
                <a16:creationId xmlns:a16="http://schemas.microsoft.com/office/drawing/2014/main" id="{41C48D79-1407-E84F-9E94-D2505398EE50}"/>
              </a:ext>
            </a:extLst>
          </p:cNvPr>
          <p:cNvSpPr>
            <a:spLocks noGrp="1"/>
          </p:cNvSpPr>
          <p:nvPr>
            <p:ph type="body" sz="quarter" idx="10"/>
          </p:nvPr>
        </p:nvSpPr>
        <p:spPr>
          <a:xfrm>
            <a:off x="454035" y="1422400"/>
            <a:ext cx="11423929" cy="4562764"/>
          </a:xfrm>
        </p:spPr>
        <p:txBody>
          <a:bodyPr/>
          <a:lstStyle>
            <a:lvl1pPr>
              <a:defRPr>
                <a:solidFill>
                  <a:schemeClr val="accent4">
                    <a:lumMod val="75000"/>
                  </a:schemeClr>
                </a:solidFill>
                <a:latin typeface="+mn-lt"/>
              </a:defRPr>
            </a:lvl1pPr>
            <a:lvl2pPr>
              <a:defRPr>
                <a:solidFill>
                  <a:schemeClr val="accent4">
                    <a:lumMod val="75000"/>
                  </a:schemeClr>
                </a:solidFill>
                <a:latin typeface="+mn-lt"/>
              </a:defRPr>
            </a:lvl2pPr>
            <a:lvl3pPr>
              <a:defRPr>
                <a:solidFill>
                  <a:schemeClr val="accent4">
                    <a:lumMod val="75000"/>
                  </a:schemeClr>
                </a:solidFill>
                <a:latin typeface="+mn-lt"/>
              </a:defRPr>
            </a:lvl3pPr>
            <a:lvl4pPr>
              <a:defRPr>
                <a:solidFill>
                  <a:schemeClr val="accent4">
                    <a:lumMod val="75000"/>
                  </a:schemeClr>
                </a:solidFill>
                <a:latin typeface="+mn-lt"/>
              </a:defRPr>
            </a:lvl4pPr>
            <a:lvl5pPr>
              <a:defRPr>
                <a:solidFill>
                  <a:schemeClr val="accent4">
                    <a:lumMod val="75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7245522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0D37F-7BE6-424B-85A4-7CF5F82A7A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F7CE2A02-429D-BF45-9EFF-E3E62B7841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E3EA9D-55D2-BD4E-BF88-F56C2F74E465}"/>
              </a:ext>
            </a:extLst>
          </p:cNvPr>
          <p:cNvSpPr>
            <a:spLocks noGrp="1"/>
          </p:cNvSpPr>
          <p:nvPr>
            <p:ph type="dt" sz="half" idx="10"/>
          </p:nvPr>
        </p:nvSpPr>
        <p:spPr/>
        <p:txBody>
          <a:bodyPr/>
          <a:lstStyle/>
          <a:p>
            <a:fld id="{C739BB34-6CEA-034D-8267-7A566F962F47}" type="datetimeFigureOut">
              <a:rPr lang="en-GB" smtClean="0"/>
              <a:t>16/10/2025</a:t>
            </a:fld>
            <a:endParaRPr lang="en-GB"/>
          </a:p>
        </p:txBody>
      </p:sp>
      <p:sp>
        <p:nvSpPr>
          <p:cNvPr id="5" name="Footer Placeholder 4">
            <a:extLst>
              <a:ext uri="{FF2B5EF4-FFF2-40B4-BE49-F238E27FC236}">
                <a16:creationId xmlns:a16="http://schemas.microsoft.com/office/drawing/2014/main" id="{3BE39E72-A8C0-4F43-9060-4FB317900B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6E4F2F-E254-5A44-A53A-71D7CF11E2B2}"/>
              </a:ext>
            </a:extLst>
          </p:cNvPr>
          <p:cNvSpPr>
            <a:spLocks noGrp="1"/>
          </p:cNvSpPr>
          <p:nvPr>
            <p:ph type="sldNum" sz="quarter" idx="12"/>
          </p:nvPr>
        </p:nvSpPr>
        <p:spPr/>
        <p:txBody>
          <a:bodyPr/>
          <a:lstStyle/>
          <a:p>
            <a:fld id="{92F6CFB0-D3B0-554F-B1AE-6BD269B48457}" type="slidenum">
              <a:rPr lang="en-GB" smtClean="0"/>
              <a:t>‹#›</a:t>
            </a:fld>
            <a:endParaRPr lang="en-GB"/>
          </a:p>
        </p:txBody>
      </p:sp>
    </p:spTree>
    <p:extLst>
      <p:ext uri="{BB962C8B-B14F-4D97-AF65-F5344CB8AC3E}">
        <p14:creationId xmlns:p14="http://schemas.microsoft.com/office/powerpoint/2010/main" val="1323657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52675-C92A-6D4D-B9D6-347ABE9C8BB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E9471E6-948D-BC40-A055-1EF8733717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7FE9CF3-4265-1941-AF7D-322CE477D5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C1424A0-13B7-9047-8862-B9179FA0F36F}"/>
              </a:ext>
            </a:extLst>
          </p:cNvPr>
          <p:cNvSpPr>
            <a:spLocks noGrp="1"/>
          </p:cNvSpPr>
          <p:nvPr>
            <p:ph type="dt" sz="half" idx="10"/>
          </p:nvPr>
        </p:nvSpPr>
        <p:spPr/>
        <p:txBody>
          <a:bodyPr/>
          <a:lstStyle/>
          <a:p>
            <a:fld id="{C739BB34-6CEA-034D-8267-7A566F962F47}" type="datetimeFigureOut">
              <a:rPr lang="en-GB" smtClean="0"/>
              <a:t>16/10/2025</a:t>
            </a:fld>
            <a:endParaRPr lang="en-GB"/>
          </a:p>
        </p:txBody>
      </p:sp>
      <p:sp>
        <p:nvSpPr>
          <p:cNvPr id="6" name="Footer Placeholder 5">
            <a:extLst>
              <a:ext uri="{FF2B5EF4-FFF2-40B4-BE49-F238E27FC236}">
                <a16:creationId xmlns:a16="http://schemas.microsoft.com/office/drawing/2014/main" id="{98704AC0-9D48-5946-A991-FDB4008E8D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52A0239-D682-DD43-AC22-28B98FDD3E11}"/>
              </a:ext>
            </a:extLst>
          </p:cNvPr>
          <p:cNvSpPr>
            <a:spLocks noGrp="1"/>
          </p:cNvSpPr>
          <p:nvPr>
            <p:ph type="sldNum" sz="quarter" idx="12"/>
          </p:nvPr>
        </p:nvSpPr>
        <p:spPr/>
        <p:txBody>
          <a:bodyPr/>
          <a:lstStyle/>
          <a:p>
            <a:fld id="{92F6CFB0-D3B0-554F-B1AE-6BD269B48457}" type="slidenum">
              <a:rPr lang="en-GB" smtClean="0"/>
              <a:t>‹#›</a:t>
            </a:fld>
            <a:endParaRPr lang="en-GB"/>
          </a:p>
        </p:txBody>
      </p:sp>
    </p:spTree>
    <p:extLst>
      <p:ext uri="{BB962C8B-B14F-4D97-AF65-F5344CB8AC3E}">
        <p14:creationId xmlns:p14="http://schemas.microsoft.com/office/powerpoint/2010/main" val="2054311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7C147-65F3-864F-8CA8-78E9B184A04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0E45A89-551C-8E44-9A91-B9FD8ED5C4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1F224D-2344-F84C-9F69-9F2132CFE7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227F832-98B7-124E-BEA3-C2760B6660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A0B18E-A29F-6E45-BBC2-18AF207F16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AF59E5D-56C4-B040-91F8-8ACD40C078F8}"/>
              </a:ext>
            </a:extLst>
          </p:cNvPr>
          <p:cNvSpPr>
            <a:spLocks noGrp="1"/>
          </p:cNvSpPr>
          <p:nvPr>
            <p:ph type="dt" sz="half" idx="10"/>
          </p:nvPr>
        </p:nvSpPr>
        <p:spPr/>
        <p:txBody>
          <a:bodyPr/>
          <a:lstStyle/>
          <a:p>
            <a:fld id="{C739BB34-6CEA-034D-8267-7A566F962F47}" type="datetimeFigureOut">
              <a:rPr lang="en-GB" smtClean="0"/>
              <a:t>16/10/2025</a:t>
            </a:fld>
            <a:endParaRPr lang="en-GB"/>
          </a:p>
        </p:txBody>
      </p:sp>
      <p:sp>
        <p:nvSpPr>
          <p:cNvPr id="8" name="Footer Placeholder 7">
            <a:extLst>
              <a:ext uri="{FF2B5EF4-FFF2-40B4-BE49-F238E27FC236}">
                <a16:creationId xmlns:a16="http://schemas.microsoft.com/office/drawing/2014/main" id="{5138FE5A-908B-0741-8C34-27B35798168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C606C6F-B18E-9548-B30D-DF6B4EAC28E6}"/>
              </a:ext>
            </a:extLst>
          </p:cNvPr>
          <p:cNvSpPr>
            <a:spLocks noGrp="1"/>
          </p:cNvSpPr>
          <p:nvPr>
            <p:ph type="sldNum" sz="quarter" idx="12"/>
          </p:nvPr>
        </p:nvSpPr>
        <p:spPr/>
        <p:txBody>
          <a:bodyPr/>
          <a:lstStyle/>
          <a:p>
            <a:fld id="{92F6CFB0-D3B0-554F-B1AE-6BD269B48457}" type="slidenum">
              <a:rPr lang="en-GB" smtClean="0"/>
              <a:t>‹#›</a:t>
            </a:fld>
            <a:endParaRPr lang="en-GB"/>
          </a:p>
        </p:txBody>
      </p:sp>
    </p:spTree>
    <p:extLst>
      <p:ext uri="{BB962C8B-B14F-4D97-AF65-F5344CB8AC3E}">
        <p14:creationId xmlns:p14="http://schemas.microsoft.com/office/powerpoint/2010/main" val="870252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DE350-DDCC-9D48-9C0C-D1F4CF7F407A}"/>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0CCB3A3-7D86-BB4A-B254-9929E4B754E6}"/>
              </a:ext>
            </a:extLst>
          </p:cNvPr>
          <p:cNvSpPr>
            <a:spLocks noGrp="1"/>
          </p:cNvSpPr>
          <p:nvPr>
            <p:ph type="dt" sz="half" idx="10"/>
          </p:nvPr>
        </p:nvSpPr>
        <p:spPr/>
        <p:txBody>
          <a:bodyPr/>
          <a:lstStyle/>
          <a:p>
            <a:fld id="{C739BB34-6CEA-034D-8267-7A566F962F47}" type="datetimeFigureOut">
              <a:rPr lang="en-GB" smtClean="0"/>
              <a:t>16/10/2025</a:t>
            </a:fld>
            <a:endParaRPr lang="en-GB"/>
          </a:p>
        </p:txBody>
      </p:sp>
      <p:sp>
        <p:nvSpPr>
          <p:cNvPr id="4" name="Footer Placeholder 3">
            <a:extLst>
              <a:ext uri="{FF2B5EF4-FFF2-40B4-BE49-F238E27FC236}">
                <a16:creationId xmlns:a16="http://schemas.microsoft.com/office/drawing/2014/main" id="{72CA0FA3-2092-D54E-969F-24DC3B1A9C8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5D9261EA-A787-F749-9D1A-4F9406B40A77}"/>
              </a:ext>
            </a:extLst>
          </p:cNvPr>
          <p:cNvSpPr>
            <a:spLocks noGrp="1"/>
          </p:cNvSpPr>
          <p:nvPr>
            <p:ph type="sldNum" sz="quarter" idx="12"/>
          </p:nvPr>
        </p:nvSpPr>
        <p:spPr/>
        <p:txBody>
          <a:bodyPr/>
          <a:lstStyle/>
          <a:p>
            <a:fld id="{92F6CFB0-D3B0-554F-B1AE-6BD269B48457}" type="slidenum">
              <a:rPr lang="en-GB" smtClean="0"/>
              <a:t>‹#›</a:t>
            </a:fld>
            <a:endParaRPr lang="en-GB"/>
          </a:p>
        </p:txBody>
      </p:sp>
    </p:spTree>
    <p:extLst>
      <p:ext uri="{BB962C8B-B14F-4D97-AF65-F5344CB8AC3E}">
        <p14:creationId xmlns:p14="http://schemas.microsoft.com/office/powerpoint/2010/main" val="3255094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949225-9785-234A-90D5-1DC4114DBDC8}"/>
              </a:ext>
            </a:extLst>
          </p:cNvPr>
          <p:cNvSpPr>
            <a:spLocks noGrp="1"/>
          </p:cNvSpPr>
          <p:nvPr>
            <p:ph type="dt" sz="half" idx="10"/>
          </p:nvPr>
        </p:nvSpPr>
        <p:spPr/>
        <p:txBody>
          <a:bodyPr/>
          <a:lstStyle/>
          <a:p>
            <a:fld id="{C739BB34-6CEA-034D-8267-7A566F962F47}" type="datetimeFigureOut">
              <a:rPr lang="en-GB" smtClean="0"/>
              <a:t>16/10/2025</a:t>
            </a:fld>
            <a:endParaRPr lang="en-GB"/>
          </a:p>
        </p:txBody>
      </p:sp>
      <p:sp>
        <p:nvSpPr>
          <p:cNvPr id="3" name="Footer Placeholder 2">
            <a:extLst>
              <a:ext uri="{FF2B5EF4-FFF2-40B4-BE49-F238E27FC236}">
                <a16:creationId xmlns:a16="http://schemas.microsoft.com/office/drawing/2014/main" id="{5DCF852B-ACF8-584C-B447-F5845EFEC38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C76EBEA-A5C7-B84D-B444-CFB3418E587C}"/>
              </a:ext>
            </a:extLst>
          </p:cNvPr>
          <p:cNvSpPr>
            <a:spLocks noGrp="1"/>
          </p:cNvSpPr>
          <p:nvPr>
            <p:ph type="sldNum" sz="quarter" idx="12"/>
          </p:nvPr>
        </p:nvSpPr>
        <p:spPr/>
        <p:txBody>
          <a:bodyPr/>
          <a:lstStyle/>
          <a:p>
            <a:fld id="{92F6CFB0-D3B0-554F-B1AE-6BD269B48457}" type="slidenum">
              <a:rPr lang="en-GB" smtClean="0"/>
              <a:t>‹#›</a:t>
            </a:fld>
            <a:endParaRPr lang="en-GB"/>
          </a:p>
        </p:txBody>
      </p:sp>
    </p:spTree>
    <p:extLst>
      <p:ext uri="{BB962C8B-B14F-4D97-AF65-F5344CB8AC3E}">
        <p14:creationId xmlns:p14="http://schemas.microsoft.com/office/powerpoint/2010/main" val="15631156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94ED7-A8D2-3B47-9973-76C0AF5097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FC8BDD6-A6C7-B749-94B6-673B1EB39B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79A9ECC-0100-D345-BC45-4539AF9F71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8AF629-5402-6945-9F20-104C41FE84E8}"/>
              </a:ext>
            </a:extLst>
          </p:cNvPr>
          <p:cNvSpPr>
            <a:spLocks noGrp="1"/>
          </p:cNvSpPr>
          <p:nvPr>
            <p:ph type="dt" sz="half" idx="10"/>
          </p:nvPr>
        </p:nvSpPr>
        <p:spPr/>
        <p:txBody>
          <a:bodyPr/>
          <a:lstStyle/>
          <a:p>
            <a:fld id="{C739BB34-6CEA-034D-8267-7A566F962F47}" type="datetimeFigureOut">
              <a:rPr lang="en-GB" smtClean="0"/>
              <a:t>16/10/2025</a:t>
            </a:fld>
            <a:endParaRPr lang="en-GB"/>
          </a:p>
        </p:txBody>
      </p:sp>
      <p:sp>
        <p:nvSpPr>
          <p:cNvPr id="6" name="Footer Placeholder 5">
            <a:extLst>
              <a:ext uri="{FF2B5EF4-FFF2-40B4-BE49-F238E27FC236}">
                <a16:creationId xmlns:a16="http://schemas.microsoft.com/office/drawing/2014/main" id="{6ABA69F8-3BE7-3741-963A-2709E850657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3EB392-254C-334B-9C94-D056199E994D}"/>
              </a:ext>
            </a:extLst>
          </p:cNvPr>
          <p:cNvSpPr>
            <a:spLocks noGrp="1"/>
          </p:cNvSpPr>
          <p:nvPr>
            <p:ph type="sldNum" sz="quarter" idx="12"/>
          </p:nvPr>
        </p:nvSpPr>
        <p:spPr/>
        <p:txBody>
          <a:bodyPr/>
          <a:lstStyle/>
          <a:p>
            <a:fld id="{92F6CFB0-D3B0-554F-B1AE-6BD269B48457}" type="slidenum">
              <a:rPr lang="en-GB" smtClean="0"/>
              <a:t>‹#›</a:t>
            </a:fld>
            <a:endParaRPr lang="en-GB"/>
          </a:p>
        </p:txBody>
      </p:sp>
    </p:spTree>
    <p:extLst>
      <p:ext uri="{BB962C8B-B14F-4D97-AF65-F5344CB8AC3E}">
        <p14:creationId xmlns:p14="http://schemas.microsoft.com/office/powerpoint/2010/main" val="2102380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94E8D-2155-5347-8D35-172A6BBAD1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F79DE52-9792-4048-AD07-1D38BC8E45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5F597EA-EA36-1143-A259-E35EA1E055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39347E-A20F-7841-9281-589A3A920E7C}"/>
              </a:ext>
            </a:extLst>
          </p:cNvPr>
          <p:cNvSpPr>
            <a:spLocks noGrp="1"/>
          </p:cNvSpPr>
          <p:nvPr>
            <p:ph type="dt" sz="half" idx="10"/>
          </p:nvPr>
        </p:nvSpPr>
        <p:spPr/>
        <p:txBody>
          <a:bodyPr/>
          <a:lstStyle/>
          <a:p>
            <a:fld id="{C739BB34-6CEA-034D-8267-7A566F962F47}" type="datetimeFigureOut">
              <a:rPr lang="en-GB" smtClean="0"/>
              <a:t>16/10/2025</a:t>
            </a:fld>
            <a:endParaRPr lang="en-GB"/>
          </a:p>
        </p:txBody>
      </p:sp>
      <p:sp>
        <p:nvSpPr>
          <p:cNvPr id="6" name="Footer Placeholder 5">
            <a:extLst>
              <a:ext uri="{FF2B5EF4-FFF2-40B4-BE49-F238E27FC236}">
                <a16:creationId xmlns:a16="http://schemas.microsoft.com/office/drawing/2014/main" id="{7865F5EA-D49B-7549-92E2-F37575948E3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551F62B-BF8A-9743-85CB-ADA47D1D1062}"/>
              </a:ext>
            </a:extLst>
          </p:cNvPr>
          <p:cNvSpPr>
            <a:spLocks noGrp="1"/>
          </p:cNvSpPr>
          <p:nvPr>
            <p:ph type="sldNum" sz="quarter" idx="12"/>
          </p:nvPr>
        </p:nvSpPr>
        <p:spPr/>
        <p:txBody>
          <a:bodyPr/>
          <a:lstStyle/>
          <a:p>
            <a:fld id="{92F6CFB0-D3B0-554F-B1AE-6BD269B48457}" type="slidenum">
              <a:rPr lang="en-GB" smtClean="0"/>
              <a:t>‹#›</a:t>
            </a:fld>
            <a:endParaRPr lang="en-GB"/>
          </a:p>
        </p:txBody>
      </p:sp>
    </p:spTree>
    <p:extLst>
      <p:ext uri="{BB962C8B-B14F-4D97-AF65-F5344CB8AC3E}">
        <p14:creationId xmlns:p14="http://schemas.microsoft.com/office/powerpoint/2010/main" val="16703585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024B71-ECDE-5343-BDF9-D660245108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B96FC21-1AAF-B344-836F-67EC848BF1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BD18565-7850-254E-A670-745301A2D1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39BB34-6CEA-034D-8267-7A566F962F47}" type="datetimeFigureOut">
              <a:rPr lang="en-GB" smtClean="0"/>
              <a:t>16/10/2025</a:t>
            </a:fld>
            <a:endParaRPr lang="en-GB"/>
          </a:p>
        </p:txBody>
      </p:sp>
      <p:sp>
        <p:nvSpPr>
          <p:cNvPr id="5" name="Footer Placeholder 4">
            <a:extLst>
              <a:ext uri="{FF2B5EF4-FFF2-40B4-BE49-F238E27FC236}">
                <a16:creationId xmlns:a16="http://schemas.microsoft.com/office/drawing/2014/main" id="{A9B6DA25-8A76-7948-B74E-F0B70F33CF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E81D05E-B77C-2941-92DF-761E9B040C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F6CFB0-D3B0-554F-B1AE-6BD269B48457}" type="slidenum">
              <a:rPr lang="en-GB" smtClean="0"/>
              <a:t>‹#›</a:t>
            </a:fld>
            <a:endParaRPr lang="en-GB"/>
          </a:p>
        </p:txBody>
      </p:sp>
    </p:spTree>
    <p:extLst>
      <p:ext uri="{BB962C8B-B14F-4D97-AF65-F5344CB8AC3E}">
        <p14:creationId xmlns:p14="http://schemas.microsoft.com/office/powerpoint/2010/main" val="196532712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EEC1E5-0B3B-0743-9F36-523C2CD13744}" type="datetimeFigureOut">
              <a:rPr lang="en-US" smtClean="0"/>
              <a:t>10/16/2025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75CFD1-4BC7-CC41-91ED-05DBAEEF82A6}" type="slidenum">
              <a:rPr lang="en-US" smtClean="0"/>
              <a:t>‹#›</a:t>
            </a:fld>
            <a:endParaRPr lang="en-US"/>
          </a:p>
        </p:txBody>
      </p:sp>
    </p:spTree>
    <p:extLst>
      <p:ext uri="{BB962C8B-B14F-4D97-AF65-F5344CB8AC3E}">
        <p14:creationId xmlns:p14="http://schemas.microsoft.com/office/powerpoint/2010/main" val="293592576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61" r:id="rId13"/>
    <p:sldLayoutId id="2147483662" r:id="rId14"/>
    <p:sldLayoutId id="214748368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sv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3.xml"/><Relationship Id="rId5" Type="http://schemas.openxmlformats.org/officeDocument/2006/relationships/image" Target="../media/image34.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jp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23.png"/><Relationship Id="rId7"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24.png"/><Relationship Id="rId9" Type="http://schemas.openxmlformats.org/officeDocument/2006/relationships/image" Target="../media/image42.jpeg"/></Relationships>
</file>

<file path=ppt/slides/_rels/slide15.xml.rels><?xml version="1.0" encoding="UTF-8" standalone="yes"?>
<Relationships xmlns="http://schemas.openxmlformats.org/package/2006/relationships"><Relationship Id="rId13" Type="http://schemas.openxmlformats.org/officeDocument/2006/relationships/image" Target="../media/image24.png"/><Relationship Id="rId12" Type="http://schemas.openxmlformats.org/officeDocument/2006/relationships/image" Target="../media/image120.png"/><Relationship Id="rId17" Type="http://schemas.openxmlformats.org/officeDocument/2006/relationships/image" Target="../media/image181.png"/><Relationship Id="rId2" Type="http://schemas.openxmlformats.org/officeDocument/2006/relationships/notesSlide" Target="../notesSlides/notesSlide14.xml"/><Relationship Id="rId16" Type="http://schemas.openxmlformats.org/officeDocument/2006/relationships/image" Target="../media/image470.png"/><Relationship Id="rId1" Type="http://schemas.openxmlformats.org/officeDocument/2006/relationships/slideLayout" Target="../slideLayouts/slideLayout23.xml"/><Relationship Id="rId11" Type="http://schemas.openxmlformats.org/officeDocument/2006/relationships/image" Target="../media/image1110.png"/><Relationship Id="rId15" Type="http://schemas.openxmlformats.org/officeDocument/2006/relationships/image" Target="../media/image460.png"/><Relationship Id="rId10" Type="http://schemas.openxmlformats.org/officeDocument/2006/relationships/image" Target="../media/image1020.png"/><Relationship Id="rId9" Type="http://schemas.openxmlformats.org/officeDocument/2006/relationships/image" Target="../media/image95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23.png"/><Relationship Id="rId18" Type="http://schemas.openxmlformats.org/officeDocument/2006/relationships/image" Target="../media/image46.svg"/><Relationship Id="rId3" Type="http://schemas.openxmlformats.org/officeDocument/2006/relationships/image" Target="../media/image53.png"/><Relationship Id="rId7" Type="http://schemas.openxmlformats.org/officeDocument/2006/relationships/image" Target="../media/image580.png"/><Relationship Id="rId12" Type="http://schemas.openxmlformats.org/officeDocument/2006/relationships/image" Target="../media/image641.png"/><Relationship Id="rId17" Type="http://schemas.openxmlformats.org/officeDocument/2006/relationships/image" Target="../media/image45.png"/><Relationship Id="rId2" Type="http://schemas.openxmlformats.org/officeDocument/2006/relationships/notesSlide" Target="../notesSlides/notesSlide17.xml"/><Relationship Id="rId16" Type="http://schemas.openxmlformats.org/officeDocument/2006/relationships/image" Target="../media/image44.svg"/><Relationship Id="rId1" Type="http://schemas.openxmlformats.org/officeDocument/2006/relationships/slideLayout" Target="../slideLayouts/slideLayout23.xml"/><Relationship Id="rId6" Type="http://schemas.openxmlformats.org/officeDocument/2006/relationships/image" Target="../media/image570.png"/><Relationship Id="rId11" Type="http://schemas.openxmlformats.org/officeDocument/2006/relationships/image" Target="../media/image631.png"/><Relationship Id="rId5" Type="http://schemas.openxmlformats.org/officeDocument/2006/relationships/image" Target="../media/image560.png"/><Relationship Id="rId15" Type="http://schemas.openxmlformats.org/officeDocument/2006/relationships/image" Target="../media/image43.png"/><Relationship Id="rId10" Type="http://schemas.openxmlformats.org/officeDocument/2006/relationships/image" Target="../media/image61.png"/><Relationship Id="rId4" Type="http://schemas.openxmlformats.org/officeDocument/2006/relationships/image" Target="../media/image550.png"/><Relationship Id="rId9" Type="http://schemas.openxmlformats.org/officeDocument/2006/relationships/image" Target="../media/image60.png"/><Relationship Id="rId1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12.jp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jpeg"/><Relationship Id="rId21" Type="http://schemas.openxmlformats.org/officeDocument/2006/relationships/image" Target="../media/image25.png"/><Relationship Id="rId7" Type="http://schemas.openxmlformats.org/officeDocument/2006/relationships/image" Target="../media/image11.jpe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3.xml"/><Relationship Id="rId6" Type="http://schemas.openxmlformats.org/officeDocument/2006/relationships/image" Target="../media/image10.png"/><Relationship Id="rId11" Type="http://schemas.openxmlformats.org/officeDocument/2006/relationships/image" Target="../media/image15.jpeg"/><Relationship Id="rId5" Type="http://schemas.openxmlformats.org/officeDocument/2006/relationships/image" Target="../media/image9.png"/><Relationship Id="rId15" Type="http://schemas.openxmlformats.org/officeDocument/2006/relationships/image" Target="../media/image19.jpe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jpeg"/><Relationship Id="rId14" Type="http://schemas.openxmlformats.org/officeDocument/2006/relationships/image" Target="../media/image18.png"/></Relationships>
</file>

<file path=ppt/slides/_rels/slide20.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3.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jpeg"/><Relationship Id="rId4" Type="http://schemas.openxmlformats.org/officeDocument/2006/relationships/image" Target="../media/image24.png"/><Relationship Id="rId9" Type="http://schemas.openxmlformats.org/officeDocument/2006/relationships/image" Target="../media/image47.jpeg"/></Relationships>
</file>

<file path=ppt/slides/_rels/slide21.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49.png"/><Relationship Id="rId7"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50.png"/><Relationship Id="rId9"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4.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image" Target="../media/image66.png"/><Relationship Id="rId5" Type="http://schemas.openxmlformats.org/officeDocument/2006/relationships/image" Target="../media/image65.e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25.xml"/><Relationship Id="rId7" Type="http://schemas.openxmlformats.org/officeDocument/2006/relationships/image" Target="../media/image24.png"/><Relationship Id="rId2" Type="http://schemas.openxmlformats.org/officeDocument/2006/relationships/slideLayout" Target="../slideLayouts/slideLayout13.xml"/><Relationship Id="rId1" Type="http://schemas.openxmlformats.org/officeDocument/2006/relationships/tags" Target="../tags/tag2.xml"/><Relationship Id="rId6" Type="http://schemas.openxmlformats.org/officeDocument/2006/relationships/image" Target="../media/image23.png"/><Relationship Id="rId5" Type="http://schemas.openxmlformats.org/officeDocument/2006/relationships/image" Target="../media/image65.emf"/><Relationship Id="rId4" Type="http://schemas.openxmlformats.org/officeDocument/2006/relationships/oleObject" Target="../embeddings/oleObject2.bin"/><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4.png"/><Relationship Id="rId2" Type="http://schemas.openxmlformats.org/officeDocument/2006/relationships/slideLayout" Target="../slideLayouts/slideLayout13.xml"/><Relationship Id="rId1" Type="http://schemas.openxmlformats.org/officeDocument/2006/relationships/tags" Target="../tags/tag3.xml"/><Relationship Id="rId6" Type="http://schemas.openxmlformats.org/officeDocument/2006/relationships/image" Target="../media/image23.png"/><Relationship Id="rId5" Type="http://schemas.openxmlformats.org/officeDocument/2006/relationships/image" Target="../media/image65.emf"/><Relationship Id="rId4" Type="http://schemas.openxmlformats.org/officeDocument/2006/relationships/oleObject" Target="../embeddings/oleObject3.bin"/></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image" Target="../media/image55.png"/><Relationship Id="rId5" Type="http://schemas.openxmlformats.org/officeDocument/2006/relationships/image" Target="../media/image29.jp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23.png"/><Relationship Id="rId7" Type="http://schemas.openxmlformats.org/officeDocument/2006/relationships/image" Target="../media/image1510.png"/><Relationship Id="rId12" Type="http://schemas.openxmlformats.org/officeDocument/2006/relationships/image" Target="../media/image202.png"/><Relationship Id="rId2" Type="http://schemas.openxmlformats.org/officeDocument/2006/relationships/notesSlide" Target="../notesSlides/notesSlide28.xml"/><Relationship Id="rId1" Type="http://schemas.openxmlformats.org/officeDocument/2006/relationships/slideLayout" Target="../slideLayouts/slideLayout23.xml"/><Relationship Id="rId6" Type="http://schemas.openxmlformats.org/officeDocument/2006/relationships/image" Target="../media/image1412.png"/><Relationship Id="rId11" Type="http://schemas.openxmlformats.org/officeDocument/2006/relationships/image" Target="../media/image190.png"/><Relationship Id="rId5" Type="http://schemas.openxmlformats.org/officeDocument/2006/relationships/image" Target="../media/image48.png"/><Relationship Id="rId10" Type="http://schemas.openxmlformats.org/officeDocument/2006/relationships/image" Target="../media/image180.png"/><Relationship Id="rId4" Type="http://schemas.openxmlformats.org/officeDocument/2006/relationships/image" Target="../media/image24.png"/><Relationship Id="rId9" Type="http://schemas.openxmlformats.org/officeDocument/2006/relationships/image" Target="../media/image171.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6.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3.png"/><Relationship Id="rId4" Type="http://schemas.openxmlformats.org/officeDocument/2006/relationships/image" Target="../media/image24.png"/><Relationship Id="rId9" Type="http://schemas.microsoft.com/office/2007/relationships/diagramDrawing" Target="../diagrams/drawing1.xml"/></Relationships>
</file>

<file path=ppt/slides/_rels/slide3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29.xml"/><Relationship Id="rId7" Type="http://schemas.openxmlformats.org/officeDocument/2006/relationships/image" Target="../media/image24.png"/><Relationship Id="rId2" Type="http://schemas.openxmlformats.org/officeDocument/2006/relationships/slideLayout" Target="../slideLayouts/slideLayout13.xml"/><Relationship Id="rId1" Type="http://schemas.openxmlformats.org/officeDocument/2006/relationships/tags" Target="../tags/tag4.xml"/><Relationship Id="rId6" Type="http://schemas.openxmlformats.org/officeDocument/2006/relationships/image" Target="../media/image23.png"/><Relationship Id="rId5" Type="http://schemas.openxmlformats.org/officeDocument/2006/relationships/image" Target="../media/image65.emf"/><Relationship Id="rId4" Type="http://schemas.openxmlformats.org/officeDocument/2006/relationships/oleObject" Target="../embeddings/oleObject4.bin"/></Relationships>
</file>

<file path=ppt/slides/_rels/slide31.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18" Type="http://schemas.openxmlformats.org/officeDocument/2006/relationships/image" Target="../media/image47.jpeg"/><Relationship Id="rId3" Type="http://schemas.openxmlformats.org/officeDocument/2006/relationships/image" Target="../media/image24.png"/><Relationship Id="rId7" Type="http://schemas.openxmlformats.org/officeDocument/2006/relationships/image" Target="../media/image440.png"/><Relationship Id="rId12" Type="http://schemas.openxmlformats.org/officeDocument/2006/relationships/image" Target="../media/image490.png"/><Relationship Id="rId17" Type="http://schemas.openxmlformats.org/officeDocument/2006/relationships/image" Target="../media/image540.png"/><Relationship Id="rId2" Type="http://schemas.openxmlformats.org/officeDocument/2006/relationships/notesSlide" Target="../notesSlides/notesSlide30.xml"/><Relationship Id="rId16" Type="http://schemas.openxmlformats.org/officeDocument/2006/relationships/image" Target="../media/image530.png"/><Relationship Id="rId1" Type="http://schemas.openxmlformats.org/officeDocument/2006/relationships/slideLayout" Target="../slideLayouts/slideLayout23.xml"/><Relationship Id="rId6" Type="http://schemas.openxmlformats.org/officeDocument/2006/relationships/image" Target="../media/image430.png"/><Relationship Id="rId11" Type="http://schemas.openxmlformats.org/officeDocument/2006/relationships/image" Target="../media/image480.png"/><Relationship Id="rId5" Type="http://schemas.openxmlformats.org/officeDocument/2006/relationships/image" Target="../media/image420.png"/><Relationship Id="rId15" Type="http://schemas.openxmlformats.org/officeDocument/2006/relationships/image" Target="../media/image520.png"/><Relationship Id="rId10" Type="http://schemas.openxmlformats.org/officeDocument/2006/relationships/image" Target="../media/image4700.png"/><Relationship Id="rId19" Type="http://schemas.openxmlformats.org/officeDocument/2006/relationships/image" Target="../media/image48.jpeg"/><Relationship Id="rId9" Type="http://schemas.openxmlformats.org/officeDocument/2006/relationships/image" Target="../media/image4600.png"/><Relationship Id="rId14" Type="http://schemas.openxmlformats.org/officeDocument/2006/relationships/image" Target="../media/image510.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3.xml"/><Relationship Id="rId5" Type="http://schemas.openxmlformats.org/officeDocument/2006/relationships/image" Target="../media/image87.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8" Type="http://schemas.microsoft.com/office/2007/relationships/hdphoto" Target="../media/hdphoto4.wdp"/><Relationship Id="rId13" Type="http://schemas.microsoft.com/office/2007/relationships/hdphoto" Target="../media/hdphoto6.wdp"/><Relationship Id="rId18" Type="http://schemas.openxmlformats.org/officeDocument/2006/relationships/image" Target="NULL"/><Relationship Id="rId26" Type="http://schemas.openxmlformats.org/officeDocument/2006/relationships/image" Target="../media/image74.png"/><Relationship Id="rId3" Type="http://schemas.openxmlformats.org/officeDocument/2006/relationships/image" Target="../media/image23.png"/><Relationship Id="rId21" Type="http://schemas.openxmlformats.org/officeDocument/2006/relationships/image" Target="NULL"/><Relationship Id="rId7" Type="http://schemas.openxmlformats.org/officeDocument/2006/relationships/image" Target="../media/image71.png"/><Relationship Id="rId12" Type="http://schemas.openxmlformats.org/officeDocument/2006/relationships/image" Target="../media/image73.png"/><Relationship Id="rId17" Type="http://schemas.openxmlformats.org/officeDocument/2006/relationships/image" Target="NULL"/><Relationship Id="rId25" Type="http://schemas.openxmlformats.org/officeDocument/2006/relationships/image" Target="../media/image790.png"/><Relationship Id="rId2" Type="http://schemas.openxmlformats.org/officeDocument/2006/relationships/notesSlide" Target="../notesSlides/notesSlide32.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3.xml"/><Relationship Id="rId6" Type="http://schemas.microsoft.com/office/2007/relationships/hdphoto" Target="../media/hdphoto3.wdp"/><Relationship Id="rId11" Type="http://schemas.openxmlformats.org/officeDocument/2006/relationships/image" Target="NULL"/><Relationship Id="rId24" Type="http://schemas.openxmlformats.org/officeDocument/2006/relationships/image" Target="NULL"/><Relationship Id="rId5" Type="http://schemas.openxmlformats.org/officeDocument/2006/relationships/image" Target="../media/image70.png"/><Relationship Id="rId15" Type="http://schemas.openxmlformats.org/officeDocument/2006/relationships/image" Target="NULL"/><Relationship Id="rId23" Type="http://schemas.openxmlformats.org/officeDocument/2006/relationships/image" Target="../media/image940.png"/><Relationship Id="rId28" Type="http://schemas.openxmlformats.org/officeDocument/2006/relationships/image" Target="../media/image811.png"/><Relationship Id="rId10" Type="http://schemas.microsoft.com/office/2007/relationships/hdphoto" Target="../media/hdphoto5.wdp"/><Relationship Id="rId19" Type="http://schemas.openxmlformats.org/officeDocument/2006/relationships/image" Target="NULL"/><Relationship Id="rId4" Type="http://schemas.openxmlformats.org/officeDocument/2006/relationships/image" Target="../media/image24.png"/><Relationship Id="rId9" Type="http://schemas.openxmlformats.org/officeDocument/2006/relationships/image" Target="../media/image72.png"/><Relationship Id="rId14" Type="http://schemas.openxmlformats.org/officeDocument/2006/relationships/image" Target="../media/image920.png"/><Relationship Id="rId22" Type="http://schemas.openxmlformats.org/officeDocument/2006/relationships/image" Target="../media/image930.png"/><Relationship Id="rId27" Type="http://schemas.microsoft.com/office/2007/relationships/hdphoto" Target="../media/hdphoto7.wdp"/></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23.xml"/><Relationship Id="rId5" Type="http://schemas.openxmlformats.org/officeDocument/2006/relationships/image" Target="../media/image48.jpe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77.svg"/><Relationship Id="rId2" Type="http://schemas.openxmlformats.org/officeDocument/2006/relationships/notesSlide" Target="../notesSlides/notesSlide34.xml"/><Relationship Id="rId1" Type="http://schemas.openxmlformats.org/officeDocument/2006/relationships/slideLayout" Target="../slideLayouts/slideLayout2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18" Type="http://schemas.openxmlformats.org/officeDocument/2006/relationships/image" Target="../media/image320.png"/><Relationship Id="rId26" Type="http://schemas.openxmlformats.org/officeDocument/2006/relationships/image" Target="../media/image350.png"/><Relationship Id="rId3" Type="http://schemas.openxmlformats.org/officeDocument/2006/relationships/image" Target="../media/image23.png"/><Relationship Id="rId21" Type="http://schemas.openxmlformats.org/officeDocument/2006/relationships/image" Target="../media/image260.png"/><Relationship Id="rId34" Type="http://schemas.openxmlformats.org/officeDocument/2006/relationships/image" Target="../media/image461.png"/><Relationship Id="rId17" Type="http://schemas.openxmlformats.org/officeDocument/2006/relationships/image" Target="../media/image311.png"/><Relationship Id="rId25" Type="http://schemas.openxmlformats.org/officeDocument/2006/relationships/image" Target="../media/image340.png"/><Relationship Id="rId33" Type="http://schemas.openxmlformats.org/officeDocument/2006/relationships/image" Target="../media/image451.png"/><Relationship Id="rId2" Type="http://schemas.openxmlformats.org/officeDocument/2006/relationships/notesSlide" Target="../notesSlides/notesSlide35.xml"/><Relationship Id="rId16" Type="http://schemas.openxmlformats.org/officeDocument/2006/relationships/image" Target="../media/image230.png"/><Relationship Id="rId20" Type="http://schemas.openxmlformats.org/officeDocument/2006/relationships/image" Target="../media/image281.png"/><Relationship Id="rId29" Type="http://schemas.openxmlformats.org/officeDocument/2006/relationships/image" Target="../media/image380.png"/><Relationship Id="rId1" Type="http://schemas.openxmlformats.org/officeDocument/2006/relationships/slideLayout" Target="../slideLayouts/slideLayout23.xml"/><Relationship Id="rId6" Type="http://schemas.openxmlformats.org/officeDocument/2006/relationships/image" Target="../media/image301.png"/><Relationship Id="rId24" Type="http://schemas.openxmlformats.org/officeDocument/2006/relationships/image" Target="../media/image421.png"/><Relationship Id="rId32" Type="http://schemas.openxmlformats.org/officeDocument/2006/relationships/image" Target="../media/image441.png"/><Relationship Id="rId5" Type="http://schemas.openxmlformats.org/officeDocument/2006/relationships/image" Target="../media/image29.png"/><Relationship Id="rId15" Type="http://schemas.openxmlformats.org/officeDocument/2006/relationships/image" Target="../media/image220.png"/><Relationship Id="rId23" Type="http://schemas.openxmlformats.org/officeDocument/2006/relationships/image" Target="../media/image390.png"/><Relationship Id="rId28" Type="http://schemas.openxmlformats.org/officeDocument/2006/relationships/image" Target="../media/image370.png"/><Relationship Id="rId36" Type="http://schemas.openxmlformats.org/officeDocument/2006/relationships/image" Target="../media/image481.png"/><Relationship Id="rId19" Type="http://schemas.openxmlformats.org/officeDocument/2006/relationships/image" Target="../media/image330.png"/><Relationship Id="rId31" Type="http://schemas.openxmlformats.org/officeDocument/2006/relationships/image" Target="../media/image431.png"/><Relationship Id="rId4" Type="http://schemas.openxmlformats.org/officeDocument/2006/relationships/image" Target="../media/image24.png"/><Relationship Id="rId14" Type="http://schemas.openxmlformats.org/officeDocument/2006/relationships/image" Target="../media/image310.png"/><Relationship Id="rId22" Type="http://schemas.openxmlformats.org/officeDocument/2006/relationships/image" Target="../media/image410.png"/><Relationship Id="rId27" Type="http://schemas.openxmlformats.org/officeDocument/2006/relationships/image" Target="../media/image360.png"/><Relationship Id="rId30" Type="http://schemas.openxmlformats.org/officeDocument/2006/relationships/image" Target="../media/image400.png"/><Relationship Id="rId35" Type="http://schemas.openxmlformats.org/officeDocument/2006/relationships/image" Target="../media/image471.png"/></Relationships>
</file>

<file path=ppt/slides/_rels/slide37.xml.rels><?xml version="1.0" encoding="UTF-8" standalone="yes"?>
<Relationships xmlns="http://schemas.openxmlformats.org/package/2006/relationships"><Relationship Id="rId18" Type="http://schemas.openxmlformats.org/officeDocument/2006/relationships/image" Target="../media/image320.png"/><Relationship Id="rId26" Type="http://schemas.openxmlformats.org/officeDocument/2006/relationships/image" Target="../media/image350.png"/><Relationship Id="rId3" Type="http://schemas.openxmlformats.org/officeDocument/2006/relationships/image" Target="../media/image23.png"/><Relationship Id="rId21" Type="http://schemas.openxmlformats.org/officeDocument/2006/relationships/image" Target="../media/image260.png"/><Relationship Id="rId34" Type="http://schemas.openxmlformats.org/officeDocument/2006/relationships/image" Target="../media/image461.png"/><Relationship Id="rId17" Type="http://schemas.openxmlformats.org/officeDocument/2006/relationships/image" Target="../media/image311.png"/><Relationship Id="rId25" Type="http://schemas.openxmlformats.org/officeDocument/2006/relationships/image" Target="../media/image340.png"/><Relationship Id="rId33" Type="http://schemas.openxmlformats.org/officeDocument/2006/relationships/image" Target="../media/image451.png"/><Relationship Id="rId2" Type="http://schemas.openxmlformats.org/officeDocument/2006/relationships/notesSlide" Target="../notesSlides/notesSlide36.xml"/><Relationship Id="rId16" Type="http://schemas.openxmlformats.org/officeDocument/2006/relationships/image" Target="../media/image230.png"/><Relationship Id="rId20" Type="http://schemas.openxmlformats.org/officeDocument/2006/relationships/image" Target="../media/image281.png"/><Relationship Id="rId29" Type="http://schemas.openxmlformats.org/officeDocument/2006/relationships/image" Target="../media/image380.png"/><Relationship Id="rId1" Type="http://schemas.openxmlformats.org/officeDocument/2006/relationships/slideLayout" Target="../slideLayouts/slideLayout23.xml"/><Relationship Id="rId6" Type="http://schemas.openxmlformats.org/officeDocument/2006/relationships/image" Target="../media/image301.png"/><Relationship Id="rId24" Type="http://schemas.openxmlformats.org/officeDocument/2006/relationships/image" Target="../media/image421.png"/><Relationship Id="rId32" Type="http://schemas.openxmlformats.org/officeDocument/2006/relationships/image" Target="../media/image441.png"/><Relationship Id="rId5" Type="http://schemas.openxmlformats.org/officeDocument/2006/relationships/image" Target="../media/image29.png"/><Relationship Id="rId15" Type="http://schemas.openxmlformats.org/officeDocument/2006/relationships/image" Target="../media/image220.png"/><Relationship Id="rId23" Type="http://schemas.openxmlformats.org/officeDocument/2006/relationships/image" Target="../media/image390.png"/><Relationship Id="rId28" Type="http://schemas.openxmlformats.org/officeDocument/2006/relationships/image" Target="../media/image370.png"/><Relationship Id="rId36" Type="http://schemas.openxmlformats.org/officeDocument/2006/relationships/image" Target="../media/image481.png"/><Relationship Id="rId19" Type="http://schemas.openxmlformats.org/officeDocument/2006/relationships/image" Target="../media/image330.png"/><Relationship Id="rId31" Type="http://schemas.openxmlformats.org/officeDocument/2006/relationships/image" Target="../media/image431.png"/><Relationship Id="rId4" Type="http://schemas.openxmlformats.org/officeDocument/2006/relationships/image" Target="../media/image24.png"/><Relationship Id="rId14" Type="http://schemas.openxmlformats.org/officeDocument/2006/relationships/image" Target="../media/image310.png"/><Relationship Id="rId22" Type="http://schemas.openxmlformats.org/officeDocument/2006/relationships/image" Target="../media/image410.png"/><Relationship Id="rId27" Type="http://schemas.openxmlformats.org/officeDocument/2006/relationships/image" Target="../media/image360.png"/><Relationship Id="rId30" Type="http://schemas.openxmlformats.org/officeDocument/2006/relationships/image" Target="../media/image400.png"/><Relationship Id="rId35" Type="http://schemas.openxmlformats.org/officeDocument/2006/relationships/image" Target="../media/image471.png"/></Relationships>
</file>

<file path=ppt/slides/_rels/slide38.xml.rels><?xml version="1.0" encoding="UTF-8" standalone="yes"?>
<Relationships xmlns="http://schemas.openxmlformats.org/package/2006/relationships"><Relationship Id="rId8" Type="http://schemas.openxmlformats.org/officeDocument/2006/relationships/image" Target="../media/image81.svg"/><Relationship Id="rId13" Type="http://schemas.openxmlformats.org/officeDocument/2006/relationships/image" Target="../media/image85.svg"/><Relationship Id="rId18" Type="http://schemas.openxmlformats.org/officeDocument/2006/relationships/image" Target="../media/image88.png"/><Relationship Id="rId26" Type="http://schemas.openxmlformats.org/officeDocument/2006/relationships/image" Target="../media/image91.svg"/><Relationship Id="rId3" Type="http://schemas.openxmlformats.org/officeDocument/2006/relationships/image" Target="../media/image23.png"/><Relationship Id="rId21" Type="http://schemas.openxmlformats.org/officeDocument/2006/relationships/image" Target="../media/image640.png"/><Relationship Id="rId7" Type="http://schemas.openxmlformats.org/officeDocument/2006/relationships/image" Target="../media/image80.png"/><Relationship Id="rId12" Type="http://schemas.openxmlformats.org/officeDocument/2006/relationships/image" Target="../media/image84.png"/><Relationship Id="rId17" Type="http://schemas.openxmlformats.org/officeDocument/2006/relationships/image" Target="../media/image601.png"/><Relationship Id="rId25" Type="http://schemas.openxmlformats.org/officeDocument/2006/relationships/image" Target="../media/image90.png"/><Relationship Id="rId2" Type="http://schemas.openxmlformats.org/officeDocument/2006/relationships/notesSlide" Target="../notesSlides/notesSlide37.xml"/><Relationship Id="rId16" Type="http://schemas.openxmlformats.org/officeDocument/2006/relationships/image" Target="../media/image590.png"/><Relationship Id="rId20" Type="http://schemas.openxmlformats.org/officeDocument/2006/relationships/image" Target="../media/image630.png"/><Relationship Id="rId1" Type="http://schemas.openxmlformats.org/officeDocument/2006/relationships/slideLayout" Target="../slideLayouts/slideLayout23.xml"/><Relationship Id="rId6" Type="http://schemas.openxmlformats.org/officeDocument/2006/relationships/image" Target="../media/image79.svg"/><Relationship Id="rId11" Type="http://schemas.openxmlformats.org/officeDocument/2006/relationships/image" Target="../media/image83.svg"/><Relationship Id="rId24" Type="http://schemas.openxmlformats.org/officeDocument/2006/relationships/image" Target="../media/image670.png"/><Relationship Id="rId5" Type="http://schemas.openxmlformats.org/officeDocument/2006/relationships/image" Target="../media/image78.png"/><Relationship Id="rId15" Type="http://schemas.openxmlformats.org/officeDocument/2006/relationships/image" Target="../media/image87.svg"/><Relationship Id="rId23" Type="http://schemas.openxmlformats.org/officeDocument/2006/relationships/image" Target="../media/image660.png"/><Relationship Id="rId10" Type="http://schemas.openxmlformats.org/officeDocument/2006/relationships/image" Target="../media/image82.png"/><Relationship Id="rId19" Type="http://schemas.openxmlformats.org/officeDocument/2006/relationships/image" Target="../media/image89.svg"/><Relationship Id="rId4" Type="http://schemas.openxmlformats.org/officeDocument/2006/relationships/image" Target="../media/image24.png"/><Relationship Id="rId9" Type="http://schemas.openxmlformats.org/officeDocument/2006/relationships/image" Target="../media/image501.png"/><Relationship Id="rId14" Type="http://schemas.openxmlformats.org/officeDocument/2006/relationships/image" Target="../media/image86.png"/><Relationship Id="rId22" Type="http://schemas.openxmlformats.org/officeDocument/2006/relationships/image" Target="../media/image650.png"/></Relationships>
</file>

<file path=ppt/slides/_rels/slide39.xml.rels><?xml version="1.0" encoding="UTF-8" standalone="yes"?>
<Relationships xmlns="http://schemas.openxmlformats.org/package/2006/relationships"><Relationship Id="rId8" Type="http://schemas.openxmlformats.org/officeDocument/2006/relationships/image" Target="../media/image700.png"/><Relationship Id="rId3" Type="http://schemas.openxmlformats.org/officeDocument/2006/relationships/image" Target="../media/image23.png"/><Relationship Id="rId7" Type="http://schemas.openxmlformats.org/officeDocument/2006/relationships/image" Target="../media/image690.png"/><Relationship Id="rId2" Type="http://schemas.openxmlformats.org/officeDocument/2006/relationships/notesSlide" Target="../notesSlides/notesSlide38.xml"/><Relationship Id="rId1" Type="http://schemas.openxmlformats.org/officeDocument/2006/relationships/slideLayout" Target="../slideLayouts/slideLayout23.xml"/><Relationship Id="rId6" Type="http://schemas.openxmlformats.org/officeDocument/2006/relationships/image" Target="../media/image680.png"/><Relationship Id="rId11" Type="http://schemas.openxmlformats.org/officeDocument/2006/relationships/image" Target="../media/image48.jpeg"/><Relationship Id="rId5" Type="http://schemas.openxmlformats.org/officeDocument/2006/relationships/chart" Target="../charts/chart1.xml"/><Relationship Id="rId10" Type="http://schemas.openxmlformats.org/officeDocument/2006/relationships/image" Target="../media/image720.png"/><Relationship Id="rId4" Type="http://schemas.openxmlformats.org/officeDocument/2006/relationships/image" Target="../media/image24.png"/><Relationship Id="rId9" Type="http://schemas.openxmlformats.org/officeDocument/2006/relationships/image" Target="../media/image710.pn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48.jpeg"/><Relationship Id="rId2" Type="http://schemas.openxmlformats.org/officeDocument/2006/relationships/notesSlide" Target="../notesSlides/notesSlide39.xml"/><Relationship Id="rId1" Type="http://schemas.openxmlformats.org/officeDocument/2006/relationships/slideLayout" Target="../slideLayouts/slideLayout23.xml"/><Relationship Id="rId6" Type="http://schemas.openxmlformats.org/officeDocument/2006/relationships/image" Target="../media/image92.png"/><Relationship Id="rId5" Type="http://schemas.openxmlformats.org/officeDocument/2006/relationships/chart" Target="../charts/chart2.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23.png"/><Relationship Id="rId7" Type="http://schemas.openxmlformats.org/officeDocument/2006/relationships/image" Target="../media/image760.png"/><Relationship Id="rId2" Type="http://schemas.openxmlformats.org/officeDocument/2006/relationships/notesSlide" Target="../notesSlides/notesSlide40.xml"/><Relationship Id="rId1" Type="http://schemas.openxmlformats.org/officeDocument/2006/relationships/slideLayout" Target="../slideLayouts/slideLayout23.xml"/><Relationship Id="rId6" Type="http://schemas.openxmlformats.org/officeDocument/2006/relationships/image" Target="../media/image750.png"/><Relationship Id="rId5" Type="http://schemas.openxmlformats.org/officeDocument/2006/relationships/image" Target="../media/image108.png"/><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8" Type="http://schemas.openxmlformats.org/officeDocument/2006/relationships/image" Target="../media/image620.png"/><Relationship Id="rId13" Type="http://schemas.openxmlformats.org/officeDocument/2006/relationships/image" Target="../media/image810.png"/><Relationship Id="rId3" Type="http://schemas.openxmlformats.org/officeDocument/2006/relationships/image" Target="../media/image23.png"/><Relationship Id="rId7" Type="http://schemas.openxmlformats.org/officeDocument/2006/relationships/image" Target="../media/image5500.png"/><Relationship Id="rId12" Type="http://schemas.openxmlformats.org/officeDocument/2006/relationships/image" Target="../media/image800.png"/><Relationship Id="rId2" Type="http://schemas.openxmlformats.org/officeDocument/2006/relationships/notesSlide" Target="../notesSlides/notesSlide41.xml"/><Relationship Id="rId16" Type="http://schemas.openxmlformats.org/officeDocument/2006/relationships/image" Target="../media/image840.png"/><Relationship Id="rId1" Type="http://schemas.openxmlformats.org/officeDocument/2006/relationships/slideLayout" Target="../slideLayouts/slideLayout23.xml"/><Relationship Id="rId6" Type="http://schemas.openxmlformats.org/officeDocument/2006/relationships/image" Target="../media/image6100.png"/><Relationship Id="rId11" Type="http://schemas.openxmlformats.org/officeDocument/2006/relationships/image" Target="../media/image79.png"/><Relationship Id="rId5" Type="http://schemas.openxmlformats.org/officeDocument/2006/relationships/image" Target="../media/image600.png"/><Relationship Id="rId15" Type="http://schemas.openxmlformats.org/officeDocument/2006/relationships/image" Target="../media/image830.png"/><Relationship Id="rId10" Type="http://schemas.openxmlformats.org/officeDocument/2006/relationships/image" Target="../media/image780.png"/><Relationship Id="rId4" Type="http://schemas.openxmlformats.org/officeDocument/2006/relationships/image" Target="../media/image24.png"/><Relationship Id="rId9" Type="http://schemas.openxmlformats.org/officeDocument/2006/relationships/image" Target="../media/image300.png"/><Relationship Id="rId14" Type="http://schemas.openxmlformats.org/officeDocument/2006/relationships/image" Target="../media/image820.png"/></Relationships>
</file>

<file path=ppt/slides/_rels/slide43.xml.rels><?xml version="1.0" encoding="UTF-8" standalone="yes"?>
<Relationships xmlns="http://schemas.openxmlformats.org/package/2006/relationships"><Relationship Id="rId8" Type="http://schemas.openxmlformats.org/officeDocument/2006/relationships/image" Target="../media/image1111.png"/><Relationship Id="rId13" Type="http://schemas.openxmlformats.org/officeDocument/2006/relationships/image" Target="../media/image9300.png"/><Relationship Id="rId18" Type="http://schemas.openxmlformats.org/officeDocument/2006/relationships/image" Target="../media/image980.png"/><Relationship Id="rId3" Type="http://schemas.openxmlformats.org/officeDocument/2006/relationships/image" Target="../media/image23.png"/><Relationship Id="rId12" Type="http://schemas.openxmlformats.org/officeDocument/2006/relationships/image" Target="../media/image941.png"/><Relationship Id="rId17" Type="http://schemas.openxmlformats.org/officeDocument/2006/relationships/image" Target="../media/image970.png"/><Relationship Id="rId2" Type="http://schemas.openxmlformats.org/officeDocument/2006/relationships/notesSlide" Target="../notesSlides/notesSlide42.xml"/><Relationship Id="rId16" Type="http://schemas.openxmlformats.org/officeDocument/2006/relationships/image" Target="../media/image960.png"/><Relationship Id="rId20" Type="http://schemas.openxmlformats.org/officeDocument/2006/relationships/image" Target="../media/image1000.png"/><Relationship Id="rId1" Type="http://schemas.openxmlformats.org/officeDocument/2006/relationships/slideLayout" Target="../slideLayouts/slideLayout23.xml"/><Relationship Id="rId11" Type="http://schemas.openxmlformats.org/officeDocument/2006/relationships/image" Target="../media/image910.png"/><Relationship Id="rId15" Type="http://schemas.openxmlformats.org/officeDocument/2006/relationships/image" Target="../media/image950.png"/><Relationship Id="rId10" Type="http://schemas.openxmlformats.org/officeDocument/2006/relationships/image" Target="../media/image900.png"/><Relationship Id="rId19" Type="http://schemas.openxmlformats.org/officeDocument/2006/relationships/image" Target="../media/image990.png"/><Relationship Id="rId4" Type="http://schemas.openxmlformats.org/officeDocument/2006/relationships/image" Target="../media/image24.png"/><Relationship Id="rId9" Type="http://schemas.openxmlformats.org/officeDocument/2006/relationships/image" Target="../media/image890.png"/><Relationship Id="rId14" Type="http://schemas.openxmlformats.org/officeDocument/2006/relationships/image" Target="../media/image9400.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2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23.png"/><Relationship Id="rId7"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23.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24.png"/></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23.xml"/><Relationship Id="rId5" Type="http://schemas.openxmlformats.org/officeDocument/2006/relationships/image" Target="../media/image99.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3.xml"/><Relationship Id="rId5" Type="http://schemas.openxmlformats.org/officeDocument/2006/relationships/image" Target="../media/image29.jpg"/><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2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5.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109.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24.png"/></Relationships>
</file>

<file path=ppt/slides/_rels/slide58.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23.png"/><Relationship Id="rId7" Type="http://schemas.openxmlformats.org/officeDocument/2006/relationships/image" Target="../media/image111.png"/><Relationship Id="rId2" Type="http://schemas.openxmlformats.org/officeDocument/2006/relationships/notesSlide" Target="../notesSlides/notesSlide57.xml"/><Relationship Id="rId1" Type="http://schemas.openxmlformats.org/officeDocument/2006/relationships/slideLayout" Target="../slideLayouts/slideLayout23.xml"/><Relationship Id="rId6" Type="http://schemas.openxmlformats.org/officeDocument/2006/relationships/image" Target="../media/image63.png"/><Relationship Id="rId5" Type="http://schemas.openxmlformats.org/officeDocument/2006/relationships/image" Target="../media/image110.png"/><Relationship Id="rId4" Type="http://schemas.openxmlformats.org/officeDocument/2006/relationships/image" Target="../media/image24.png"/><Relationship Id="rId9" Type="http://schemas.openxmlformats.org/officeDocument/2006/relationships/image" Target="../media/image113.png"/></Relationships>
</file>

<file path=ppt/slides/_rels/slide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8.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0.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1.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2.xml"/><Relationship Id="rId1" Type="http://schemas.openxmlformats.org/officeDocument/2006/relationships/slideLayout" Target="../slideLayouts/slideLayout23.xml"/><Relationship Id="rId5" Type="http://schemas.openxmlformats.org/officeDocument/2006/relationships/image" Target="../media/image114.png"/><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3.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4.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5.xml"/><Relationship Id="rId1" Type="http://schemas.openxmlformats.org/officeDocument/2006/relationships/slideLayout" Target="../slideLayouts/slideLayout23.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6.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7.xml"/><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6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24.pn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8.xml"/><Relationship Id="rId1" Type="http://schemas.openxmlformats.org/officeDocument/2006/relationships/slideLayout" Target="../slideLayouts/slideLayout2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4.png"/></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3.png"/><Relationship Id="rId2" Type="http://schemas.openxmlformats.org/officeDocument/2006/relationships/notesSlide" Target="../notesSlides/notesSlide69.xml"/><Relationship Id="rId1" Type="http://schemas.openxmlformats.org/officeDocument/2006/relationships/slideLayout" Target="../slideLayouts/slideLayout1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0.xml"/><Relationship Id="rId1" Type="http://schemas.openxmlformats.org/officeDocument/2006/relationships/slideLayout" Target="../slideLayouts/slideLayout23.xml"/><Relationship Id="rId5" Type="http://schemas.openxmlformats.org/officeDocument/2006/relationships/image" Target="../media/image34.png"/><Relationship Id="rId4" Type="http://schemas.openxmlformats.org/officeDocument/2006/relationships/image" Target="../media/image24.png"/></Relationships>
</file>

<file path=ppt/slides/_rels/slide7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23.xml"/><Relationship Id="rId6" Type="http://schemas.microsoft.com/office/2007/relationships/hdphoto" Target="../media/hdphoto1.wdp"/><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2.svg"/><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32C3F5F-C1C8-45F1-9952-2925D7608603}"/>
              </a:ext>
            </a:extLst>
          </p:cNvPr>
          <p:cNvSpPr/>
          <p:nvPr/>
        </p:nvSpPr>
        <p:spPr>
          <a:xfrm>
            <a:off x="0" y="4675332"/>
            <a:ext cx="12192000" cy="2182668"/>
          </a:xfrm>
          <a:prstGeom prst="rect">
            <a:avLst/>
          </a:prstGeom>
          <a:solidFill>
            <a:srgbClr val="2328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0905A251-ABB3-4E43-AA90-CA5A1527A2A8}"/>
              </a:ext>
            </a:extLst>
          </p:cNvPr>
          <p:cNvSpPr/>
          <p:nvPr/>
        </p:nvSpPr>
        <p:spPr>
          <a:xfrm flipV="1">
            <a:off x="0" y="3378742"/>
            <a:ext cx="12192000" cy="1296589"/>
          </a:xfrm>
          <a:prstGeom prst="rect">
            <a:avLst/>
          </a:prstGeom>
          <a:solidFill>
            <a:srgbClr val="009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Graphic 4" descr="Email">
            <a:extLst>
              <a:ext uri="{FF2B5EF4-FFF2-40B4-BE49-F238E27FC236}">
                <a16:creationId xmlns:a16="http://schemas.microsoft.com/office/drawing/2014/main" id="{01D8873A-F0D9-44BA-9482-5996CD3BEF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90681" y="4969834"/>
            <a:ext cx="398424" cy="398424"/>
          </a:xfrm>
          <a:prstGeom prst="rect">
            <a:avLst/>
          </a:prstGeom>
        </p:spPr>
      </p:pic>
      <p:sp>
        <p:nvSpPr>
          <p:cNvPr id="4" name="Rectangle 3">
            <a:extLst>
              <a:ext uri="{FF2B5EF4-FFF2-40B4-BE49-F238E27FC236}">
                <a16:creationId xmlns:a16="http://schemas.microsoft.com/office/drawing/2014/main" id="{E322F7C1-1C0B-488B-A1D2-F90D97A8D207}"/>
              </a:ext>
            </a:extLst>
          </p:cNvPr>
          <p:cNvSpPr/>
          <p:nvPr/>
        </p:nvSpPr>
        <p:spPr>
          <a:xfrm>
            <a:off x="0" y="3337253"/>
            <a:ext cx="12192000" cy="72000"/>
          </a:xfrm>
          <a:prstGeom prst="rect">
            <a:avLst/>
          </a:prstGeom>
          <a:solidFill>
            <a:srgbClr val="2F7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a:extLst>
              <a:ext uri="{FF2B5EF4-FFF2-40B4-BE49-F238E27FC236}">
                <a16:creationId xmlns:a16="http://schemas.microsoft.com/office/drawing/2014/main" id="{11F6AC42-D175-4BFC-B476-3EDF746F3997}"/>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aintStrokes/>
                    </a14:imgEffect>
                  </a14:imgLayer>
                </a14:imgProps>
              </a:ext>
            </a:extLst>
          </a:blip>
          <a:stretch>
            <a:fillRect/>
          </a:stretch>
        </p:blipFill>
        <p:spPr>
          <a:xfrm>
            <a:off x="8190681" y="5555120"/>
            <a:ext cx="383034" cy="377259"/>
          </a:xfrm>
          <a:prstGeom prst="rect">
            <a:avLst/>
          </a:prstGeom>
        </p:spPr>
      </p:pic>
      <p:pic>
        <p:nvPicPr>
          <p:cNvPr id="28" name="Picture 27">
            <a:extLst>
              <a:ext uri="{FF2B5EF4-FFF2-40B4-BE49-F238E27FC236}">
                <a16:creationId xmlns:a16="http://schemas.microsoft.com/office/drawing/2014/main" id="{D1494FA8-D9AC-4AE2-AC60-12DA9C23ECD5}"/>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PaintStrokes/>
                    </a14:imgEffect>
                  </a14:imgLayer>
                </a14:imgProps>
              </a:ext>
            </a:extLst>
          </a:blip>
          <a:stretch>
            <a:fillRect/>
          </a:stretch>
        </p:blipFill>
        <p:spPr>
          <a:xfrm>
            <a:off x="8179613" y="6126320"/>
            <a:ext cx="405169" cy="405169"/>
          </a:xfrm>
          <a:prstGeom prst="rect">
            <a:avLst/>
          </a:prstGeom>
        </p:spPr>
      </p:pic>
      <p:pic>
        <p:nvPicPr>
          <p:cNvPr id="16" name="Picture 15">
            <a:extLst>
              <a:ext uri="{FF2B5EF4-FFF2-40B4-BE49-F238E27FC236}">
                <a16:creationId xmlns:a16="http://schemas.microsoft.com/office/drawing/2014/main" id="{080EF79C-7711-4D92-AB42-12607BE8D55B}"/>
              </a:ext>
            </a:extLst>
          </p:cNvPr>
          <p:cNvPicPr>
            <a:picLocks noChangeAspect="1"/>
          </p:cNvPicPr>
          <p:nvPr/>
        </p:nvPicPr>
        <p:blipFill>
          <a:blip r:embed="rId9"/>
          <a:stretch>
            <a:fillRect/>
          </a:stretch>
        </p:blipFill>
        <p:spPr>
          <a:xfrm>
            <a:off x="4213054" y="5488132"/>
            <a:ext cx="2937214" cy="610572"/>
          </a:xfrm>
          <a:prstGeom prst="rect">
            <a:avLst/>
          </a:prstGeom>
        </p:spPr>
      </p:pic>
      <p:pic>
        <p:nvPicPr>
          <p:cNvPr id="13" name="Picture 12">
            <a:extLst>
              <a:ext uri="{FF2B5EF4-FFF2-40B4-BE49-F238E27FC236}">
                <a16:creationId xmlns:a16="http://schemas.microsoft.com/office/drawing/2014/main" id="{987AB263-459B-4245-8EEE-146C6633F4D8}"/>
              </a:ext>
            </a:extLst>
          </p:cNvPr>
          <p:cNvPicPr>
            <a:picLocks noChangeAspect="1"/>
          </p:cNvPicPr>
          <p:nvPr/>
        </p:nvPicPr>
        <p:blipFill>
          <a:blip r:embed="rId10"/>
          <a:stretch>
            <a:fillRect/>
          </a:stretch>
        </p:blipFill>
        <p:spPr>
          <a:xfrm>
            <a:off x="379418" y="5261925"/>
            <a:ext cx="3493344" cy="838404"/>
          </a:xfrm>
          <a:prstGeom prst="rect">
            <a:avLst/>
          </a:prstGeom>
        </p:spPr>
      </p:pic>
      <p:sp>
        <p:nvSpPr>
          <p:cNvPr id="19" name="Rectangle 18">
            <a:extLst>
              <a:ext uri="{FF2B5EF4-FFF2-40B4-BE49-F238E27FC236}">
                <a16:creationId xmlns:a16="http://schemas.microsoft.com/office/drawing/2014/main" id="{8571683E-299F-4A8C-81A6-623F01C7BCBD}"/>
              </a:ext>
            </a:extLst>
          </p:cNvPr>
          <p:cNvSpPr/>
          <p:nvPr/>
        </p:nvSpPr>
        <p:spPr>
          <a:xfrm>
            <a:off x="0" y="4671115"/>
            <a:ext cx="12192000" cy="72000"/>
          </a:xfrm>
          <a:prstGeom prst="rect">
            <a:avLst/>
          </a:prstGeom>
          <a:solidFill>
            <a:srgbClr val="2F7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3F6B458-3B41-4446-9CBC-DB65EE542229}"/>
              </a:ext>
            </a:extLst>
          </p:cNvPr>
          <p:cNvSpPr txBox="1"/>
          <p:nvPr/>
        </p:nvSpPr>
        <p:spPr>
          <a:xfrm>
            <a:off x="8635820" y="5569975"/>
            <a:ext cx="1636987" cy="338554"/>
          </a:xfrm>
          <a:prstGeom prst="rect">
            <a:avLst/>
          </a:prstGeom>
          <a:noFill/>
        </p:spPr>
        <p:txBody>
          <a:bodyPr wrap="none" rtlCol="0">
            <a:spAutoFit/>
          </a:bodyPr>
          <a:lstStyle/>
          <a:p>
            <a:pPr defTabSz="291830">
              <a:spcBef>
                <a:spcPts val="1199"/>
              </a:spcBef>
              <a:spcAft>
                <a:spcPts val="1199"/>
              </a:spcAft>
              <a:defRPr sz="3500">
                <a:solidFill>
                  <a:srgbClr val="606060"/>
                </a:solidFill>
                <a:latin typeface="Arial Rounded MT Bold"/>
                <a:ea typeface="Arial Rounded MT Bold"/>
                <a:cs typeface="Arial Rounded MT Bold"/>
                <a:sym typeface="Arial Rounded MT Bold"/>
              </a:defRPr>
            </a:pPr>
            <a:r>
              <a:rPr lang="en-US" sz="1599" dirty="0">
                <a:solidFill>
                  <a:schemeClr val="bg1"/>
                </a:solidFill>
                <a:latin typeface="Arial Rounded MT Bold" panose="020F0704030504030204" pitchFamily="34" charset="0"/>
              </a:rPr>
              <a:t>@MihaelaVDS</a:t>
            </a:r>
            <a:endParaRPr lang="en-US" sz="1599" dirty="0">
              <a:solidFill>
                <a:schemeClr val="bg1"/>
              </a:solidFill>
              <a:latin typeface="Arial Rounded MT Bold" panose="020F0704030504030204" pitchFamily="34" charset="0"/>
              <a:sym typeface="Arial Rounded MT Bold"/>
            </a:endParaRPr>
          </a:p>
        </p:txBody>
      </p:sp>
      <p:sp>
        <p:nvSpPr>
          <p:cNvPr id="21" name="TextBox 20">
            <a:extLst>
              <a:ext uri="{FF2B5EF4-FFF2-40B4-BE49-F238E27FC236}">
                <a16:creationId xmlns:a16="http://schemas.microsoft.com/office/drawing/2014/main" id="{1BDA6BDA-ECCC-4897-8E60-375A0847443D}"/>
              </a:ext>
            </a:extLst>
          </p:cNvPr>
          <p:cNvSpPr txBox="1"/>
          <p:nvPr/>
        </p:nvSpPr>
        <p:spPr>
          <a:xfrm>
            <a:off x="8627195" y="4981795"/>
            <a:ext cx="2120517" cy="338426"/>
          </a:xfrm>
          <a:prstGeom prst="rect">
            <a:avLst/>
          </a:prstGeom>
          <a:noFill/>
        </p:spPr>
        <p:txBody>
          <a:bodyPr wrap="none" rtlCol="0">
            <a:spAutoFit/>
          </a:bodyPr>
          <a:lstStyle/>
          <a:p>
            <a:pPr defTabSz="291830">
              <a:spcBef>
                <a:spcPts val="1199"/>
              </a:spcBef>
              <a:spcAft>
                <a:spcPts val="1199"/>
              </a:spcAft>
              <a:defRPr sz="3500">
                <a:solidFill>
                  <a:srgbClr val="606060"/>
                </a:solidFill>
                <a:latin typeface="Arial Rounded MT Bold"/>
                <a:ea typeface="Arial Rounded MT Bold"/>
                <a:cs typeface="Arial Rounded MT Bold"/>
                <a:sym typeface="Arial Rounded MT Bold"/>
              </a:defRPr>
            </a:pPr>
            <a:r>
              <a:rPr lang="en-US" sz="1599" dirty="0">
                <a:solidFill>
                  <a:schemeClr val="bg1"/>
                </a:solidFill>
                <a:latin typeface="Arial Rounded MT Bold" panose="020F0704030504030204" pitchFamily="34" charset="0"/>
                <a:sym typeface="Arial Rounded MT Bold"/>
              </a:rPr>
              <a:t>mv472@cam.ac.uk </a:t>
            </a:r>
          </a:p>
        </p:txBody>
      </p:sp>
      <p:sp>
        <p:nvSpPr>
          <p:cNvPr id="23" name="TextBox 22">
            <a:extLst>
              <a:ext uri="{FF2B5EF4-FFF2-40B4-BE49-F238E27FC236}">
                <a16:creationId xmlns:a16="http://schemas.microsoft.com/office/drawing/2014/main" id="{DF5E0E7A-6A54-4D49-9524-9EB54E7DF65E}"/>
              </a:ext>
            </a:extLst>
          </p:cNvPr>
          <p:cNvSpPr txBox="1"/>
          <p:nvPr/>
        </p:nvSpPr>
        <p:spPr>
          <a:xfrm>
            <a:off x="483820" y="6021545"/>
            <a:ext cx="2403991" cy="338554"/>
          </a:xfrm>
          <a:prstGeom prst="rect">
            <a:avLst/>
          </a:prstGeom>
          <a:noFill/>
        </p:spPr>
        <p:txBody>
          <a:bodyPr wrap="none" rtlCol="0">
            <a:spAutoFit/>
          </a:bodyPr>
          <a:lstStyle/>
          <a:p>
            <a:pPr defTabSz="292100">
              <a:spcBef>
                <a:spcPts val="1200"/>
              </a:spcBef>
              <a:spcAft>
                <a:spcPts val="1200"/>
              </a:spcAft>
              <a:defRPr sz="3500">
                <a:solidFill>
                  <a:srgbClr val="606060"/>
                </a:solidFill>
                <a:latin typeface="Arial Rounded MT Bold"/>
                <a:ea typeface="Arial Rounded MT Bold"/>
                <a:cs typeface="Arial Rounded MT Bold"/>
                <a:sym typeface="Arial Rounded MT Bold"/>
              </a:defRPr>
            </a:pPr>
            <a:r>
              <a:rPr lang="en-US" sz="1600" dirty="0">
                <a:solidFill>
                  <a:schemeClr val="bg1"/>
                </a:solidFill>
                <a:latin typeface="Arial Rounded MT Bold" panose="020F0704030504030204" pitchFamily="34" charset="0"/>
                <a:sym typeface="Arial Rounded MT Bold"/>
              </a:rPr>
              <a:t>vanderschaar-lab.com</a:t>
            </a:r>
          </a:p>
        </p:txBody>
      </p:sp>
      <p:sp>
        <p:nvSpPr>
          <p:cNvPr id="24" name="TextBox 23">
            <a:extLst>
              <a:ext uri="{FF2B5EF4-FFF2-40B4-BE49-F238E27FC236}">
                <a16:creationId xmlns:a16="http://schemas.microsoft.com/office/drawing/2014/main" id="{6BEFF708-71C8-4A11-85E7-0BA8F79D03D8}"/>
              </a:ext>
            </a:extLst>
          </p:cNvPr>
          <p:cNvSpPr txBox="1"/>
          <p:nvPr/>
        </p:nvSpPr>
        <p:spPr>
          <a:xfrm>
            <a:off x="8668470" y="6029885"/>
            <a:ext cx="2605906" cy="584519"/>
          </a:xfrm>
          <a:prstGeom prst="rect">
            <a:avLst/>
          </a:prstGeom>
          <a:noFill/>
        </p:spPr>
        <p:txBody>
          <a:bodyPr wrap="none" rtlCol="0">
            <a:spAutoFit/>
          </a:bodyPr>
          <a:lstStyle/>
          <a:p>
            <a:pPr defTabSz="291830">
              <a:spcBef>
                <a:spcPts val="1199"/>
              </a:spcBef>
              <a:spcAft>
                <a:spcPts val="1199"/>
              </a:spcAft>
              <a:defRPr sz="3500">
                <a:solidFill>
                  <a:srgbClr val="606060"/>
                </a:solidFill>
                <a:latin typeface="Arial Rounded MT Bold"/>
                <a:ea typeface="Arial Rounded MT Bold"/>
                <a:cs typeface="Arial Rounded MT Bold"/>
                <a:sym typeface="Arial Rounded MT Bold"/>
              </a:defRPr>
            </a:pPr>
            <a:r>
              <a:rPr lang="en-US" sz="1599" dirty="0">
                <a:solidFill>
                  <a:schemeClr val="bg1"/>
                </a:solidFill>
                <a:latin typeface="Arial Rounded MT Bold" panose="020F0704030504030204" pitchFamily="34" charset="0"/>
              </a:rPr>
              <a:t>linkedin.com/in/</a:t>
            </a:r>
            <a:br>
              <a:rPr lang="en-US" sz="1599" dirty="0">
                <a:solidFill>
                  <a:schemeClr val="bg1"/>
                </a:solidFill>
                <a:latin typeface="Arial Rounded MT Bold" panose="020F0704030504030204" pitchFamily="34" charset="0"/>
              </a:rPr>
            </a:br>
            <a:r>
              <a:rPr lang="en-US" sz="1599" dirty="0" err="1">
                <a:solidFill>
                  <a:schemeClr val="bg1"/>
                </a:solidFill>
                <a:latin typeface="Arial Rounded MT Bold" panose="020F0704030504030204" pitchFamily="34" charset="0"/>
              </a:rPr>
              <a:t>mihaela</a:t>
            </a:r>
            <a:r>
              <a:rPr lang="en-US" sz="1599" dirty="0">
                <a:solidFill>
                  <a:schemeClr val="bg1"/>
                </a:solidFill>
                <a:latin typeface="Arial Rounded MT Bold" panose="020F0704030504030204" pitchFamily="34" charset="0"/>
              </a:rPr>
              <a:t>-van-der-</a:t>
            </a:r>
            <a:r>
              <a:rPr lang="en-US" sz="1599" dirty="0" err="1">
                <a:solidFill>
                  <a:schemeClr val="bg1"/>
                </a:solidFill>
                <a:latin typeface="Arial Rounded MT Bold" panose="020F0704030504030204" pitchFamily="34" charset="0"/>
              </a:rPr>
              <a:t>schaar</a:t>
            </a:r>
            <a:r>
              <a:rPr lang="en-US" sz="1599" dirty="0">
                <a:solidFill>
                  <a:schemeClr val="bg1"/>
                </a:solidFill>
                <a:latin typeface="Arial Rounded MT Bold" panose="020F0704030504030204" pitchFamily="34" charset="0"/>
              </a:rPr>
              <a:t>/</a:t>
            </a:r>
            <a:endParaRPr lang="en-US" sz="1599" dirty="0">
              <a:solidFill>
                <a:schemeClr val="bg1"/>
              </a:solidFill>
              <a:latin typeface="Arial Rounded MT Bold" panose="020F0704030504030204" pitchFamily="34" charset="0"/>
              <a:sym typeface="Arial Rounded MT Bold"/>
            </a:endParaRPr>
          </a:p>
        </p:txBody>
      </p:sp>
      <p:sp>
        <p:nvSpPr>
          <p:cNvPr id="25" name="English National Cancer Registration and Analysis Service…">
            <a:extLst>
              <a:ext uri="{FF2B5EF4-FFF2-40B4-BE49-F238E27FC236}">
                <a16:creationId xmlns:a16="http://schemas.microsoft.com/office/drawing/2014/main" id="{126DCAA4-AE69-41CE-A9E2-7F2FFAA58E78}"/>
              </a:ext>
            </a:extLst>
          </p:cNvPr>
          <p:cNvSpPr txBox="1">
            <a:spLocks/>
          </p:cNvSpPr>
          <p:nvPr/>
        </p:nvSpPr>
        <p:spPr>
          <a:xfrm>
            <a:off x="5639" y="3313309"/>
            <a:ext cx="12172702" cy="1443198"/>
          </a:xfrm>
          <a:prstGeom prst="rect">
            <a:avLst/>
          </a:prstGeom>
        </p:spPr>
        <p:txBody>
          <a:bodyPr vert="horz" lIns="91355" tIns="45678" rIns="91355" bIns="45678" rtlCol="0" anchor="ctr">
            <a:noAutofit/>
          </a:bodyPr>
          <a:lstStyle>
            <a:lvl1pPr algn="l" defTabSz="448055" rtl="0" eaLnBrk="1" latinLnBrk="0" hangingPunct="1">
              <a:lnSpc>
                <a:spcPct val="90000"/>
              </a:lnSpc>
              <a:spcBef>
                <a:spcPct val="0"/>
              </a:spcBef>
              <a:buNone/>
              <a:defRPr sz="5586" kern="1200">
                <a:solidFill>
                  <a:srgbClr val="000000"/>
                </a:solidFill>
                <a:latin typeface="Arial Rounded MT Bold" panose="020F0704030504030204" pitchFamily="34" charset="77"/>
                <a:ea typeface="+mj-ea"/>
                <a:cs typeface="+mj-cs"/>
              </a:defRPr>
            </a:lvl1pPr>
          </a:lstStyle>
          <a:p>
            <a:pPr algn="ctr"/>
            <a:r>
              <a:rPr lang="en-US" sz="3996" dirty="0">
                <a:solidFill>
                  <a:schemeClr val="bg1"/>
                </a:solidFill>
                <a:latin typeface="Arial Rounded MT Bold" panose="020F0704030504030204" pitchFamily="34" charset="0"/>
              </a:rPr>
              <a:t>Mihaela van der Schaar</a:t>
            </a:r>
            <a:r>
              <a:rPr lang="en-US" sz="3000" dirty="0">
                <a:solidFill>
                  <a:schemeClr val="bg1"/>
                </a:solidFill>
                <a:latin typeface="Arial Rounded MT Bold" panose="020F0704030504030204" pitchFamily="34" charset="0"/>
              </a:rPr>
              <a:t>, FRS</a:t>
            </a:r>
            <a:br>
              <a:rPr lang="en-US" sz="3996" dirty="0">
                <a:solidFill>
                  <a:schemeClr val="bg1"/>
                </a:solidFill>
                <a:latin typeface="Arial Rounded MT Bold" panose="020F0704030504030204" pitchFamily="34" charset="0"/>
              </a:rPr>
            </a:br>
            <a:br>
              <a:rPr lang="en-US" sz="799" dirty="0">
                <a:solidFill>
                  <a:schemeClr val="bg1"/>
                </a:solidFill>
                <a:latin typeface="Arial Rounded MT Bold" panose="020F0704030504030204" pitchFamily="34" charset="0"/>
              </a:rPr>
            </a:br>
            <a:r>
              <a:rPr lang="en-US" sz="1399" dirty="0">
                <a:solidFill>
                  <a:schemeClr val="bg1"/>
                </a:solidFill>
                <a:latin typeface="Arial Rounded MT Bold" panose="020F0704030504030204" pitchFamily="34" charset="0"/>
              </a:rPr>
              <a:t>John Humphrey Plummer Professor of Machine Learning, Artificial Intelligence and Medicine, University of Cambridge  </a:t>
            </a:r>
          </a:p>
          <a:p>
            <a:pPr algn="ctr"/>
            <a:r>
              <a:rPr lang="en-US" sz="1399" dirty="0">
                <a:solidFill>
                  <a:schemeClr val="bg1"/>
                </a:solidFill>
                <a:latin typeface="Arial Rounded MT Bold" panose="020F0704030504030204" pitchFamily="34" charset="0"/>
              </a:rPr>
              <a:t>Director, Cambridge Center for AI in Medicine </a:t>
            </a:r>
          </a:p>
        </p:txBody>
      </p:sp>
      <p:sp>
        <p:nvSpPr>
          <p:cNvPr id="6" name="English National Cancer Registration and Analysis Service…">
            <a:extLst>
              <a:ext uri="{FF2B5EF4-FFF2-40B4-BE49-F238E27FC236}">
                <a16:creationId xmlns:a16="http://schemas.microsoft.com/office/drawing/2014/main" id="{611E76B6-B68C-1C08-FC45-4215A4DDF7EC}"/>
              </a:ext>
            </a:extLst>
          </p:cNvPr>
          <p:cNvSpPr txBox="1">
            <a:spLocks/>
          </p:cNvSpPr>
          <p:nvPr/>
        </p:nvSpPr>
        <p:spPr>
          <a:xfrm>
            <a:off x="5639" y="855608"/>
            <a:ext cx="12192000"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Arial Rounded MT Bold" panose="020F0704030504030204" pitchFamily="34" charset="77"/>
                <a:ea typeface="+mj-ea"/>
                <a:cs typeface="+mj-cs"/>
              </a:defRPr>
            </a:lvl1pPr>
          </a:lstStyle>
          <a:p>
            <a:pPr algn="ctr"/>
            <a:r>
              <a:rPr lang="en-GB" sz="4600" dirty="0">
                <a:solidFill>
                  <a:srgbClr val="7030A0"/>
                </a:solidFill>
                <a:latin typeface="Arial Rounded MT Bold" panose="020F0704030504030204" pitchFamily="34" charset="0"/>
              </a:rPr>
              <a:t>Unleashing Creativity </a:t>
            </a:r>
            <a:r>
              <a:rPr lang="en-GB" sz="4600">
                <a:solidFill>
                  <a:srgbClr val="7030A0"/>
                </a:solidFill>
                <a:latin typeface="Arial Rounded MT Bold" panose="020F0704030504030204" pitchFamily="34" charset="0"/>
              </a:rPr>
              <a:t>Using </a:t>
            </a:r>
          </a:p>
          <a:p>
            <a:pPr algn="ctr"/>
            <a:r>
              <a:rPr lang="en-GB" sz="4600">
                <a:solidFill>
                  <a:srgbClr val="7030A0"/>
                </a:solidFill>
                <a:latin typeface="Arial Rounded MT Bold" panose="020F0704030504030204" pitchFamily="34" charset="0"/>
              </a:rPr>
              <a:t>AI Agent Networks</a:t>
            </a:r>
            <a:endParaRPr lang="en-US" sz="3200" dirty="0">
              <a:solidFill>
                <a:srgbClr val="7030A0"/>
              </a:solidFill>
              <a:latin typeface="Arial Rounded MT Bold" panose="020F0704030504030204" pitchFamily="34" charset="0"/>
            </a:endParaRPr>
          </a:p>
        </p:txBody>
      </p:sp>
    </p:spTree>
    <p:extLst>
      <p:ext uri="{BB962C8B-B14F-4D97-AF65-F5344CB8AC3E}">
        <p14:creationId xmlns:p14="http://schemas.microsoft.com/office/powerpoint/2010/main" val="180732590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50" y="381000"/>
            <a:ext cx="11087100" cy="546100"/>
          </a:xfrm>
          <a:prstGeom prst="rect">
            <a:avLst/>
          </a:prstGeom>
        </p:spPr>
        <p:txBody>
          <a:bodyPr anchor="t" anchorCtr="0">
            <a:noAutofit/>
          </a:bodyPr>
          <a:lstStyle>
            <a:lvl1pPr defTabSz="448055">
              <a:defRPr sz="5586">
                <a:solidFill>
                  <a:srgbClr val="000000"/>
                </a:solidFill>
              </a:defRPr>
            </a:lvl1pPr>
          </a:lstStyle>
          <a:p>
            <a:r>
              <a:rPr lang="en-US" sz="2400" dirty="0">
                <a:solidFill>
                  <a:srgbClr val="2F7FB1"/>
                </a:solidFill>
                <a:latin typeface="Arial Rounded MT Bold" panose="020F0704030504030204" pitchFamily="34" charset="0"/>
              </a:rPr>
              <a:t>v</a:t>
            </a:r>
            <a:r>
              <a:rPr lang="en-US" sz="2400">
                <a:solidFill>
                  <a:srgbClr val="2F7FB1"/>
                </a:solidFill>
                <a:latin typeface="Arial Rounded MT Bold" panose="020F0704030504030204" pitchFamily="34" charset="0"/>
              </a:rPr>
              <a:t>an </a:t>
            </a:r>
            <a:r>
              <a:rPr lang="en-US" sz="2400" dirty="0">
                <a:solidFill>
                  <a:srgbClr val="2F7FB1"/>
                </a:solidFill>
                <a:latin typeface="Arial Rounded MT Bold" panose="020F0704030504030204" pitchFamily="34" charset="0"/>
              </a:rPr>
              <a:t>der Schaar lab @ NeurIPS, ICML, ICLR 2025</a:t>
            </a:r>
          </a:p>
        </p:txBody>
      </p:sp>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3"/>
          <a:stretch>
            <a:fillRect/>
          </a:stretch>
        </p:blipFill>
        <p:spPr>
          <a:xfrm>
            <a:off x="231457" y="6001196"/>
            <a:ext cx="3040380" cy="729692"/>
          </a:xfrm>
          <a:prstGeom prst="rect">
            <a:avLst/>
          </a:prstGeom>
        </p:spPr>
      </p:pic>
      <p:pic>
        <p:nvPicPr>
          <p:cNvPr id="9" name="Picture 8">
            <a:extLst>
              <a:ext uri="{FF2B5EF4-FFF2-40B4-BE49-F238E27FC236}">
                <a16:creationId xmlns:a16="http://schemas.microsoft.com/office/drawing/2014/main" id="{2CB38840-37BA-441F-8404-86FEA1B30BA5}"/>
              </a:ext>
            </a:extLst>
          </p:cNvPr>
          <p:cNvPicPr>
            <a:picLocks noChangeAspect="1"/>
          </p:cNvPicPr>
          <p:nvPr/>
        </p:nvPicPr>
        <p:blipFill>
          <a:blip r:embed="rId4"/>
          <a:srcRect/>
          <a:stretch/>
        </p:blipFill>
        <p:spPr>
          <a:xfrm>
            <a:off x="4751658" y="1522811"/>
            <a:ext cx="4992000" cy="2606933"/>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D3EF8BC1-19F8-48D2-97AE-ED3339DAC072}"/>
              </a:ext>
            </a:extLst>
          </p:cNvPr>
          <p:cNvPicPr>
            <a:picLocks noChangeAspect="1"/>
          </p:cNvPicPr>
          <p:nvPr/>
        </p:nvPicPr>
        <p:blipFill>
          <a:blip r:embed="rId5"/>
          <a:srcRect/>
          <a:stretch/>
        </p:blipFill>
        <p:spPr>
          <a:xfrm>
            <a:off x="837302" y="3136576"/>
            <a:ext cx="4991998" cy="2606932"/>
          </a:xfrm>
          <a:prstGeom prst="rect">
            <a:avLst/>
          </a:prstGeom>
          <a:ln>
            <a:noFill/>
          </a:ln>
          <a:effectLst>
            <a:outerShdw blurRad="190500" algn="tl" rotWithShape="0">
              <a:srgbClr val="000000">
                <a:alpha val="70000"/>
              </a:srgbClr>
            </a:outerShdw>
          </a:effectLst>
        </p:spPr>
      </p:pic>
      <p:sp>
        <p:nvSpPr>
          <p:cNvPr id="19" name="Rectangle: Rounded Corners 18">
            <a:extLst>
              <a:ext uri="{FF2B5EF4-FFF2-40B4-BE49-F238E27FC236}">
                <a16:creationId xmlns:a16="http://schemas.microsoft.com/office/drawing/2014/main" id="{C40C32C6-59A0-4694-8273-E85292052D77}"/>
              </a:ext>
            </a:extLst>
          </p:cNvPr>
          <p:cNvSpPr/>
          <p:nvPr/>
        </p:nvSpPr>
        <p:spPr>
          <a:xfrm>
            <a:off x="8063373" y="494649"/>
            <a:ext cx="3594948" cy="579272"/>
          </a:xfrm>
          <a:prstGeom prst="roundRect">
            <a:avLst>
              <a:gd name="adj" fmla="val 23927"/>
            </a:avLst>
          </a:prstGeom>
          <a:solidFill>
            <a:srgbClr val="08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https://www.vanderschaar-lab.com/ </a:t>
            </a:r>
          </a:p>
          <a:p>
            <a:pPr marL="285750" indent="-285750" algn="ctr">
              <a:buFont typeface="Wingdings" panose="05000000000000000000" pitchFamily="2" charset="2"/>
              <a:buChar char="à"/>
            </a:pPr>
            <a:r>
              <a:rPr lang="en-US" sz="1400" dirty="0">
                <a:solidFill>
                  <a:schemeClr val="bg1"/>
                </a:solidFill>
                <a:latin typeface="Lato" panose="020F0502020204030203" pitchFamily="34" charset="0"/>
                <a:sym typeface="Wingdings" panose="05000000000000000000" pitchFamily="2" charset="2"/>
              </a:rPr>
              <a:t>Publications</a:t>
            </a:r>
          </a:p>
        </p:txBody>
      </p:sp>
      <p:pic>
        <p:nvPicPr>
          <p:cNvPr id="4" name="Picture 3">
            <a:extLst>
              <a:ext uri="{FF2B5EF4-FFF2-40B4-BE49-F238E27FC236}">
                <a16:creationId xmlns:a16="http://schemas.microsoft.com/office/drawing/2014/main" id="{7462A05A-D21B-F290-2119-AA52740DCF37}"/>
              </a:ext>
            </a:extLst>
          </p:cNvPr>
          <p:cNvPicPr>
            <a:picLocks noChangeAspect="1"/>
          </p:cNvPicPr>
          <p:nvPr/>
        </p:nvPicPr>
        <p:blipFill>
          <a:blip r:embed="rId6"/>
          <a:srcRect/>
          <a:stretch/>
        </p:blipFill>
        <p:spPr>
          <a:xfrm>
            <a:off x="6822649" y="3359233"/>
            <a:ext cx="4760187" cy="2485875"/>
          </a:xfrm>
          <a:prstGeom prst="rect">
            <a:avLst/>
          </a:prstGeom>
          <a:effectLst>
            <a:outerShdw blurRad="50800" dist="38100" dir="2700000" sx="101000" sy="101000" algn="tl" rotWithShape="0">
              <a:prstClr val="black">
                <a:alpha val="40000"/>
              </a:prstClr>
            </a:outerShdw>
          </a:effectLst>
        </p:spPr>
      </p:pic>
      <p:sp>
        <p:nvSpPr>
          <p:cNvPr id="2" name="TextBox 1">
            <a:extLst>
              <a:ext uri="{FF2B5EF4-FFF2-40B4-BE49-F238E27FC236}">
                <a16:creationId xmlns:a16="http://schemas.microsoft.com/office/drawing/2014/main" id="{B2D86039-54F6-8369-87A5-D14D6DA8AF25}"/>
              </a:ext>
            </a:extLst>
          </p:cNvPr>
          <p:cNvSpPr txBox="1"/>
          <p:nvPr/>
        </p:nvSpPr>
        <p:spPr>
          <a:xfrm>
            <a:off x="285750" y="924688"/>
            <a:ext cx="7672388" cy="369332"/>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rPr>
              <a:t>32 papers published in 2025 at the best AI/ML conferences</a:t>
            </a:r>
          </a:p>
        </p:txBody>
      </p:sp>
      <p:pic>
        <p:nvPicPr>
          <p:cNvPr id="5" name="Picture 4" descr="Text&#10;&#10;Description automatically generated">
            <a:extLst>
              <a:ext uri="{FF2B5EF4-FFF2-40B4-BE49-F238E27FC236}">
                <a16:creationId xmlns:a16="http://schemas.microsoft.com/office/drawing/2014/main" id="{2D947760-B8E5-9878-7BF8-DE2B10949DDC}"/>
              </a:ext>
            </a:extLst>
          </p:cNvPr>
          <p:cNvPicPr>
            <a:picLocks noChangeAspect="1"/>
          </p:cNvPicPr>
          <p:nvPr/>
        </p:nvPicPr>
        <p:blipFill>
          <a:blip r:embed="rId7">
            <a:duotone>
              <a:schemeClr val="accent4">
                <a:shade val="45000"/>
                <a:satMod val="135000"/>
              </a:schemeClr>
              <a:prstClr val="white"/>
            </a:duotone>
          </a:blip>
          <a:stretch>
            <a:fillRect/>
          </a:stretch>
        </p:blipFill>
        <p:spPr>
          <a:xfrm>
            <a:off x="10277392" y="6399675"/>
            <a:ext cx="1731812" cy="360000"/>
          </a:xfrm>
          <a:prstGeom prst="rect">
            <a:avLst/>
          </a:prstGeom>
        </p:spPr>
      </p:pic>
    </p:spTree>
    <p:extLst>
      <p:ext uri="{BB962C8B-B14F-4D97-AF65-F5344CB8AC3E}">
        <p14:creationId xmlns:p14="http://schemas.microsoft.com/office/powerpoint/2010/main" val="11422212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49" y="381000"/>
            <a:ext cx="11639551" cy="546100"/>
          </a:xfrm>
          <a:prstGeom prst="rect">
            <a:avLst/>
          </a:prstGeom>
        </p:spPr>
        <p:txBody>
          <a:bodyPr anchor="t" anchorCtr="0">
            <a:noAutofit/>
          </a:bodyPr>
          <a:lstStyle>
            <a:lvl1pPr defTabSz="448055">
              <a:defRPr sz="5586">
                <a:solidFill>
                  <a:srgbClr val="000000"/>
                </a:solidFill>
              </a:defRPr>
            </a:lvl1pPr>
          </a:lstStyle>
          <a:p>
            <a:pPr algn="ctr"/>
            <a:r>
              <a:rPr lang="en-US" sz="3200" dirty="0">
                <a:solidFill>
                  <a:srgbClr val="2F7FB1"/>
                </a:solidFill>
                <a:latin typeface="Arial Rounded MT Bold" panose="020F0704030504030204" pitchFamily="34" charset="0"/>
              </a:rPr>
              <a:t>PhD Opportunities at the van der Schaar Lab</a:t>
            </a:r>
          </a:p>
        </p:txBody>
      </p:sp>
      <p:sp>
        <p:nvSpPr>
          <p:cNvPr id="7" name="TextBox 6">
            <a:extLst>
              <a:ext uri="{FF2B5EF4-FFF2-40B4-BE49-F238E27FC236}">
                <a16:creationId xmlns:a16="http://schemas.microsoft.com/office/drawing/2014/main" id="{5C7D0E27-05CA-4CB2-A5B7-64E596F74AC8}"/>
              </a:ext>
            </a:extLst>
          </p:cNvPr>
          <p:cNvSpPr txBox="1"/>
          <p:nvPr/>
        </p:nvSpPr>
        <p:spPr>
          <a:xfrm>
            <a:off x="4751658" y="64235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pic>
        <p:nvPicPr>
          <p:cNvPr id="8" name="Picture 7" descr="Text&#10;&#10;Description automatically generated">
            <a:extLst>
              <a:ext uri="{FF2B5EF4-FFF2-40B4-BE49-F238E27FC236}">
                <a16:creationId xmlns:a16="http://schemas.microsoft.com/office/drawing/2014/main" id="{43DB2FBC-0BE5-47C0-A0FD-A1B836FE44BF}"/>
              </a:ext>
            </a:extLst>
          </p:cNvPr>
          <p:cNvPicPr>
            <a:picLocks noChangeAspect="1"/>
          </p:cNvPicPr>
          <p:nvPr/>
        </p:nvPicPr>
        <p:blipFill>
          <a:blip r:embed="rId3">
            <a:duotone>
              <a:schemeClr val="accent4">
                <a:shade val="45000"/>
                <a:satMod val="135000"/>
              </a:schemeClr>
              <a:prstClr val="white"/>
            </a:duotone>
          </a:blip>
          <a:stretch>
            <a:fillRect/>
          </a:stretch>
        </p:blipFill>
        <p:spPr>
          <a:xfrm>
            <a:off x="10277392" y="6399675"/>
            <a:ext cx="1731812" cy="360000"/>
          </a:xfrm>
          <a:prstGeom prst="rect">
            <a:avLst/>
          </a:prstGeom>
        </p:spPr>
      </p:pic>
      <p:pic>
        <p:nvPicPr>
          <p:cNvPr id="9" name="Picture 8">
            <a:extLst>
              <a:ext uri="{FF2B5EF4-FFF2-40B4-BE49-F238E27FC236}">
                <a16:creationId xmlns:a16="http://schemas.microsoft.com/office/drawing/2014/main" id="{3F26093B-0C77-4DFE-B5A6-EEF00C7E2DFC}"/>
              </a:ext>
            </a:extLst>
          </p:cNvPr>
          <p:cNvPicPr>
            <a:picLocks noChangeAspect="1"/>
          </p:cNvPicPr>
          <p:nvPr/>
        </p:nvPicPr>
        <p:blipFill>
          <a:blip r:embed="rId4"/>
          <a:stretch>
            <a:fillRect/>
          </a:stretch>
        </p:blipFill>
        <p:spPr>
          <a:xfrm>
            <a:off x="182796" y="6262050"/>
            <a:ext cx="2249997" cy="540000"/>
          </a:xfrm>
          <a:prstGeom prst="rect">
            <a:avLst/>
          </a:prstGeom>
        </p:spPr>
      </p:pic>
      <p:sp>
        <p:nvSpPr>
          <p:cNvPr id="3" name="TextBox 2">
            <a:extLst>
              <a:ext uri="{FF2B5EF4-FFF2-40B4-BE49-F238E27FC236}">
                <a16:creationId xmlns:a16="http://schemas.microsoft.com/office/drawing/2014/main" id="{7D318C42-446D-9241-D85F-771098286C6D}"/>
              </a:ext>
            </a:extLst>
          </p:cNvPr>
          <p:cNvSpPr txBox="1"/>
          <p:nvPr/>
        </p:nvSpPr>
        <p:spPr>
          <a:xfrm>
            <a:off x="6741802" y="1676326"/>
            <a:ext cx="4568862" cy="2451735"/>
          </a:xfrm>
          <a:prstGeom prst="roundRect">
            <a:avLst/>
          </a:prstGeom>
          <a:gradFill flip="none" rotWithShape="1">
            <a:gsLst>
              <a:gs pos="0">
                <a:srgbClr val="2F7FB2">
                  <a:tint val="66000"/>
                  <a:satMod val="160000"/>
                </a:srgbClr>
              </a:gs>
              <a:gs pos="50000">
                <a:srgbClr val="2F7FB2">
                  <a:tint val="44500"/>
                  <a:satMod val="160000"/>
                </a:srgbClr>
              </a:gs>
              <a:gs pos="100000">
                <a:srgbClr val="2F7FB2">
                  <a:tint val="23500"/>
                  <a:satMod val="160000"/>
                </a:srgbClr>
              </a:gs>
            </a:gsLst>
            <a:lin ang="5400000" scaled="1"/>
            <a:tileRect/>
          </a:gradFill>
        </p:spPr>
        <p:txBody>
          <a:bodyPr wrap="square">
            <a:spAutoFit/>
          </a:bodyPr>
          <a:lstStyle/>
          <a:p>
            <a:r>
              <a:rPr lang="en-AU" sz="2000" b="1" dirty="0">
                <a:latin typeface="Lato" panose="020F0502020204030203" pitchFamily="34" charset="0"/>
                <a:ea typeface="Lato" panose="020F0502020204030203" pitchFamily="34" charset="0"/>
                <a:cs typeface="Lato" panose="020F0502020204030203" pitchFamily="34" charset="0"/>
              </a:rPr>
              <a:t>Join our PhD Open Day</a:t>
            </a:r>
          </a:p>
          <a:p>
            <a:pPr marL="285750" indent="-285750">
              <a:spcAft>
                <a:spcPts val="600"/>
              </a:spcAft>
              <a:buFont typeface="Arial" panose="020B0604020202020204" pitchFamily="34" charset="0"/>
              <a:buChar char="•"/>
            </a:pPr>
            <a:r>
              <a:rPr lang="en-AU" b="1" dirty="0">
                <a:latin typeface="Lato" panose="020F0502020204030203" pitchFamily="34" charset="0"/>
                <a:ea typeface="Lato" panose="020F0502020204030203" pitchFamily="34" charset="0"/>
                <a:cs typeface="Lato" panose="020F0502020204030203" pitchFamily="34" charset="0"/>
              </a:rPr>
              <a:t>Monday 20 October, 9:30am (BST)</a:t>
            </a:r>
            <a:r>
              <a:rPr lang="en-AU" dirty="0">
                <a:latin typeface="Lato" panose="020F0502020204030203" pitchFamily="34" charset="0"/>
                <a:ea typeface="Lato" panose="020F0502020204030203" pitchFamily="34" charset="0"/>
                <a:cs typeface="Lato" panose="020F0502020204030203" pitchFamily="34" charset="0"/>
              </a:rPr>
              <a:t> </a:t>
            </a:r>
            <a:r>
              <a:rPr lang="en-AU" i="1" dirty="0">
                <a:latin typeface="Lato" panose="020F0502020204030203" pitchFamily="34" charset="0"/>
                <a:ea typeface="Lato" panose="020F0502020204030203" pitchFamily="34" charset="0"/>
                <a:cs typeface="Lato" panose="020F0502020204030203" pitchFamily="34" charset="0"/>
              </a:rPr>
              <a:t>(virtual)</a:t>
            </a:r>
          </a:p>
          <a:p>
            <a:pPr marL="285750" indent="-285750">
              <a:spcAft>
                <a:spcPts val="600"/>
              </a:spcAft>
              <a:buFont typeface="Arial" panose="020B0604020202020204" pitchFamily="34" charset="0"/>
              <a:buChar char="•"/>
            </a:pPr>
            <a:r>
              <a:rPr lang="en-AU" dirty="0">
                <a:latin typeface="Lato" panose="020F0502020204030203" pitchFamily="34" charset="0"/>
                <a:ea typeface="Lato" panose="020F0502020204030203" pitchFamily="34" charset="0"/>
                <a:cs typeface="Lato" panose="020F0502020204030203" pitchFamily="34" charset="0"/>
              </a:rPr>
              <a:t>Hear from current PhD students, explore research areas, and ask questions</a:t>
            </a:r>
          </a:p>
          <a:p>
            <a:endParaRPr lang="en-AU" dirty="0">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2BD8FF70-069A-34CD-7231-0F4F309A300D}"/>
              </a:ext>
            </a:extLst>
          </p:cNvPr>
          <p:cNvSpPr txBox="1"/>
          <p:nvPr/>
        </p:nvSpPr>
        <p:spPr>
          <a:xfrm>
            <a:off x="602671" y="1676326"/>
            <a:ext cx="5763490" cy="2569934"/>
          </a:xfrm>
          <a:prstGeom prst="rect">
            <a:avLst/>
          </a:prstGeom>
          <a:noFill/>
        </p:spPr>
        <p:txBody>
          <a:bodyPr wrap="square">
            <a:spAutoFit/>
          </a:bodyPr>
          <a:lstStyle/>
          <a:p>
            <a:pPr>
              <a:buNone/>
            </a:pPr>
            <a:r>
              <a:rPr lang="en-AU" sz="2000" b="1" dirty="0">
                <a:latin typeface="Lato" panose="020F0502020204030203" pitchFamily="34" charset="0"/>
                <a:ea typeface="Lato" panose="020F0502020204030203" pitchFamily="34" charset="0"/>
                <a:cs typeface="Lato" panose="020F0502020204030203" pitchFamily="34" charset="0"/>
              </a:rPr>
              <a:t>About our PhD programme</a:t>
            </a:r>
            <a:endParaRPr lang="en-AU" sz="2000" dirty="0">
              <a:latin typeface="Lato" panose="020F0502020204030203" pitchFamily="34" charset="0"/>
              <a:ea typeface="Lato" panose="020F0502020204030203" pitchFamily="34" charset="0"/>
              <a:cs typeface="Lato" panose="020F0502020204030203" pitchFamily="34" charset="0"/>
            </a:endParaRPr>
          </a:p>
          <a:p>
            <a:pPr marL="285750" indent="-285750">
              <a:spcAft>
                <a:spcPts val="600"/>
              </a:spcAft>
              <a:buFont typeface="Arial" panose="020B0604020202020204" pitchFamily="34" charset="0"/>
              <a:buChar char="•"/>
            </a:pPr>
            <a:r>
              <a:rPr lang="en-AU" dirty="0">
                <a:latin typeface="Lato" panose="020F0502020204030203" pitchFamily="34" charset="0"/>
                <a:ea typeface="Lato" panose="020F0502020204030203" pitchFamily="34" charset="0"/>
                <a:cs typeface="Lato" panose="020F0502020204030203" pitchFamily="34" charset="0"/>
              </a:rPr>
              <a:t>Based at the </a:t>
            </a:r>
            <a:r>
              <a:rPr lang="en-AU" b="1" dirty="0">
                <a:latin typeface="Lato" panose="020F0502020204030203" pitchFamily="34" charset="0"/>
                <a:ea typeface="Lato" panose="020F0502020204030203" pitchFamily="34" charset="0"/>
                <a:cs typeface="Lato" panose="020F0502020204030203" pitchFamily="34" charset="0"/>
              </a:rPr>
              <a:t>University of Cambridge (DAMTP)</a:t>
            </a:r>
            <a:endParaRPr lang="en-AU" dirty="0">
              <a:latin typeface="Lato" panose="020F0502020204030203" pitchFamily="34" charset="0"/>
              <a:ea typeface="Lato" panose="020F0502020204030203" pitchFamily="34" charset="0"/>
              <a:cs typeface="Lato" panose="020F0502020204030203" pitchFamily="34" charset="0"/>
            </a:endParaRPr>
          </a:p>
          <a:p>
            <a:pPr marL="285750" indent="-285750">
              <a:spcAft>
                <a:spcPts val="600"/>
              </a:spcAft>
              <a:buFont typeface="Arial" panose="020B0604020202020204" pitchFamily="34" charset="0"/>
              <a:buChar char="•"/>
            </a:pPr>
            <a:r>
              <a:rPr lang="en-AU" dirty="0">
                <a:latin typeface="Lato" panose="020F0502020204030203" pitchFamily="34" charset="0"/>
                <a:ea typeface="Lato" panose="020F0502020204030203" pitchFamily="34" charset="0"/>
                <a:cs typeface="Lato" panose="020F0502020204030203" pitchFamily="34" charset="0"/>
              </a:rPr>
              <a:t>Work at the cutting edge in a world-leading lab</a:t>
            </a:r>
          </a:p>
          <a:p>
            <a:pPr marL="285750" indent="-285750">
              <a:spcAft>
                <a:spcPts val="600"/>
              </a:spcAft>
              <a:buFont typeface="Arial" panose="020B0604020202020204" pitchFamily="34" charset="0"/>
              <a:buChar char="•"/>
            </a:pPr>
            <a:r>
              <a:rPr lang="en-AU" dirty="0">
                <a:latin typeface="Lato" panose="020F0502020204030203" pitchFamily="34" charset="0"/>
                <a:ea typeface="Lato" panose="020F0502020204030203" pitchFamily="34" charset="0"/>
                <a:cs typeface="Lato" panose="020F0502020204030203" pitchFamily="34" charset="0"/>
              </a:rPr>
              <a:t>Projects with a purpose; work that can change the world</a:t>
            </a:r>
          </a:p>
          <a:p>
            <a:pPr marL="285750" indent="-285750">
              <a:spcAft>
                <a:spcPts val="600"/>
              </a:spcAft>
              <a:buFont typeface="Arial" panose="020B0604020202020204" pitchFamily="34" charset="0"/>
              <a:buChar char="•"/>
            </a:pPr>
            <a:r>
              <a:rPr lang="en-AU" b="1" dirty="0">
                <a:latin typeface="Lato" panose="020F0502020204030203" pitchFamily="34" charset="0"/>
                <a:ea typeface="Lato" panose="020F0502020204030203" pitchFamily="34" charset="0"/>
                <a:cs typeface="Lato" panose="020F0502020204030203" pitchFamily="34" charset="0"/>
              </a:rPr>
              <a:t>32</a:t>
            </a:r>
            <a:r>
              <a:rPr lang="en-AU" dirty="0">
                <a:latin typeface="Lato" panose="020F0502020204030203" pitchFamily="34" charset="0"/>
                <a:ea typeface="Lato" panose="020F0502020204030203" pitchFamily="34" charset="0"/>
                <a:cs typeface="Lato" panose="020F0502020204030203" pitchFamily="34" charset="0"/>
              </a:rPr>
              <a:t> papers accepted at four largest AI/ML conferences (</a:t>
            </a:r>
            <a:r>
              <a:rPr lang="en-AU" dirty="0" err="1">
                <a:latin typeface="Lato" panose="020F0502020204030203" pitchFamily="34" charset="0"/>
                <a:ea typeface="Lato" panose="020F0502020204030203" pitchFamily="34" charset="0"/>
                <a:cs typeface="Lato" panose="020F0502020204030203" pitchFamily="34" charset="0"/>
              </a:rPr>
              <a:t>NeurIPS</a:t>
            </a:r>
            <a:r>
              <a:rPr lang="en-AU" dirty="0">
                <a:latin typeface="Lato" panose="020F0502020204030203" pitchFamily="34" charset="0"/>
                <a:ea typeface="Lato" panose="020F0502020204030203" pitchFamily="34" charset="0"/>
                <a:cs typeface="Lato" panose="020F0502020204030203" pitchFamily="34" charset="0"/>
              </a:rPr>
              <a:t>, ICML, ICLR, AISTATS) in the past year</a:t>
            </a:r>
          </a:p>
        </p:txBody>
      </p:sp>
      <p:sp>
        <p:nvSpPr>
          <p:cNvPr id="12" name="TextBox 11">
            <a:extLst>
              <a:ext uri="{FF2B5EF4-FFF2-40B4-BE49-F238E27FC236}">
                <a16:creationId xmlns:a16="http://schemas.microsoft.com/office/drawing/2014/main" id="{18A60034-178E-5C78-D80D-DD61FA40005B}"/>
              </a:ext>
            </a:extLst>
          </p:cNvPr>
          <p:cNvSpPr txBox="1"/>
          <p:nvPr/>
        </p:nvSpPr>
        <p:spPr>
          <a:xfrm>
            <a:off x="1476849" y="1001739"/>
            <a:ext cx="9238301" cy="400110"/>
          </a:xfrm>
          <a:prstGeom prst="rect">
            <a:avLst/>
          </a:prstGeom>
          <a:noFill/>
        </p:spPr>
        <p:txBody>
          <a:bodyPr wrap="squar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We are looking for 4 fully funded PhDs to join our lab! Applications now OPEN!</a:t>
            </a:r>
          </a:p>
        </p:txBody>
      </p:sp>
      <p:pic>
        <p:nvPicPr>
          <p:cNvPr id="16" name="Picture 15" descr="A qr code with a black and white background&#10;&#10;AI-generated content may be incorrect.">
            <a:extLst>
              <a:ext uri="{FF2B5EF4-FFF2-40B4-BE49-F238E27FC236}">
                <a16:creationId xmlns:a16="http://schemas.microsoft.com/office/drawing/2014/main" id="{3E9F14B0-C452-F327-D5E3-B3007E4D2EF8}"/>
              </a:ext>
            </a:extLst>
          </p:cNvPr>
          <p:cNvPicPr>
            <a:picLocks noChangeAspect="1"/>
          </p:cNvPicPr>
          <p:nvPr/>
        </p:nvPicPr>
        <p:blipFill>
          <a:blip r:embed="rId5"/>
          <a:stretch>
            <a:fillRect/>
          </a:stretch>
        </p:blipFill>
        <p:spPr>
          <a:xfrm>
            <a:off x="9026233" y="4246260"/>
            <a:ext cx="1973053" cy="1973053"/>
          </a:xfrm>
          <a:prstGeom prst="rect">
            <a:avLst/>
          </a:prstGeom>
        </p:spPr>
      </p:pic>
      <p:sp>
        <p:nvSpPr>
          <p:cNvPr id="18" name="TextBox 17">
            <a:extLst>
              <a:ext uri="{FF2B5EF4-FFF2-40B4-BE49-F238E27FC236}">
                <a16:creationId xmlns:a16="http://schemas.microsoft.com/office/drawing/2014/main" id="{DC757AE3-6EF3-7E9C-58BF-6928AA446B62}"/>
              </a:ext>
            </a:extLst>
          </p:cNvPr>
          <p:cNvSpPr txBox="1"/>
          <p:nvPr/>
        </p:nvSpPr>
        <p:spPr>
          <a:xfrm>
            <a:off x="6909168" y="4845360"/>
            <a:ext cx="2117065" cy="923330"/>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Scan the QR code to register for the PhD Open Day:</a:t>
            </a:r>
          </a:p>
        </p:txBody>
      </p:sp>
      <p:sp>
        <p:nvSpPr>
          <p:cNvPr id="19" name="Rectangle 18">
            <a:extLst>
              <a:ext uri="{FF2B5EF4-FFF2-40B4-BE49-F238E27FC236}">
                <a16:creationId xmlns:a16="http://schemas.microsoft.com/office/drawing/2014/main" id="{3CA1D6F9-F242-514C-6B55-2AFC694230DB}"/>
              </a:ext>
            </a:extLst>
          </p:cNvPr>
          <p:cNvSpPr/>
          <p:nvPr/>
        </p:nvSpPr>
        <p:spPr>
          <a:xfrm>
            <a:off x="471052" y="4441388"/>
            <a:ext cx="6026727" cy="659519"/>
          </a:xfrm>
          <a:prstGeom prst="rect">
            <a:avLst/>
          </a:prstGeom>
          <a:solidFill>
            <a:srgbClr val="2F7F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Lato" panose="020F0502020204030203" pitchFamily="34" charset="0"/>
                <a:ea typeface="Lato" panose="020F0502020204030203" pitchFamily="34" charset="0"/>
                <a:cs typeface="Lato" panose="020F0502020204030203" pitchFamily="34" charset="0"/>
              </a:rPr>
              <a:t>Apply through our website:</a:t>
            </a:r>
          </a:p>
          <a:p>
            <a:pPr algn="ctr"/>
            <a:r>
              <a:rPr lang="en-US" dirty="0" err="1">
                <a:latin typeface="Lato" panose="020F0502020204030203" pitchFamily="34" charset="0"/>
                <a:ea typeface="Lato" panose="020F0502020204030203" pitchFamily="34" charset="0"/>
                <a:cs typeface="Lato" panose="020F0502020204030203" pitchFamily="34" charset="0"/>
              </a:rPr>
              <a:t>www.vanderschaar-lab.com</a:t>
            </a:r>
            <a:r>
              <a:rPr lang="en-US" dirty="0">
                <a:latin typeface="Lato" panose="020F0502020204030203" pitchFamily="34" charset="0"/>
                <a:ea typeface="Lato" panose="020F0502020204030203" pitchFamily="34" charset="0"/>
                <a:cs typeface="Lato" panose="020F0502020204030203" pitchFamily="34" charset="0"/>
              </a:rPr>
              <a:t>/join-the-van-der-</a:t>
            </a:r>
            <a:r>
              <a:rPr lang="en-US" dirty="0" err="1">
                <a:latin typeface="Lato" panose="020F0502020204030203" pitchFamily="34" charset="0"/>
                <a:ea typeface="Lato" panose="020F0502020204030203" pitchFamily="34" charset="0"/>
                <a:cs typeface="Lato" panose="020F0502020204030203" pitchFamily="34" charset="0"/>
              </a:rPr>
              <a:t>schaar</a:t>
            </a:r>
            <a:r>
              <a:rPr lang="en-US" dirty="0">
                <a:latin typeface="Lato" panose="020F0502020204030203" pitchFamily="34" charset="0"/>
                <a:ea typeface="Lato" panose="020F0502020204030203" pitchFamily="34" charset="0"/>
                <a:cs typeface="Lato" panose="020F0502020204030203" pitchFamily="34" charset="0"/>
              </a:rPr>
              <a:t>-lab/</a:t>
            </a:r>
          </a:p>
        </p:txBody>
      </p:sp>
      <p:sp>
        <p:nvSpPr>
          <p:cNvPr id="20" name="TextBox 19">
            <a:extLst>
              <a:ext uri="{FF2B5EF4-FFF2-40B4-BE49-F238E27FC236}">
                <a16:creationId xmlns:a16="http://schemas.microsoft.com/office/drawing/2014/main" id="{1F993AF2-E989-0EBF-0FDC-B2D0F741E88A}"/>
              </a:ext>
            </a:extLst>
          </p:cNvPr>
          <p:cNvSpPr txBox="1"/>
          <p:nvPr/>
        </p:nvSpPr>
        <p:spPr>
          <a:xfrm>
            <a:off x="764162" y="5269060"/>
            <a:ext cx="5440505"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For any queries, please email: </a:t>
            </a:r>
            <a:r>
              <a:rPr lang="en-US" dirty="0" err="1">
                <a:latin typeface="Lato" panose="020F0502020204030203" pitchFamily="34" charset="0"/>
                <a:ea typeface="Lato" panose="020F0502020204030203" pitchFamily="34" charset="0"/>
                <a:cs typeface="Lato" panose="020F0502020204030203" pitchFamily="34" charset="0"/>
              </a:rPr>
              <a:t>vanderschaarlab@damtp.cam.ac.uk</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19522880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7A826-5A66-BF38-49C4-A59B035FDC46}"/>
            </a:ext>
          </a:extLst>
        </p:cNvPr>
        <p:cNvGrpSpPr/>
        <p:nvPr/>
      </p:nvGrpSpPr>
      <p:grpSpPr>
        <a:xfrm>
          <a:off x="0" y="0"/>
          <a:ext cx="0" cy="0"/>
          <a:chOff x="0" y="0"/>
          <a:chExt cx="0" cy="0"/>
        </a:xfrm>
      </p:grpSpPr>
      <p:sp>
        <p:nvSpPr>
          <p:cNvPr id="10" name="English National Cancer Registration and Analysis Service…">
            <a:extLst>
              <a:ext uri="{FF2B5EF4-FFF2-40B4-BE49-F238E27FC236}">
                <a16:creationId xmlns:a16="http://schemas.microsoft.com/office/drawing/2014/main" id="{D31CBAAD-849D-C085-414C-DB457F96D527}"/>
              </a:ext>
            </a:extLst>
          </p:cNvPr>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en-GB" sz="3000" dirty="0">
                <a:solidFill>
                  <a:srgbClr val="2F7FB1"/>
                </a:solidFill>
                <a:latin typeface="Arial Rounded MT Bold" panose="020F0704030504030204" pitchFamily="34" charset="0"/>
              </a:rPr>
              <a:t>Scientific discovery in the era of AI </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F3FF3357-47F6-63FC-EB81-BBFFD7FE8097}"/>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3AD092BE-1FE1-7B3A-B6EE-A46B34C8FE31}"/>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sp>
        <p:nvSpPr>
          <p:cNvPr id="5" name="Rectangle 4">
            <a:extLst>
              <a:ext uri="{FF2B5EF4-FFF2-40B4-BE49-F238E27FC236}">
                <a16:creationId xmlns:a16="http://schemas.microsoft.com/office/drawing/2014/main" id="{068FAF28-442A-BBE6-4BC1-BA6834A3530A}"/>
              </a:ext>
            </a:extLst>
          </p:cNvPr>
          <p:cNvSpPr/>
          <p:nvPr/>
        </p:nvSpPr>
        <p:spPr>
          <a:xfrm>
            <a:off x="6684131" y="2587045"/>
            <a:ext cx="2456096" cy="3501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C5B8890-EB14-4CDF-7105-D3DC4A88D249}"/>
              </a:ext>
            </a:extLst>
          </p:cNvPr>
          <p:cNvSpPr txBox="1"/>
          <p:nvPr/>
        </p:nvSpPr>
        <p:spPr>
          <a:xfrm>
            <a:off x="2281561" y="1088035"/>
            <a:ext cx="9910439" cy="4832092"/>
          </a:xfrm>
          <a:prstGeom prst="rect">
            <a:avLst/>
          </a:prstGeom>
          <a:noFill/>
        </p:spPr>
        <p:txBody>
          <a:bodyPr wrap="square">
            <a:spAutoFit/>
          </a:bodyPr>
          <a:lstStyle/>
          <a:p>
            <a:pPr lvl="0" eaLnBrk="0" fontAlgn="base" hangingPunct="0">
              <a:spcBef>
                <a:spcPct val="0"/>
              </a:spcBef>
              <a:spcAft>
                <a:spcPct val="0"/>
              </a:spcAft>
            </a:pPr>
            <a:r>
              <a:rPr lang="en-GB" sz="2200" dirty="0">
                <a:latin typeface="Arial Rounded MT Bold" panose="020F0704030504030204" pitchFamily="34" charset="0"/>
              </a:rPr>
              <a:t>🔹 If Einstein had access to powerful AI, would he still have needed intuitive leaps or would AI have led him directly to relativity?</a:t>
            </a:r>
            <a:br>
              <a:rPr lang="en-GB" sz="2200" dirty="0">
                <a:latin typeface="Arial Rounded MT Bold" panose="020F0704030504030204" pitchFamily="34" charset="0"/>
              </a:rPr>
            </a:br>
            <a:r>
              <a:rPr lang="en-GB" sz="2200" dirty="0">
                <a:latin typeface="Arial Rounded MT Bold" panose="020F0704030504030204" pitchFamily="34" charset="0"/>
              </a:rPr>
              <a:t>🔹 Could AI agents reveal laws of nature that even the greatest human minds (Einstein, Hill, Newton) could never have grasped alone?</a:t>
            </a:r>
            <a:br>
              <a:rPr lang="en-GB" sz="2200" dirty="0">
                <a:latin typeface="Arial Rounded MT Bold" panose="020F0704030504030204" pitchFamily="34" charset="0"/>
              </a:rPr>
            </a:br>
            <a:r>
              <a:rPr lang="en-GB" sz="2200" dirty="0">
                <a:latin typeface="Arial Rounded MT Bold" panose="020F0704030504030204" pitchFamily="34" charset="0"/>
              </a:rPr>
              <a:t>🔹 In an era of AI-driven discovery, do scientists remain the explorers  or are we becoming interpreters of insights unearthed by our digital counterparts?</a:t>
            </a:r>
            <a:br>
              <a:rPr lang="en-GB" sz="2200" dirty="0">
                <a:latin typeface="Arial Rounded MT Bold" panose="020F0704030504030204" pitchFamily="34" charset="0"/>
              </a:rPr>
            </a:br>
            <a:r>
              <a:rPr lang="en-GB" sz="2200" dirty="0">
                <a:latin typeface="Arial Rounded MT Bold" panose="020F0704030504030204" pitchFamily="34" charset="0"/>
              </a:rPr>
              <a:t>🔹 Will creativity in science shift from deriving answers to framing the most meaningful questions?</a:t>
            </a:r>
            <a:br>
              <a:rPr lang="en-GB" sz="2200" dirty="0">
                <a:latin typeface="Arial Rounded MT Bold" panose="020F0704030504030204" pitchFamily="34" charset="0"/>
              </a:rPr>
            </a:br>
            <a:r>
              <a:rPr lang="en-GB" sz="2200" dirty="0">
                <a:latin typeface="Arial Rounded MT Bold" panose="020F0704030504030204" pitchFamily="34" charset="0"/>
              </a:rPr>
              <a:t>🔹 Are we approaching an age where discovery emerges from symbiotic human–AI partnerships where AI collaborates with us, rather than replace us?</a:t>
            </a:r>
            <a:br>
              <a:rPr lang="en-GB" sz="2200" dirty="0">
                <a:latin typeface="Arial Rounded MT Bold" panose="020F0704030504030204" pitchFamily="34" charset="0"/>
              </a:rPr>
            </a:br>
            <a:r>
              <a:rPr lang="en-GB" sz="2200" dirty="0">
                <a:latin typeface="Arial Rounded MT Bold" panose="020F0704030504030204" pitchFamily="34" charset="0"/>
              </a:rPr>
              <a:t>🔹 And if so, what does it mean to be a scientist when knowledge itself can now be generated, reasoned, and evolved by AI agents?</a:t>
            </a:r>
          </a:p>
        </p:txBody>
      </p:sp>
      <p:pic>
        <p:nvPicPr>
          <p:cNvPr id="3" name="Picture 2" descr="A person with white hair&#10;&#10;Description automatically generated with low confidence">
            <a:extLst>
              <a:ext uri="{FF2B5EF4-FFF2-40B4-BE49-F238E27FC236}">
                <a16:creationId xmlns:a16="http://schemas.microsoft.com/office/drawing/2014/main" id="{B82D8586-B1E8-8521-C79F-C8E76F883457}"/>
              </a:ext>
            </a:extLst>
          </p:cNvPr>
          <p:cNvPicPr>
            <a:picLocks noChangeAspect="1"/>
          </p:cNvPicPr>
          <p:nvPr/>
        </p:nvPicPr>
        <p:blipFill>
          <a:blip r:embed="rId4"/>
          <a:stretch>
            <a:fillRect/>
          </a:stretch>
        </p:blipFill>
        <p:spPr>
          <a:xfrm>
            <a:off x="697524" y="1088035"/>
            <a:ext cx="1255563" cy="1674083"/>
          </a:xfrm>
          <a:prstGeom prst="rect">
            <a:avLst/>
          </a:prstGeom>
        </p:spPr>
      </p:pic>
      <p:pic>
        <p:nvPicPr>
          <p:cNvPr id="4" name="Picture 3" descr="A person with a mustache&#10;&#10;Description automatically generated with low confidence">
            <a:extLst>
              <a:ext uri="{FF2B5EF4-FFF2-40B4-BE49-F238E27FC236}">
                <a16:creationId xmlns:a16="http://schemas.microsoft.com/office/drawing/2014/main" id="{FB7CCD3E-8423-7E3D-3662-3F42E0C732EC}"/>
              </a:ext>
            </a:extLst>
          </p:cNvPr>
          <p:cNvPicPr>
            <a:picLocks noChangeAspect="1"/>
          </p:cNvPicPr>
          <p:nvPr/>
        </p:nvPicPr>
        <p:blipFill>
          <a:blip r:embed="rId5"/>
          <a:stretch>
            <a:fillRect/>
          </a:stretch>
        </p:blipFill>
        <p:spPr>
          <a:xfrm>
            <a:off x="664272" y="2937192"/>
            <a:ext cx="1313901" cy="1840593"/>
          </a:xfrm>
          <a:prstGeom prst="rect">
            <a:avLst/>
          </a:prstGeom>
        </p:spPr>
      </p:pic>
      <p:pic>
        <p:nvPicPr>
          <p:cNvPr id="11" name="Picture 10">
            <a:extLst>
              <a:ext uri="{FF2B5EF4-FFF2-40B4-BE49-F238E27FC236}">
                <a16:creationId xmlns:a16="http://schemas.microsoft.com/office/drawing/2014/main" id="{22860C7C-878F-FDA6-98E9-583725BA4EC6}"/>
              </a:ext>
            </a:extLst>
          </p:cNvPr>
          <p:cNvPicPr>
            <a:picLocks noChangeAspect="1"/>
          </p:cNvPicPr>
          <p:nvPr/>
        </p:nvPicPr>
        <p:blipFill>
          <a:blip r:embed="rId6"/>
          <a:stretch>
            <a:fillRect/>
          </a:stretch>
        </p:blipFill>
        <p:spPr>
          <a:xfrm>
            <a:off x="639186" y="4926127"/>
            <a:ext cx="1338987" cy="1329158"/>
          </a:xfrm>
          <a:prstGeom prst="rect">
            <a:avLst/>
          </a:prstGeom>
        </p:spPr>
      </p:pic>
    </p:spTree>
    <p:extLst>
      <p:ext uri="{BB962C8B-B14F-4D97-AF65-F5344CB8AC3E}">
        <p14:creationId xmlns:p14="http://schemas.microsoft.com/office/powerpoint/2010/main" val="64630246"/>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49" y="381000"/>
            <a:ext cx="12076236" cy="546100"/>
          </a:xfrm>
          <a:prstGeom prst="rect">
            <a:avLst/>
          </a:prstGeom>
        </p:spPr>
        <p:txBody>
          <a:bodyPr anchor="t" anchorCtr="0">
            <a:noAutofit/>
          </a:bodyPr>
          <a:lstStyle>
            <a:lvl1pPr defTabSz="448055">
              <a:defRPr sz="5586">
                <a:solidFill>
                  <a:srgbClr val="000000"/>
                </a:solidFill>
              </a:defRPr>
            </a:lvl1pPr>
          </a:lstStyle>
          <a:p>
            <a:r>
              <a:rPr lang="en-GB" sz="3000" dirty="0">
                <a:solidFill>
                  <a:srgbClr val="2F7FB1"/>
                </a:solidFill>
                <a:latin typeface="Arial Rounded MT Bold" panose="020F0704030504030204" pitchFamily="34" charset="0"/>
              </a:rPr>
              <a:t>This talk</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19" name="English National Cancer Registration and Analysis Service…">
            <a:extLst>
              <a:ext uri="{FF2B5EF4-FFF2-40B4-BE49-F238E27FC236}">
                <a16:creationId xmlns:a16="http://schemas.microsoft.com/office/drawing/2014/main" id="{E0941BD5-8AD2-FF2B-5DC9-265EE6351939}"/>
              </a:ext>
            </a:extLst>
          </p:cNvPr>
          <p:cNvSpPr txBox="1">
            <a:spLocks/>
          </p:cNvSpPr>
          <p:nvPr/>
        </p:nvSpPr>
        <p:spPr>
          <a:xfrm>
            <a:off x="6796563" y="3448924"/>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endParaRPr lang="en-US" sz="2800" dirty="0">
              <a:solidFill>
                <a:srgbClr val="7030A0"/>
              </a:solidFill>
              <a:latin typeface="Arial Rounded MT Bold" panose="020F0704030504030204" pitchFamily="34" charset="0"/>
            </a:endParaRPr>
          </a:p>
        </p:txBody>
      </p:sp>
      <p:sp>
        <p:nvSpPr>
          <p:cNvPr id="7" name="Rectangle 1">
            <a:extLst>
              <a:ext uri="{FF2B5EF4-FFF2-40B4-BE49-F238E27FC236}">
                <a16:creationId xmlns:a16="http://schemas.microsoft.com/office/drawing/2014/main" id="{51A62D1C-C061-3092-E251-883576294DF2}"/>
              </a:ext>
            </a:extLst>
          </p:cNvPr>
          <p:cNvSpPr>
            <a:spLocks noChangeArrowheads="1"/>
          </p:cNvSpPr>
          <p:nvPr/>
        </p:nvSpPr>
        <p:spPr bwMode="auto">
          <a:xfrm>
            <a:off x="630886" y="1111765"/>
            <a:ext cx="11641013"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i="0" u="none" strike="noStrike" cap="none" normalizeH="0" baseline="0" dirty="0">
              <a:ln>
                <a:noFill/>
              </a:ln>
              <a:solidFill>
                <a:schemeClr val="tx1"/>
              </a:solidFill>
              <a:effectLst/>
              <a:latin typeface="Arial Rounded MT Bold" panose="020F0704030504030204" pitchFamily="34" charset="0"/>
            </a:endParaRPr>
          </a:p>
          <a:p>
            <a:r>
              <a:rPr lang="en-GB" sz="2400" dirty="0">
                <a:solidFill>
                  <a:srgbClr val="7030A0"/>
                </a:solidFill>
                <a:latin typeface="Arial Rounded MT Bold" panose="020F0704030504030204" pitchFamily="34" charset="0"/>
              </a:rPr>
              <a:t>We are entering a new </a:t>
            </a:r>
            <a:r>
              <a:rPr lang="en-GB" sz="2400" b="1" dirty="0">
                <a:solidFill>
                  <a:srgbClr val="7030A0"/>
                </a:solidFill>
                <a:latin typeface="Arial Rounded MT Bold" panose="020F0704030504030204" pitchFamily="34" charset="0"/>
              </a:rPr>
              <a:t>paradigm of discovery,</a:t>
            </a:r>
            <a:r>
              <a:rPr lang="en-GB" sz="2400" dirty="0">
                <a:solidFill>
                  <a:srgbClr val="7030A0"/>
                </a:solidFill>
                <a:latin typeface="Arial Rounded MT Bold" panose="020F0704030504030204" pitchFamily="34" charset="0"/>
              </a:rPr>
              <a:t> driven not by static models or datasets, but by </a:t>
            </a:r>
            <a:r>
              <a:rPr lang="en-GB" sz="2400" b="1" dirty="0">
                <a:solidFill>
                  <a:srgbClr val="7030A0"/>
                </a:solidFill>
                <a:latin typeface="Arial Rounded MT Bold" panose="020F0704030504030204" pitchFamily="34" charset="0"/>
              </a:rPr>
              <a:t>AI agents </a:t>
            </a:r>
            <a:r>
              <a:rPr lang="en-GB" sz="2400" dirty="0">
                <a:solidFill>
                  <a:srgbClr val="7030A0"/>
                </a:solidFill>
                <a:latin typeface="Arial Rounded MT Bold" panose="020F0704030504030204" pitchFamily="34" charset="0"/>
              </a:rPr>
              <a:t>capable of reasoning, experimentation, and evolving knowledge, transforming science from human-centric to </a:t>
            </a:r>
            <a:r>
              <a:rPr lang="en-GB" sz="2400" b="1" dirty="0">
                <a:solidFill>
                  <a:srgbClr val="7030A0"/>
                </a:solidFill>
                <a:latin typeface="Arial Rounded MT Bold" panose="020F0704030504030204" pitchFamily="34" charset="0"/>
              </a:rPr>
              <a:t>co-creative</a:t>
            </a:r>
            <a:endParaRPr lang="en-GB" sz="2400" dirty="0">
              <a:solidFill>
                <a:srgbClr val="7030A0"/>
              </a:solidFill>
              <a:latin typeface="Arial Rounded MT Bold" panose="020F0704030504030204" pitchFamily="34" charset="0"/>
            </a:endParaRPr>
          </a:p>
          <a:p>
            <a:pPr marL="342900" indent="-342900">
              <a:buFont typeface="Arial" panose="020B0604020202020204" pitchFamily="34" charset="0"/>
              <a:buChar char="•"/>
            </a:pPr>
            <a:endParaRPr lang="en-GB" sz="2400" dirty="0">
              <a:solidFill>
                <a:srgbClr val="7030A0"/>
              </a:solidFill>
              <a:latin typeface="Arial Rounded MT Bold" panose="020F0704030504030204" pitchFamily="34" charset="0"/>
            </a:endParaRPr>
          </a:p>
          <a:p>
            <a:pPr marL="342900" indent="-342900">
              <a:buFont typeface="Arial" panose="020B0604020202020204" pitchFamily="34" charset="0"/>
              <a:buChar char="•"/>
            </a:pPr>
            <a:r>
              <a:rPr lang="en-GB" sz="2400" dirty="0">
                <a:latin typeface="Arial Rounded MT Bold" panose="020F0704030504030204" pitchFamily="34" charset="0"/>
              </a:rPr>
              <a:t>LLM-based AI Agents</a:t>
            </a:r>
          </a:p>
          <a:p>
            <a:pPr marL="800100" lvl="1" indent="-342900">
              <a:buFont typeface="Arial" panose="020B0604020202020204" pitchFamily="34" charset="0"/>
              <a:buChar char="•"/>
            </a:pPr>
            <a:r>
              <a:rPr lang="en-GB" sz="2400" dirty="0">
                <a:latin typeface="Arial Rounded MT Bold" panose="020F0704030504030204" pitchFamily="34" charset="0"/>
              </a:rPr>
              <a:t>Why are they exciting</a:t>
            </a:r>
          </a:p>
          <a:p>
            <a:pPr marL="800100" lvl="1" indent="-342900">
              <a:buFont typeface="Arial" panose="020B0604020202020204" pitchFamily="34" charset="0"/>
              <a:buChar char="•"/>
            </a:pPr>
            <a:r>
              <a:rPr lang="en-GB" sz="2400" dirty="0">
                <a:latin typeface="Arial Rounded MT Bold" panose="020F0704030504030204" pitchFamily="34" charset="0"/>
              </a:rPr>
              <a:t>Examples</a:t>
            </a:r>
          </a:p>
          <a:p>
            <a:pPr marL="342900" indent="-342900">
              <a:buFont typeface="Arial" panose="020B0604020202020204" pitchFamily="34" charset="0"/>
              <a:buChar char="•"/>
            </a:pPr>
            <a:r>
              <a:rPr kumimoji="0" lang="en-US" altLang="en-US" sz="2400" i="0" u="none" strike="noStrike" cap="none" normalizeH="0" baseline="0" dirty="0">
                <a:ln>
                  <a:noFill/>
                </a:ln>
                <a:solidFill>
                  <a:schemeClr val="tx1"/>
                </a:solidFill>
                <a:effectLst/>
                <a:latin typeface="Arial Rounded MT Bold" panose="020F0704030504030204" pitchFamily="34" charset="0"/>
              </a:rPr>
              <a:t>Genies</a:t>
            </a:r>
            <a:r>
              <a:rPr lang="en-US" altLang="en-US" sz="2400" dirty="0">
                <a:latin typeface="Arial Rounded MT Bold" panose="020F0704030504030204" pitchFamily="34" charset="0"/>
              </a:rPr>
              <a:t>: Next-generation AI Agents</a:t>
            </a:r>
          </a:p>
          <a:p>
            <a:pPr marL="342900" indent="-342900">
              <a:buFont typeface="Arial" panose="020B0604020202020204" pitchFamily="34" charset="0"/>
              <a:buChar char="•"/>
            </a:pPr>
            <a:r>
              <a:rPr lang="en-GB" sz="2400" dirty="0">
                <a:latin typeface="Arial Rounded MT Bold" panose="020F0704030504030204" pitchFamily="34" charset="0"/>
              </a:rPr>
              <a:t>Networks of Autonomous Scientific Agents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400" dirty="0">
                <a:latin typeface="Arial Rounded MT Bold" panose="020F0704030504030204" pitchFamily="34" charset="0"/>
              </a:rPr>
              <a:t>Join forces with us</a:t>
            </a:r>
            <a:endParaRPr kumimoji="0" lang="en-US" altLang="en-US" sz="2400" i="0" u="none" strike="noStrike" cap="none" normalizeH="0" baseline="0" dirty="0">
              <a:ln>
                <a:noFill/>
              </a:ln>
              <a:solidFill>
                <a:schemeClr val="tx1"/>
              </a:solidFill>
              <a:effectLst/>
              <a:latin typeface="Arial Rounded MT Bold" panose="020F0704030504030204" pitchFamily="34" charset="0"/>
            </a:endParaRPr>
          </a:p>
        </p:txBody>
      </p:sp>
    </p:spTree>
    <p:extLst>
      <p:ext uri="{BB962C8B-B14F-4D97-AF65-F5344CB8AC3E}">
        <p14:creationId xmlns:p14="http://schemas.microsoft.com/office/powerpoint/2010/main" val="314337749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50" y="381000"/>
            <a:ext cx="11087100" cy="546100"/>
          </a:xfrm>
          <a:prstGeom prst="rect">
            <a:avLst/>
          </a:prstGeom>
        </p:spPr>
        <p:txBody>
          <a:bodyPr anchor="t" anchorCtr="0">
            <a:noAutofit/>
          </a:bodyPr>
          <a:lstStyle>
            <a:lvl1pPr defTabSz="448055">
              <a:defRPr sz="5586">
                <a:solidFill>
                  <a:srgbClr val="000000"/>
                </a:solidFill>
              </a:defRPr>
            </a:lvl1pPr>
          </a:lstStyle>
          <a:p>
            <a:r>
              <a:rPr lang="en-US" sz="3200" dirty="0">
                <a:solidFill>
                  <a:srgbClr val="2F7FB1"/>
                </a:solidFill>
                <a:latin typeface="Arial Rounded MT Bold" panose="020F0704030504030204" pitchFamily="34" charset="0"/>
              </a:rPr>
              <a:t>Discovering scientific laws</a:t>
            </a:r>
            <a:endParaRPr lang="en-US" sz="2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2" name="TextBox 1">
            <a:extLst>
              <a:ext uri="{FF2B5EF4-FFF2-40B4-BE49-F238E27FC236}">
                <a16:creationId xmlns:a16="http://schemas.microsoft.com/office/drawing/2014/main" id="{689200BA-110B-1650-4893-62EB06A775E8}"/>
              </a:ext>
            </a:extLst>
          </p:cNvPr>
          <p:cNvSpPr txBox="1"/>
          <p:nvPr/>
        </p:nvSpPr>
        <p:spPr>
          <a:xfrm>
            <a:off x="476565" y="982549"/>
            <a:ext cx="12107321" cy="1244026"/>
          </a:xfrm>
          <a:prstGeom prst="rect">
            <a:avLst/>
          </a:prstGeom>
          <a:noFill/>
        </p:spPr>
        <p:txBody>
          <a:bodyPr wrap="square" rtlCol="0">
            <a:noAutofit/>
          </a:bodyPr>
          <a:lstStyle/>
          <a:p>
            <a:endParaRPr lang="en-GB" b="1" i="1" dirty="0">
              <a:solidFill>
                <a:srgbClr val="2F7FB1"/>
              </a:solidFill>
              <a:latin typeface="Arial Rounded MT Bold" panose="020F0704030504030204" pitchFamily="34" charset="0"/>
            </a:endParaRPr>
          </a:p>
        </p:txBody>
      </p:sp>
      <p:sp>
        <p:nvSpPr>
          <p:cNvPr id="5" name="TextBox 4">
            <a:extLst>
              <a:ext uri="{FF2B5EF4-FFF2-40B4-BE49-F238E27FC236}">
                <a16:creationId xmlns:a16="http://schemas.microsoft.com/office/drawing/2014/main" id="{C54AE0F0-790A-90B9-828A-13EAF6ADA599}"/>
              </a:ext>
            </a:extLst>
          </p:cNvPr>
          <p:cNvSpPr txBox="1"/>
          <p:nvPr/>
        </p:nvSpPr>
        <p:spPr>
          <a:xfrm>
            <a:off x="-42812" y="996838"/>
            <a:ext cx="12626698" cy="5201424"/>
          </a:xfrm>
          <a:prstGeom prst="rect">
            <a:avLst/>
          </a:prstGeom>
          <a:noFill/>
        </p:spPr>
        <p:txBody>
          <a:bodyPr wrap="square">
            <a:spAutoFit/>
          </a:bodyPr>
          <a:lstStyle/>
          <a:p>
            <a:pPr marL="914400" lvl="1" indent="-457200">
              <a:buFont typeface="Arial" panose="020B0604020202020204" pitchFamily="34" charset="0"/>
              <a:buChar char="•"/>
            </a:pPr>
            <a:r>
              <a:rPr lang="en-GB" sz="2400" dirty="0">
                <a:latin typeface="Arial Rounded MT Bold" panose="020F0704030504030204" pitchFamily="34" charset="0"/>
              </a:rPr>
              <a:t>Uncovering the Fundamental Laws Governing System Evolution Over Time</a:t>
            </a:r>
          </a:p>
          <a:p>
            <a:pPr marL="914400" lvl="1" indent="-457200">
              <a:buFont typeface="Arial" panose="020B0604020202020204" pitchFamily="34" charset="0"/>
              <a:buChar char="•"/>
            </a:pPr>
            <a:r>
              <a:rPr lang="en-US" sz="2400" dirty="0">
                <a:latin typeface="Arial Rounded MT Bold" panose="020F0704030504030204" pitchFamily="34" charset="0"/>
              </a:rPr>
              <a:t>Why do we care?</a:t>
            </a:r>
          </a:p>
          <a:p>
            <a:pPr marL="914400" lvl="1" indent="-457200">
              <a:buFont typeface="Arial" panose="020B0604020202020204" pitchFamily="34" charset="0"/>
              <a:buChar char="•"/>
            </a:pPr>
            <a:r>
              <a:rPr lang="en-US" sz="2400" dirty="0">
                <a:latin typeface="Arial Rounded MT Bold" panose="020F0704030504030204" pitchFamily="34" charset="0"/>
              </a:rPr>
              <a:t>Applications: Medicine, Physics, Finance, Climate, etc. </a:t>
            </a:r>
          </a:p>
          <a:p>
            <a:pPr marL="914400" lvl="1" indent="-457200">
              <a:buAutoNum type="arabicPeriod" startAt="2"/>
            </a:pPr>
            <a:endParaRPr lang="en-US" sz="2400" dirty="0">
              <a:latin typeface="Arial Rounded MT Bold" panose="020F0704030504030204" pitchFamily="34" charset="0"/>
            </a:endParaRPr>
          </a:p>
          <a:p>
            <a:pPr marL="914400" lvl="1" indent="-457200">
              <a:buAutoNum type="arabicPeriod" startAt="2"/>
            </a:pPr>
            <a:endParaRPr lang="en-US" sz="2400" dirty="0">
              <a:latin typeface="Arial Rounded MT Bold" panose="020F0704030504030204" pitchFamily="34" charset="0"/>
            </a:endParaRPr>
          </a:p>
          <a:p>
            <a:pPr marL="914400" lvl="1" indent="-457200">
              <a:buAutoNum type="arabicPeriod" startAt="2"/>
            </a:pPr>
            <a:endParaRPr lang="en-US" sz="2400" dirty="0">
              <a:solidFill>
                <a:srgbClr val="002060"/>
              </a:solidFill>
              <a:latin typeface="Arial Rounded MT Bold" panose="020F0704030504030204" pitchFamily="34" charset="0"/>
            </a:endParaRPr>
          </a:p>
          <a:p>
            <a:pPr marL="914400" lvl="1" indent="-457200">
              <a:buAutoNum type="arabicPeriod" startAt="3"/>
            </a:pPr>
            <a:endParaRPr lang="en-US" sz="2400" dirty="0">
              <a:solidFill>
                <a:srgbClr val="7030A0"/>
              </a:solidFill>
              <a:latin typeface="Arial Rounded MT Bold" panose="020F0704030504030204" pitchFamily="34" charset="0"/>
            </a:endParaRPr>
          </a:p>
          <a:p>
            <a:pPr lvl="1"/>
            <a:endParaRPr lang="en-US" sz="2400" dirty="0">
              <a:solidFill>
                <a:srgbClr val="EE048A"/>
              </a:solidFill>
              <a:latin typeface="Arial Rounded MT Bold" panose="020F0704030504030204" pitchFamily="34" charset="0"/>
            </a:endParaRPr>
          </a:p>
          <a:p>
            <a:pPr marL="914400" lvl="1" indent="-457200">
              <a:buFont typeface="+mj-lt"/>
              <a:buAutoNum type="arabicPeriod"/>
            </a:pPr>
            <a:endParaRPr lang="en-US" sz="2800" dirty="0">
              <a:solidFill>
                <a:srgbClr val="222222"/>
              </a:solidFill>
              <a:latin typeface="Arial Rounded MT Bold" panose="020F0704030504030204" pitchFamily="34" charset="0"/>
            </a:endParaRPr>
          </a:p>
          <a:p>
            <a:pPr marL="914400" lvl="1" indent="-457200">
              <a:buFontTx/>
              <a:buChar char="-"/>
            </a:pPr>
            <a:endParaRPr lang="en-US" sz="2800" dirty="0">
              <a:solidFill>
                <a:srgbClr val="222222"/>
              </a:solidFill>
              <a:latin typeface="Arial Rounded MT Bold" panose="020F0704030504030204" pitchFamily="34" charset="0"/>
            </a:endParaRPr>
          </a:p>
          <a:p>
            <a:pPr lvl="1"/>
            <a:endParaRPr lang="en-US" sz="2800" dirty="0">
              <a:solidFill>
                <a:srgbClr val="222222"/>
              </a:solidFill>
              <a:latin typeface="Arial Rounded MT Bold" panose="020F0704030504030204" pitchFamily="34" charset="0"/>
            </a:endParaRPr>
          </a:p>
          <a:p>
            <a:pPr marL="457200" indent="-457200">
              <a:buFontTx/>
              <a:buChar char="-"/>
            </a:pPr>
            <a:endParaRPr lang="en-US" sz="2800" dirty="0">
              <a:solidFill>
                <a:srgbClr val="222222"/>
              </a:solidFill>
              <a:latin typeface="Arial Rounded MT Bold" panose="020F0704030504030204" pitchFamily="34" charset="0"/>
            </a:endParaRPr>
          </a:p>
          <a:p>
            <a:endParaRPr lang="en-US" sz="2800" dirty="0">
              <a:latin typeface="Arial Rounded MT Bold" panose="020F0704030504030204" pitchFamily="34" charset="0"/>
            </a:endParaRPr>
          </a:p>
        </p:txBody>
      </p:sp>
      <p:pic>
        <p:nvPicPr>
          <p:cNvPr id="3" name="Picture 2">
            <a:extLst>
              <a:ext uri="{FF2B5EF4-FFF2-40B4-BE49-F238E27FC236}">
                <a16:creationId xmlns:a16="http://schemas.microsoft.com/office/drawing/2014/main" id="{E3F8E3EA-D95F-7107-DE31-87005BC33662}"/>
              </a:ext>
            </a:extLst>
          </p:cNvPr>
          <p:cNvPicPr>
            <a:picLocks noChangeAspect="1"/>
          </p:cNvPicPr>
          <p:nvPr/>
        </p:nvPicPr>
        <p:blipFill>
          <a:blip r:embed="rId5"/>
          <a:stretch>
            <a:fillRect/>
          </a:stretch>
        </p:blipFill>
        <p:spPr>
          <a:xfrm>
            <a:off x="8577095" y="2198649"/>
            <a:ext cx="3464270" cy="3676802"/>
          </a:xfrm>
          <a:prstGeom prst="rect">
            <a:avLst/>
          </a:prstGeom>
        </p:spPr>
      </p:pic>
      <p:pic>
        <p:nvPicPr>
          <p:cNvPr id="4" name="Picture 4" descr="green grass under white clouds">
            <a:extLst>
              <a:ext uri="{FF2B5EF4-FFF2-40B4-BE49-F238E27FC236}">
                <a16:creationId xmlns:a16="http://schemas.microsoft.com/office/drawing/2014/main" id="{5D092448-BC5E-8C66-7050-0E9AF09FD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6565" y="2308199"/>
            <a:ext cx="2363372" cy="31511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red and blue light streaks">
            <a:extLst>
              <a:ext uri="{FF2B5EF4-FFF2-40B4-BE49-F238E27FC236}">
                <a16:creationId xmlns:a16="http://schemas.microsoft.com/office/drawing/2014/main" id="{CF8D3EAA-5C58-6037-7F32-718D6F4F43C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4651" y="2308199"/>
            <a:ext cx="2827605" cy="18850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selective focus photography of brown rabbit">
            <a:extLst>
              <a:ext uri="{FF2B5EF4-FFF2-40B4-BE49-F238E27FC236}">
                <a16:creationId xmlns:a16="http://schemas.microsoft.com/office/drawing/2014/main" id="{752C25A4-9C5B-5BD0-A757-29F682AB41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55133" y="3781365"/>
            <a:ext cx="2550183" cy="17001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n image of a group of cell phones">
            <a:extLst>
              <a:ext uri="{FF2B5EF4-FFF2-40B4-BE49-F238E27FC236}">
                <a16:creationId xmlns:a16="http://schemas.microsoft.com/office/drawing/2014/main" id="{55812CF2-6DA8-B999-4E09-6566DC0592D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76970" y="2308199"/>
            <a:ext cx="3019318" cy="1207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84218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0BDC6E5-DE6D-4342-B815-859ADE201FD4}"/>
              </a:ext>
            </a:extLst>
          </p:cNvPr>
          <p:cNvSpPr/>
          <p:nvPr/>
        </p:nvSpPr>
        <p:spPr>
          <a:xfrm>
            <a:off x="8528858" y="1845425"/>
            <a:ext cx="784172" cy="66501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3DC3009-C77C-4CEE-8E0D-78EFD662525B}"/>
                  </a:ext>
                </a:extLst>
              </p:cNvPr>
              <p:cNvSpPr txBox="1"/>
              <p:nvPr/>
            </p:nvSpPr>
            <p:spPr>
              <a:xfrm>
                <a:off x="3509634" y="4180244"/>
                <a:ext cx="10982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𝐸</m:t>
                      </m:r>
                      <m:r>
                        <a:rPr lang="en-GB" b="0" i="1" smtClean="0">
                          <a:latin typeface="Cambria Math" panose="02040503050406030204" pitchFamily="18" charset="0"/>
                        </a:rPr>
                        <m:t>=</m:t>
                      </m:r>
                      <m:r>
                        <a:rPr lang="en-GB" b="0" i="1" smtClean="0">
                          <a:latin typeface="Cambria Math" panose="02040503050406030204" pitchFamily="18" charset="0"/>
                        </a:rPr>
                        <m:t>𝑚</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𝑐</m:t>
                          </m:r>
                        </m:e>
                        <m:sup>
                          <m:r>
                            <a:rPr lang="en-GB" b="0" i="1" smtClean="0">
                              <a:latin typeface="Cambria Math" panose="02040503050406030204" pitchFamily="18" charset="0"/>
                            </a:rPr>
                            <m:t>2</m:t>
                          </m:r>
                        </m:sup>
                      </m:sSup>
                    </m:oMath>
                  </m:oMathPara>
                </a14:m>
                <a:endParaRPr lang="en-GB" b="0" dirty="0"/>
              </a:p>
            </p:txBody>
          </p:sp>
        </mc:Choice>
        <mc:Fallback xmlns="">
          <p:sp>
            <p:nvSpPr>
              <p:cNvPr id="21" name="TextBox 20">
                <a:extLst>
                  <a:ext uri="{FF2B5EF4-FFF2-40B4-BE49-F238E27FC236}">
                    <a16:creationId xmlns:a16="http://schemas.microsoft.com/office/drawing/2014/main" id="{33DC3009-C77C-4CEE-8E0D-78EFD662525B}"/>
                  </a:ext>
                </a:extLst>
              </p:cNvPr>
              <p:cNvSpPr txBox="1">
                <a:spLocks noRot="1" noChangeAspect="1" noMove="1" noResize="1" noEditPoints="1" noAdjustHandles="1" noChangeArrowheads="1" noChangeShapeType="1" noTextEdit="1"/>
              </p:cNvSpPr>
              <p:nvPr/>
            </p:nvSpPr>
            <p:spPr>
              <a:xfrm>
                <a:off x="3509634" y="4180244"/>
                <a:ext cx="1098249" cy="276999"/>
              </a:xfrm>
              <a:prstGeom prst="rect">
                <a:avLst/>
              </a:prstGeom>
              <a:blipFill>
                <a:blip r:embed="rId9"/>
                <a:stretch>
                  <a:fillRect l="-5000" t="-4444" r="-1111" b="-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C8F0A17-C43A-4AE9-954B-BB137C609D3C}"/>
                  </a:ext>
                </a:extLst>
              </p:cNvPr>
              <p:cNvSpPr txBox="1"/>
              <p:nvPr/>
            </p:nvSpPr>
            <p:spPr>
              <a:xfrm>
                <a:off x="5065659" y="4205867"/>
                <a:ext cx="1653914" cy="602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sSup>
                            <m:sSupPr>
                              <m:ctrlPr>
                                <a:rPr lang="en-GB" i="1">
                                  <a:latin typeface="Cambria Math" panose="02040503050406030204" pitchFamily="18" charset="0"/>
                                </a:rPr>
                              </m:ctrlPr>
                            </m:sSupPr>
                            <m:e>
                              <m:r>
                                <a:rPr lang="en-GB" i="1">
                                  <a:latin typeface="Cambria Math" panose="02040503050406030204" pitchFamily="18" charset="0"/>
                                </a:rPr>
                                <m:t>𝑣</m:t>
                              </m:r>
                            </m:e>
                            <m:sup>
                              <m:r>
                                <a:rPr lang="en-GB" i="1">
                                  <a:latin typeface="Cambria Math" panose="02040503050406030204" pitchFamily="18" charset="0"/>
                                </a:rPr>
                                <m:t>2</m:t>
                              </m:r>
                            </m:sup>
                          </m:sSup>
                        </m:num>
                        <m:den>
                          <m:r>
                            <a:rPr lang="en-GB" b="0" i="1" smtClean="0">
                              <a:latin typeface="Cambria Math" panose="02040503050406030204" pitchFamily="18" charset="0"/>
                            </a:rPr>
                            <m:t>2</m:t>
                          </m:r>
                        </m:den>
                      </m:f>
                      <m:r>
                        <a:rPr lang="en-GB" b="0" i="1" smtClean="0">
                          <a:latin typeface="Cambria Math" panose="02040503050406030204" pitchFamily="18" charset="0"/>
                        </a:rPr>
                        <m:t>+</m:t>
                      </m:r>
                      <m:r>
                        <a:rPr lang="en-GB" b="0" i="1" smtClean="0">
                          <a:latin typeface="Cambria Math" panose="02040503050406030204" pitchFamily="18" charset="0"/>
                        </a:rPr>
                        <m:t>𝑔𝑧</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𝑝</m:t>
                          </m:r>
                        </m:num>
                        <m:den>
                          <m:r>
                            <a:rPr lang="en-GB" b="0" i="1" smtClean="0">
                              <a:latin typeface="Cambria Math" panose="02040503050406030204" pitchFamily="18" charset="0"/>
                            </a:rPr>
                            <m:t>𝑞</m:t>
                          </m:r>
                        </m:den>
                      </m:f>
                      <m:r>
                        <a:rPr lang="en-GB" b="0" i="1" smtClean="0">
                          <a:latin typeface="Cambria Math" panose="02040503050406030204" pitchFamily="18" charset="0"/>
                        </a:rPr>
                        <m:t>=</m:t>
                      </m:r>
                      <m:r>
                        <a:rPr lang="en-GB" b="0" i="1" smtClean="0">
                          <a:latin typeface="Cambria Math" panose="02040503050406030204" pitchFamily="18" charset="0"/>
                        </a:rPr>
                        <m:t>𝑐</m:t>
                      </m:r>
                    </m:oMath>
                  </m:oMathPara>
                </a14:m>
                <a:endParaRPr lang="en-GB" b="0" dirty="0"/>
              </a:p>
            </p:txBody>
          </p:sp>
        </mc:Choice>
        <mc:Fallback xmlns="">
          <p:sp>
            <p:nvSpPr>
              <p:cNvPr id="23" name="TextBox 22">
                <a:extLst>
                  <a:ext uri="{FF2B5EF4-FFF2-40B4-BE49-F238E27FC236}">
                    <a16:creationId xmlns:a16="http://schemas.microsoft.com/office/drawing/2014/main" id="{DC8F0A17-C43A-4AE9-954B-BB137C609D3C}"/>
                  </a:ext>
                </a:extLst>
              </p:cNvPr>
              <p:cNvSpPr txBox="1">
                <a:spLocks noRot="1" noChangeAspect="1" noMove="1" noResize="1" noEditPoints="1" noAdjustHandles="1" noChangeArrowheads="1" noChangeShapeType="1" noTextEdit="1"/>
              </p:cNvSpPr>
              <p:nvPr/>
            </p:nvSpPr>
            <p:spPr>
              <a:xfrm>
                <a:off x="5065659" y="4205867"/>
                <a:ext cx="1653914" cy="602473"/>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4F80A39-A0AD-4BC8-A9C9-D667B342C087}"/>
                  </a:ext>
                </a:extLst>
              </p:cNvPr>
              <p:cNvSpPr txBox="1"/>
              <p:nvPr/>
            </p:nvSpPr>
            <p:spPr>
              <a:xfrm>
                <a:off x="6902856" y="3993240"/>
                <a:ext cx="1441677"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f>
                        <m:fPr>
                          <m:ctrlPr>
                            <a:rPr lang="en-GB" i="1">
                              <a:latin typeface="Cambria Math" panose="02040503050406030204" pitchFamily="18" charset="0"/>
                            </a:rPr>
                          </m:ctrlPr>
                        </m:fPr>
                        <m:num>
                          <m:sSup>
                            <m:sSupPr>
                              <m:ctrlPr>
                                <a:rPr lang="en-GB" i="1" smtClean="0">
                                  <a:latin typeface="Cambria Math" panose="02040503050406030204" pitchFamily="18" charset="0"/>
                                </a:rPr>
                              </m:ctrlPr>
                            </m:sSupPr>
                            <m:e>
                              <m:r>
                                <a:rPr lang="en-GB" b="0" i="1" smtClean="0">
                                  <a:latin typeface="Cambria Math" panose="02040503050406030204" pitchFamily="18" charset="0"/>
                                </a:rPr>
                                <m:t>𝑑</m:t>
                              </m:r>
                            </m:e>
                            <m:sup>
                              <m:r>
                                <a:rPr lang="en-GB" b="0" i="1" smtClean="0">
                                  <a:latin typeface="Cambria Math" panose="02040503050406030204" pitchFamily="18" charset="0"/>
                                </a:rPr>
                                <m:t>2</m:t>
                              </m:r>
                            </m:sup>
                          </m:sSup>
                          <m:r>
                            <a:rPr lang="en-GB" i="1">
                              <a:latin typeface="Cambria Math" panose="02040503050406030204" pitchFamily="18" charset="0"/>
                            </a:rPr>
                            <m:t>𝑥</m:t>
                          </m:r>
                        </m:num>
                        <m:den>
                          <m:r>
                            <a:rPr lang="en-GB" i="1">
                              <a:latin typeface="Cambria Math" panose="02040503050406030204" pitchFamily="18" charset="0"/>
                            </a:rPr>
                            <m:t>𝑑</m:t>
                          </m:r>
                          <m:sSup>
                            <m:sSupPr>
                              <m:ctrlPr>
                                <a:rPr lang="en-GB" i="1" smtClean="0">
                                  <a:latin typeface="Cambria Math" panose="02040503050406030204" pitchFamily="18" charset="0"/>
                                </a:rPr>
                              </m:ctrlPr>
                            </m:sSupPr>
                            <m:e>
                              <m:r>
                                <a:rPr lang="en-GB" b="0" i="1" smtClean="0">
                                  <a:latin typeface="Cambria Math" panose="02040503050406030204" pitchFamily="18" charset="0"/>
                                </a:rPr>
                                <m:t>𝑡</m:t>
                              </m:r>
                            </m:e>
                            <m:sup>
                              <m:r>
                                <a:rPr lang="en-GB" b="0" i="1" smtClean="0">
                                  <a:latin typeface="Cambria Math" panose="02040503050406030204" pitchFamily="18" charset="0"/>
                                </a:rPr>
                                <m:t>2</m:t>
                              </m:r>
                            </m:sup>
                          </m:sSup>
                        </m:den>
                      </m:f>
                      <m:r>
                        <a:rPr lang="en-GB" b="0" i="1" smtClean="0">
                          <a:latin typeface="Cambria Math" panose="02040503050406030204" pitchFamily="18" charset="0"/>
                        </a:rPr>
                        <m:t>=</m:t>
                      </m:r>
                      <m:r>
                        <a:rPr lang="en-GB" i="1">
                          <a:latin typeface="Cambria Math" panose="02040503050406030204" pitchFamily="18" charset="0"/>
                        </a:rPr>
                        <m:t>𝐹</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m:t>
                      </m:r>
                    </m:oMath>
                  </m:oMathPara>
                </a14:m>
                <a:endParaRPr lang="en-GB" b="0" dirty="0"/>
              </a:p>
            </p:txBody>
          </p:sp>
        </mc:Choice>
        <mc:Fallback xmlns="">
          <p:sp>
            <p:nvSpPr>
              <p:cNvPr id="24" name="TextBox 23">
                <a:extLst>
                  <a:ext uri="{FF2B5EF4-FFF2-40B4-BE49-F238E27FC236}">
                    <a16:creationId xmlns:a16="http://schemas.microsoft.com/office/drawing/2014/main" id="{74F80A39-A0AD-4BC8-A9C9-D667B342C087}"/>
                  </a:ext>
                </a:extLst>
              </p:cNvPr>
              <p:cNvSpPr txBox="1">
                <a:spLocks noRot="1" noChangeAspect="1" noMove="1" noResize="1" noEditPoints="1" noAdjustHandles="1" noChangeArrowheads="1" noChangeShapeType="1" noTextEdit="1"/>
              </p:cNvSpPr>
              <p:nvPr/>
            </p:nvSpPr>
            <p:spPr>
              <a:xfrm>
                <a:off x="6902856" y="3993240"/>
                <a:ext cx="1441677" cy="555793"/>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F58726-9E22-48E3-829F-292887F82F60}"/>
                  </a:ext>
                </a:extLst>
              </p:cNvPr>
              <p:cNvSpPr txBox="1"/>
              <p:nvPr/>
            </p:nvSpPr>
            <p:spPr>
              <a:xfrm>
                <a:off x="8863964" y="3979705"/>
                <a:ext cx="898131"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rPr>
                            <m:t>𝑢</m:t>
                          </m:r>
                        </m:num>
                        <m:den>
                          <m:r>
                            <a:rPr lang="en-GB" b="0" i="1" smtClean="0">
                              <a:latin typeface="Cambria Math" panose="02040503050406030204" pitchFamily="18" charset="0"/>
                            </a:rPr>
                            <m:t>𝜕</m:t>
                          </m:r>
                          <m:r>
                            <a:rPr lang="en-GB" b="0" i="1" smtClean="0">
                              <a:latin typeface="Cambria Math" panose="02040503050406030204" pitchFamily="18" charset="0"/>
                            </a:rPr>
                            <m:t>𝑡</m:t>
                          </m:r>
                        </m:den>
                      </m:f>
                      <m:r>
                        <a:rPr lang="en-GB" b="0" i="1" smtClean="0">
                          <a:latin typeface="Cambria Math" panose="02040503050406030204" pitchFamily="18" charset="0"/>
                        </a:rPr>
                        <m:t>=</m:t>
                      </m:r>
                      <m:r>
                        <m:rPr>
                          <m:sty m:val="p"/>
                        </m:rPr>
                        <a:rPr lang="en-GB" b="0" i="0" smtClean="0">
                          <a:latin typeface="Cambria Math" panose="02040503050406030204" pitchFamily="18" charset="0"/>
                        </a:rPr>
                        <m:t>Δ</m:t>
                      </m:r>
                      <m:r>
                        <a:rPr lang="en-GB" b="0" i="1" smtClean="0">
                          <a:latin typeface="Cambria Math" panose="02040503050406030204" pitchFamily="18" charset="0"/>
                        </a:rPr>
                        <m:t>𝑢</m:t>
                      </m:r>
                    </m:oMath>
                  </m:oMathPara>
                </a14:m>
                <a:endParaRPr lang="en-GB" dirty="0"/>
              </a:p>
            </p:txBody>
          </p:sp>
        </mc:Choice>
        <mc:Fallback xmlns="">
          <p:sp>
            <p:nvSpPr>
              <p:cNvPr id="25" name="TextBox 24">
                <a:extLst>
                  <a:ext uri="{FF2B5EF4-FFF2-40B4-BE49-F238E27FC236}">
                    <a16:creationId xmlns:a16="http://schemas.microsoft.com/office/drawing/2014/main" id="{ECF58726-9E22-48E3-829F-292887F82F60}"/>
                  </a:ext>
                </a:extLst>
              </p:cNvPr>
              <p:cNvSpPr txBox="1">
                <a:spLocks noRot="1" noChangeAspect="1" noMove="1" noResize="1" noEditPoints="1" noAdjustHandles="1" noChangeArrowheads="1" noChangeShapeType="1" noTextEdit="1"/>
              </p:cNvSpPr>
              <p:nvPr/>
            </p:nvSpPr>
            <p:spPr>
              <a:xfrm>
                <a:off x="8863964" y="3979705"/>
                <a:ext cx="898131" cy="526683"/>
              </a:xfrm>
              <a:prstGeom prst="rect">
                <a:avLst/>
              </a:prstGeom>
              <a:blipFill>
                <a:blip r:embed="rId12"/>
                <a:stretch>
                  <a:fillRect/>
                </a:stretch>
              </a:blipFill>
            </p:spPr>
            <p:txBody>
              <a:bodyPr/>
              <a:lstStyle/>
              <a:p>
                <a:r>
                  <a:rPr lang="en-GB">
                    <a:noFill/>
                  </a:rPr>
                  <a:t> </a:t>
                </a:r>
              </a:p>
            </p:txBody>
          </p:sp>
        </mc:Fallback>
      </mc:AlternateContent>
      <p:sp>
        <p:nvSpPr>
          <p:cNvPr id="19" name="English National Cancer Registration and Analysis Service…">
            <a:extLst>
              <a:ext uri="{FF2B5EF4-FFF2-40B4-BE49-F238E27FC236}">
                <a16:creationId xmlns:a16="http://schemas.microsoft.com/office/drawing/2014/main" id="{9BD2901D-886B-415B-8645-2ABF3CFCC84D}"/>
              </a:ext>
            </a:extLst>
          </p:cNvPr>
          <p:cNvSpPr txBox="1">
            <a:spLocks/>
          </p:cNvSpPr>
          <p:nvPr/>
        </p:nvSpPr>
        <p:spPr>
          <a:xfrm>
            <a:off x="285750" y="381000"/>
            <a:ext cx="11087100"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Arial Rounded MT Bold" panose="020F0704030504030204" pitchFamily="34" charset="77"/>
                <a:ea typeface="+mj-ea"/>
                <a:cs typeface="+mj-cs"/>
              </a:defRPr>
            </a:lvl1pPr>
          </a:lstStyle>
          <a:p>
            <a:r>
              <a:rPr lang="en-US" sz="3200" dirty="0">
                <a:solidFill>
                  <a:srgbClr val="2F7FB1"/>
                </a:solidFill>
                <a:latin typeface="Arial Rounded MT Bold" panose="020F0704030504030204" pitchFamily="34" charset="0"/>
              </a:rPr>
              <a:t>Discovery of governing equations using ML</a:t>
            </a:r>
            <a:endParaRPr lang="en-US" sz="2400" dirty="0">
              <a:solidFill>
                <a:srgbClr val="2F7FB1"/>
              </a:solidFill>
              <a:latin typeface="Arial Rounded MT Bold" panose="020F0704030504030204" pitchFamily="34" charset="0"/>
            </a:endParaRPr>
          </a:p>
        </p:txBody>
      </p:sp>
      <p:sp>
        <p:nvSpPr>
          <p:cNvPr id="18" name="Rectangle 17">
            <a:extLst>
              <a:ext uri="{FF2B5EF4-FFF2-40B4-BE49-F238E27FC236}">
                <a16:creationId xmlns:a16="http://schemas.microsoft.com/office/drawing/2014/main" id="{722913F7-66D1-4722-A1D8-37B96F7E291C}"/>
              </a:ext>
            </a:extLst>
          </p:cNvPr>
          <p:cNvSpPr/>
          <p:nvPr/>
        </p:nvSpPr>
        <p:spPr>
          <a:xfrm>
            <a:off x="1225296" y="3648456"/>
            <a:ext cx="9253728" cy="1424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nglish National Cancer Registration and Analysis Service…">
            <a:extLst>
              <a:ext uri="{FF2B5EF4-FFF2-40B4-BE49-F238E27FC236}">
                <a16:creationId xmlns:a16="http://schemas.microsoft.com/office/drawing/2014/main" id="{C1DF97CA-67EB-45AC-BB2A-989516617762}"/>
              </a:ext>
            </a:extLst>
          </p:cNvPr>
          <p:cNvSpPr txBox="1">
            <a:spLocks noGrp="1"/>
          </p:cNvSpPr>
          <p:nvPr>
            <p:ph type="title"/>
          </p:nvPr>
        </p:nvSpPr>
        <p:spPr>
          <a:xfrm>
            <a:off x="2091096" y="4330667"/>
            <a:ext cx="11463427" cy="546100"/>
          </a:xfrm>
          <a:prstGeom prst="rect">
            <a:avLst/>
          </a:prstGeom>
        </p:spPr>
        <p:txBody>
          <a:bodyPr anchor="t" anchorCtr="0">
            <a:noAutofit/>
          </a:bodyPr>
          <a:lstStyle>
            <a:lvl1pPr defTabSz="448055">
              <a:defRPr sz="5586">
                <a:solidFill>
                  <a:srgbClr val="000000"/>
                </a:solidFill>
              </a:defRPr>
            </a:lvl1pPr>
          </a:lstStyle>
          <a:p>
            <a:r>
              <a:rPr lang="en-US" sz="3200" u="sng" dirty="0">
                <a:solidFill>
                  <a:srgbClr val="7030A0"/>
                </a:solidFill>
                <a:latin typeface="Arial Rounded MT Bold" panose="020F0704030504030204" pitchFamily="34" charset="0"/>
              </a:rPr>
              <a:t>A hard problem</a:t>
            </a:r>
            <a:endParaRPr lang="en-US" sz="2800" dirty="0">
              <a:solidFill>
                <a:srgbClr val="7030A0"/>
              </a:solidFill>
              <a:latin typeface="Arial Rounded MT Bold" panose="020F0704030504030204" pitchFamily="34" charset="0"/>
            </a:endParaRPr>
          </a:p>
        </p:txBody>
      </p:sp>
      <p:sp>
        <p:nvSpPr>
          <p:cNvPr id="26" name="TextBox 25">
            <a:extLst>
              <a:ext uri="{FF2B5EF4-FFF2-40B4-BE49-F238E27FC236}">
                <a16:creationId xmlns:a16="http://schemas.microsoft.com/office/drawing/2014/main" id="{D158EF55-F4B7-452D-94C9-7542319F5D89}"/>
              </a:ext>
            </a:extLst>
          </p:cNvPr>
          <p:cNvSpPr txBox="1"/>
          <p:nvPr/>
        </p:nvSpPr>
        <p:spPr>
          <a:xfrm>
            <a:off x="4751658" y="64235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pic>
        <p:nvPicPr>
          <p:cNvPr id="30" name="Picture 29">
            <a:extLst>
              <a:ext uri="{FF2B5EF4-FFF2-40B4-BE49-F238E27FC236}">
                <a16:creationId xmlns:a16="http://schemas.microsoft.com/office/drawing/2014/main" id="{DED78EC8-4B12-4195-BC16-672A3242A84C}"/>
              </a:ext>
            </a:extLst>
          </p:cNvPr>
          <p:cNvPicPr>
            <a:picLocks noChangeAspect="1"/>
          </p:cNvPicPr>
          <p:nvPr/>
        </p:nvPicPr>
        <p:blipFill>
          <a:blip r:embed="rId13"/>
          <a:stretch>
            <a:fillRect/>
          </a:stretch>
        </p:blipFill>
        <p:spPr>
          <a:xfrm>
            <a:off x="182796" y="6262050"/>
            <a:ext cx="2249997" cy="54000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CEFEEA3-21DF-C048-39D8-81C464560458}"/>
                  </a:ext>
                </a:extLst>
              </p:cNvPr>
              <p:cNvSpPr txBox="1"/>
              <p:nvPr/>
            </p:nvSpPr>
            <p:spPr>
              <a:xfrm>
                <a:off x="5794970" y="5608157"/>
                <a:ext cx="47269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2400" b="0" i="1" smtClean="0">
                          <a:latin typeface="Cambria Math" panose="02040503050406030204" pitchFamily="18" charset="0"/>
                        </a:rPr>
                        <m:t>𝑥</m:t>
                      </m:r>
                      <m:r>
                        <a:rPr lang="pl-PL" sz="2400" b="0" i="1" smtClean="0">
                          <a:latin typeface="Cambria Math" panose="02040503050406030204" pitchFamily="18" charset="0"/>
                        </a:rPr>
                        <m:t>(</m:t>
                      </m:r>
                      <m:r>
                        <a:rPr lang="pl-PL" sz="2400" b="0" i="1" smtClean="0">
                          <a:latin typeface="Cambria Math" panose="02040503050406030204" pitchFamily="18" charset="0"/>
                        </a:rPr>
                        <m:t>𝑡</m:t>
                      </m:r>
                      <m:r>
                        <a:rPr lang="pl-PL" sz="2400" b="0" i="1" smtClean="0">
                          <a:latin typeface="Cambria Math" panose="02040503050406030204" pitchFamily="18" charset="0"/>
                        </a:rPr>
                        <m:t>)</m:t>
                      </m:r>
                    </m:oMath>
                  </m:oMathPara>
                </a14:m>
                <a:endParaRPr lang="en-GB" sz="2400" dirty="0"/>
              </a:p>
            </p:txBody>
          </p:sp>
        </mc:Choice>
        <mc:Fallback xmlns="">
          <p:sp>
            <p:nvSpPr>
              <p:cNvPr id="20" name="TextBox 19">
                <a:extLst>
                  <a:ext uri="{FF2B5EF4-FFF2-40B4-BE49-F238E27FC236}">
                    <a16:creationId xmlns:a16="http://schemas.microsoft.com/office/drawing/2014/main" id="{9CEFEEA3-21DF-C048-39D8-81C464560458}"/>
                  </a:ext>
                </a:extLst>
              </p:cNvPr>
              <p:cNvSpPr txBox="1">
                <a:spLocks noRot="1" noChangeAspect="1" noMove="1" noResize="1" noEditPoints="1" noAdjustHandles="1" noChangeArrowheads="1" noChangeShapeType="1" noTextEdit="1"/>
              </p:cNvSpPr>
              <p:nvPr/>
            </p:nvSpPr>
            <p:spPr>
              <a:xfrm>
                <a:off x="5794970" y="5608157"/>
                <a:ext cx="472694" cy="369332"/>
              </a:xfrm>
              <a:prstGeom prst="rect">
                <a:avLst/>
              </a:prstGeom>
              <a:blipFill>
                <a:blip r:embed="rId15"/>
                <a:stretch>
                  <a:fillRect l="-16883" r="-48052" b="-327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1C875A9-87B0-0E8B-05AC-92987D95BD47}"/>
                  </a:ext>
                </a:extLst>
              </p:cNvPr>
              <p:cNvSpPr txBox="1"/>
              <p:nvPr/>
            </p:nvSpPr>
            <p:spPr>
              <a:xfrm>
                <a:off x="8870767" y="5608157"/>
                <a:ext cx="77800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2400" b="0" i="1" smtClean="0">
                          <a:latin typeface="Cambria Math" panose="02040503050406030204" pitchFamily="18" charset="0"/>
                        </a:rPr>
                        <m:t>𝑥</m:t>
                      </m:r>
                      <m:r>
                        <a:rPr lang="pl-PL" sz="2400" b="0" i="1" smtClean="0">
                          <a:latin typeface="Cambria Math" panose="02040503050406030204" pitchFamily="18" charset="0"/>
                        </a:rPr>
                        <m:t>′(</m:t>
                      </m:r>
                      <m:r>
                        <a:rPr lang="pl-PL" sz="2400" b="0" i="1" smtClean="0">
                          <a:latin typeface="Cambria Math" panose="02040503050406030204" pitchFamily="18" charset="0"/>
                        </a:rPr>
                        <m:t>𝑡</m:t>
                      </m:r>
                      <m:r>
                        <a:rPr lang="pl-PL" sz="2400" b="0" i="1" smtClean="0">
                          <a:latin typeface="Cambria Math" panose="02040503050406030204" pitchFamily="18" charset="0"/>
                        </a:rPr>
                        <m:t>)</m:t>
                      </m:r>
                    </m:oMath>
                  </m:oMathPara>
                </a14:m>
                <a:endParaRPr lang="en-GB" sz="2400" dirty="0"/>
              </a:p>
            </p:txBody>
          </p:sp>
        </mc:Choice>
        <mc:Fallback xmlns="">
          <p:sp>
            <p:nvSpPr>
              <p:cNvPr id="22" name="TextBox 21">
                <a:extLst>
                  <a:ext uri="{FF2B5EF4-FFF2-40B4-BE49-F238E27FC236}">
                    <a16:creationId xmlns:a16="http://schemas.microsoft.com/office/drawing/2014/main" id="{F1C875A9-87B0-0E8B-05AC-92987D95BD47}"/>
                  </a:ext>
                </a:extLst>
              </p:cNvPr>
              <p:cNvSpPr txBox="1">
                <a:spLocks noRot="1" noChangeAspect="1" noMove="1" noResize="1" noEditPoints="1" noAdjustHandles="1" noChangeArrowheads="1" noChangeShapeType="1" noTextEdit="1"/>
              </p:cNvSpPr>
              <p:nvPr/>
            </p:nvSpPr>
            <p:spPr>
              <a:xfrm>
                <a:off x="8870767" y="5608157"/>
                <a:ext cx="778005" cy="369332"/>
              </a:xfrm>
              <a:prstGeom prst="rect">
                <a:avLst/>
              </a:prstGeom>
              <a:blipFill>
                <a:blip r:embed="rId16"/>
                <a:stretch>
                  <a:fillRect l="-4688" t="-1639" r="-8594" b="-32787"/>
                </a:stretch>
              </a:blipFill>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4E7675F2-73E0-3E65-ECFE-C5C2C4749486}"/>
              </a:ext>
            </a:extLst>
          </p:cNvPr>
          <p:cNvCxnSpPr>
            <a:cxnSpLocks/>
          </p:cNvCxnSpPr>
          <p:nvPr/>
        </p:nvCxnSpPr>
        <p:spPr>
          <a:xfrm>
            <a:off x="6566378" y="5828919"/>
            <a:ext cx="2082279"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4AB2A11-663A-93AD-1135-3724D79D20FE}"/>
              </a:ext>
            </a:extLst>
          </p:cNvPr>
          <p:cNvSpPr txBox="1"/>
          <p:nvPr/>
        </p:nvSpPr>
        <p:spPr>
          <a:xfrm>
            <a:off x="7267780" y="5387529"/>
            <a:ext cx="784172" cy="461665"/>
          </a:xfrm>
          <a:prstGeom prst="rect">
            <a:avLst/>
          </a:prstGeom>
          <a:noFill/>
        </p:spPr>
        <p:txBody>
          <a:bodyPr wrap="square" rtlCol="0">
            <a:spAutoFit/>
          </a:bodyPr>
          <a:lstStyle/>
          <a:p>
            <a:r>
              <a:rPr lang="pl-PL" sz="2400" dirty="0"/>
              <a:t>ODE</a:t>
            </a:r>
            <a:endParaRPr lang="en-GB" sz="2400" dirty="0"/>
          </a:p>
        </p:txBody>
      </p:sp>
      <p:graphicFrame>
        <p:nvGraphicFramePr>
          <p:cNvPr id="3" name="Table 4">
            <a:extLst>
              <a:ext uri="{FF2B5EF4-FFF2-40B4-BE49-F238E27FC236}">
                <a16:creationId xmlns:a16="http://schemas.microsoft.com/office/drawing/2014/main" id="{C2A84131-A253-D7DF-64AC-05076117103D}"/>
              </a:ext>
            </a:extLst>
          </p:cNvPr>
          <p:cNvGraphicFramePr>
            <a:graphicFrameLocks noGrp="1"/>
          </p:cNvGraphicFramePr>
          <p:nvPr/>
        </p:nvGraphicFramePr>
        <p:xfrm>
          <a:off x="3422126" y="1186046"/>
          <a:ext cx="7180248" cy="3001562"/>
        </p:xfrm>
        <a:graphic>
          <a:graphicData uri="http://schemas.openxmlformats.org/drawingml/2006/table">
            <a:tbl>
              <a:tblPr firstRow="1" bandRow="1">
                <a:tableStyleId>{5C22544A-7EE6-4342-B048-85BDC9FD1C3A}</a:tableStyleId>
              </a:tblPr>
              <a:tblGrid>
                <a:gridCol w="1795062">
                  <a:extLst>
                    <a:ext uri="{9D8B030D-6E8A-4147-A177-3AD203B41FA5}">
                      <a16:colId xmlns:a16="http://schemas.microsoft.com/office/drawing/2014/main" val="3463911380"/>
                    </a:ext>
                  </a:extLst>
                </a:gridCol>
                <a:gridCol w="1795062">
                  <a:extLst>
                    <a:ext uri="{9D8B030D-6E8A-4147-A177-3AD203B41FA5}">
                      <a16:colId xmlns:a16="http://schemas.microsoft.com/office/drawing/2014/main" val="2231182380"/>
                    </a:ext>
                  </a:extLst>
                </a:gridCol>
                <a:gridCol w="1795062">
                  <a:extLst>
                    <a:ext uri="{9D8B030D-6E8A-4147-A177-3AD203B41FA5}">
                      <a16:colId xmlns:a16="http://schemas.microsoft.com/office/drawing/2014/main" val="735050229"/>
                    </a:ext>
                  </a:extLst>
                </a:gridCol>
                <a:gridCol w="1795062">
                  <a:extLst>
                    <a:ext uri="{9D8B030D-6E8A-4147-A177-3AD203B41FA5}">
                      <a16:colId xmlns:a16="http://schemas.microsoft.com/office/drawing/2014/main" val="2945063509"/>
                    </a:ext>
                  </a:extLst>
                </a:gridCol>
              </a:tblGrid>
              <a:tr h="1054452">
                <a:tc>
                  <a:txBody>
                    <a:bodyPr/>
                    <a:lstStyle/>
                    <a:p>
                      <a:endParaRPr lang="en-GB" dirty="0">
                        <a:latin typeface="Arial Rounded MT Bold" panose="020F0704030504030204" pitchFamily="34" charset="0"/>
                      </a:endParaRPr>
                    </a:p>
                  </a:txBody>
                  <a:tcPr/>
                </a:tc>
                <a:tc>
                  <a:txBody>
                    <a:bodyPr/>
                    <a:lstStyle/>
                    <a:p>
                      <a:r>
                        <a:rPr lang="en-GB" dirty="0">
                          <a:latin typeface="Arial Rounded MT Bold" panose="020F0704030504030204" pitchFamily="34" charset="0"/>
                        </a:rPr>
                        <a:t>Explicit function</a:t>
                      </a:r>
                    </a:p>
                  </a:txBody>
                  <a:tcPr/>
                </a:tc>
                <a:tc>
                  <a:txBody>
                    <a:bodyPr/>
                    <a:lstStyle/>
                    <a:p>
                      <a:r>
                        <a:rPr lang="en-GB" dirty="0">
                          <a:latin typeface="Arial Rounded MT Bold" panose="020F0704030504030204" pitchFamily="34" charset="0"/>
                        </a:rPr>
                        <a:t>Ordinary differential equation</a:t>
                      </a:r>
                    </a:p>
                  </a:txBody>
                  <a:tcPr/>
                </a:tc>
                <a:tc>
                  <a:txBody>
                    <a:bodyPr/>
                    <a:lstStyle/>
                    <a:p>
                      <a:r>
                        <a:rPr lang="en-GB" dirty="0">
                          <a:latin typeface="Arial Rounded MT Bold" panose="020F0704030504030204" pitchFamily="34" charset="0"/>
                        </a:rPr>
                        <a:t>Partial differential equation</a:t>
                      </a:r>
                    </a:p>
                  </a:txBody>
                  <a:tcPr/>
                </a:tc>
                <a:extLst>
                  <a:ext uri="{0D108BD9-81ED-4DB2-BD59-A6C34878D82A}">
                    <a16:rowId xmlns:a16="http://schemas.microsoft.com/office/drawing/2014/main" val="3297295412"/>
                  </a:ext>
                </a:extLst>
              </a:tr>
              <a:tr h="653148">
                <a:tc>
                  <a:txBody>
                    <a:bodyPr/>
                    <a:lstStyle/>
                    <a:p>
                      <a:r>
                        <a:rPr lang="en-GB" dirty="0">
                          <a:latin typeface="Arial Rounded MT Bold" panose="020F0704030504030204" pitchFamily="34" charset="0"/>
                        </a:rPr>
                        <a:t>Typical form</a:t>
                      </a:r>
                    </a:p>
                  </a:txBody>
                  <a:tcPr/>
                </a:tc>
                <a:tc>
                  <a:txBody>
                    <a:bodyPr/>
                    <a:lstStyle/>
                    <a:p>
                      <a:endParaRPr lang="en-GB" dirty="0">
                        <a:latin typeface="Arial Rounded MT Bold" panose="020F0704030504030204" pitchFamily="34" charset="0"/>
                      </a:endParaRPr>
                    </a:p>
                  </a:txBody>
                  <a:tcPr/>
                </a:tc>
                <a:tc>
                  <a:txBody>
                    <a:bodyPr/>
                    <a:lstStyle/>
                    <a:p>
                      <a:endParaRPr lang="en-GB">
                        <a:latin typeface="Arial Rounded MT Bold" panose="020F0704030504030204" pitchFamily="34" charset="0"/>
                      </a:endParaRPr>
                    </a:p>
                  </a:txBody>
                  <a:tcPr/>
                </a:tc>
                <a:tc>
                  <a:txBody>
                    <a:bodyPr/>
                    <a:lstStyle/>
                    <a:p>
                      <a:endParaRPr lang="en-GB">
                        <a:latin typeface="Arial Rounded MT Bold" panose="020F0704030504030204" pitchFamily="34" charset="0"/>
                      </a:endParaRPr>
                    </a:p>
                  </a:txBody>
                  <a:tcPr/>
                </a:tc>
                <a:extLst>
                  <a:ext uri="{0D108BD9-81ED-4DB2-BD59-A6C34878D82A}">
                    <a16:rowId xmlns:a16="http://schemas.microsoft.com/office/drawing/2014/main" val="1873688434"/>
                  </a:ext>
                </a:extLst>
              </a:tr>
              <a:tr h="1293962">
                <a:tc>
                  <a:txBody>
                    <a:bodyPr/>
                    <a:lstStyle/>
                    <a:p>
                      <a:r>
                        <a:rPr lang="en-GB" dirty="0">
                          <a:latin typeface="Arial Rounded MT Bold" panose="020F0704030504030204" pitchFamily="34" charset="0"/>
                        </a:rPr>
                        <a:t>Examples</a:t>
                      </a:r>
                    </a:p>
                  </a:txBody>
                  <a:tcPr/>
                </a:tc>
                <a:tc>
                  <a:txBody>
                    <a:bodyPr/>
                    <a:lstStyle/>
                    <a:p>
                      <a:pPr algn="ctr"/>
                      <a:endParaRPr lang="en-GB" dirty="0">
                        <a:latin typeface="Arial Rounded MT Bold" panose="020F0704030504030204" pitchFamily="34" charset="0"/>
                      </a:endParaRPr>
                    </a:p>
                  </a:txBody>
                  <a:tcPr/>
                </a:tc>
                <a:tc>
                  <a:txBody>
                    <a:bodyPr/>
                    <a:lstStyle/>
                    <a:p>
                      <a:pPr algn="ctr"/>
                      <a:endParaRPr lang="en-GB" dirty="0">
                        <a:latin typeface="Arial Rounded MT Bold" panose="020F0704030504030204" pitchFamily="34" charset="0"/>
                      </a:endParaRPr>
                    </a:p>
                  </a:txBody>
                  <a:tcPr/>
                </a:tc>
                <a:tc>
                  <a:txBody>
                    <a:bodyPr/>
                    <a:lstStyle/>
                    <a:p>
                      <a:pPr algn="ctr"/>
                      <a:endParaRPr lang="en-GB" dirty="0">
                        <a:latin typeface="Arial Rounded MT Bold" panose="020F0704030504030204" pitchFamily="34" charset="0"/>
                      </a:endParaRPr>
                    </a:p>
                  </a:txBody>
                  <a:tcPr/>
                </a:tc>
                <a:extLst>
                  <a:ext uri="{0D108BD9-81ED-4DB2-BD59-A6C34878D82A}">
                    <a16:rowId xmlns:a16="http://schemas.microsoft.com/office/drawing/2014/main" val="700994399"/>
                  </a:ext>
                </a:extLst>
              </a:tr>
            </a:tbl>
          </a:graphicData>
        </a:graphic>
      </p:graphicFrame>
      <p:sp>
        <p:nvSpPr>
          <p:cNvPr id="27" name="Left Arrow 18">
            <a:extLst>
              <a:ext uri="{FF2B5EF4-FFF2-40B4-BE49-F238E27FC236}">
                <a16:creationId xmlns:a16="http://schemas.microsoft.com/office/drawing/2014/main" id="{B7C20FA4-9439-499E-A905-5A11F41226FB}"/>
              </a:ext>
            </a:extLst>
          </p:cNvPr>
          <p:cNvSpPr/>
          <p:nvPr/>
        </p:nvSpPr>
        <p:spPr>
          <a:xfrm rot="5400000">
            <a:off x="6718338" y="4214949"/>
            <a:ext cx="1653914" cy="555029"/>
          </a:xfrm>
          <a:prstGeom prst="leftArrow">
            <a:avLst/>
          </a:prstGeom>
          <a:gradFill flip="none" rotWithShape="1">
            <a:gsLst>
              <a:gs pos="0">
                <a:schemeClr val="bg1"/>
              </a:gs>
              <a:gs pos="87000">
                <a:srgbClr val="2F7FB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Rounded MT Bold" panose="020F070403050403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ED1DEB-8F7B-C011-331F-91695164263A}"/>
                  </a:ext>
                </a:extLst>
              </p:cNvPr>
              <p:cNvSpPr txBox="1"/>
              <p:nvPr/>
            </p:nvSpPr>
            <p:spPr>
              <a:xfrm>
                <a:off x="7334466" y="2264537"/>
                <a:ext cx="125746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𝑑𝑥</m:t>
                          </m:r>
                        </m:num>
                        <m:den>
                          <m:r>
                            <a:rPr lang="en-GB" b="0" i="1" smtClean="0">
                              <a:latin typeface="Cambria Math" panose="02040503050406030204" pitchFamily="18" charset="0"/>
                            </a:rPr>
                            <m:t>𝑑𝑡</m:t>
                          </m:r>
                        </m:den>
                      </m:f>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oMath>
                  </m:oMathPara>
                </a14:m>
                <a:endParaRPr lang="en-GB" dirty="0">
                  <a:latin typeface="Arial Rounded MT Bold" panose="020F0704030504030204" pitchFamily="34" charset="0"/>
                </a:endParaRPr>
              </a:p>
            </p:txBody>
          </p:sp>
        </mc:Choice>
        <mc:Fallback xmlns="">
          <p:sp>
            <p:nvSpPr>
              <p:cNvPr id="4" name="TextBox 3">
                <a:extLst>
                  <a:ext uri="{FF2B5EF4-FFF2-40B4-BE49-F238E27FC236}">
                    <a16:creationId xmlns:a16="http://schemas.microsoft.com/office/drawing/2014/main" id="{66ED1DEB-8F7B-C011-331F-91695164263A}"/>
                  </a:ext>
                </a:extLst>
              </p:cNvPr>
              <p:cNvSpPr txBox="1">
                <a:spLocks noRot="1" noChangeAspect="1" noMove="1" noResize="1" noEditPoints="1" noAdjustHandles="1" noChangeArrowheads="1" noChangeShapeType="1" noTextEdit="1"/>
              </p:cNvSpPr>
              <p:nvPr/>
            </p:nvSpPr>
            <p:spPr>
              <a:xfrm>
                <a:off x="7334466" y="2264537"/>
                <a:ext cx="1257460" cy="525913"/>
              </a:xfrm>
              <a:prstGeom prst="rect">
                <a:avLst/>
              </a:prstGeom>
              <a:blipFill>
                <a:blip r:embed="rId1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89769923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en-GB" sz="3000" dirty="0">
                <a:solidFill>
                  <a:srgbClr val="2F7FB1"/>
                </a:solidFill>
                <a:latin typeface="Arial Rounded MT Bold" panose="020F0704030504030204" pitchFamily="34" charset="0"/>
              </a:rPr>
              <a:t>Why do we care about ODEs?</a:t>
            </a:r>
            <a:br>
              <a:rPr lang="en-GB" sz="3000" dirty="0">
                <a:solidFill>
                  <a:srgbClr val="2F7FB1"/>
                </a:solidFill>
                <a:latin typeface="Arial Rounded MT Bold" panose="020F0704030504030204" pitchFamily="34" charset="0"/>
              </a:rPr>
            </a:b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11" name="TextBox 2">
            <a:extLst>
              <a:ext uri="{FF2B5EF4-FFF2-40B4-BE49-F238E27FC236}">
                <a16:creationId xmlns:a16="http://schemas.microsoft.com/office/drawing/2014/main" id="{005B3540-4F9B-4A56-9483-4F09EF5EB2B1}"/>
              </a:ext>
            </a:extLst>
          </p:cNvPr>
          <p:cNvSpPr txBox="1"/>
          <p:nvPr/>
        </p:nvSpPr>
        <p:spPr>
          <a:xfrm>
            <a:off x="411545" y="855871"/>
            <a:ext cx="11712936" cy="4805468"/>
          </a:xfrm>
          <a:prstGeom prst="rect">
            <a:avLst/>
          </a:prstGeom>
          <a:noFill/>
        </p:spPr>
        <p:txBody>
          <a:bodyPr wrap="square" rtlCol="0">
            <a:noAutofit/>
          </a:bodyPr>
          <a:lstStyle/>
          <a:p>
            <a:r>
              <a:rPr lang="en-US" sz="2400" dirty="0">
                <a:solidFill>
                  <a:srgbClr val="EE048A"/>
                </a:solidFill>
                <a:latin typeface="Arial Rounded MT Bold" panose="020F0704030504030204" pitchFamily="34" charset="0"/>
              </a:rPr>
              <a:t>Almost everything in medicine is a dynamical system</a:t>
            </a:r>
          </a:p>
          <a:p>
            <a:endParaRPr lang="en-US" sz="2400" dirty="0">
              <a:solidFill>
                <a:schemeClr val="tx1">
                  <a:lumMod val="85000"/>
                  <a:lumOff val="15000"/>
                </a:schemeClr>
              </a:solidFill>
              <a:latin typeface="Arial Rounded MT Bold" panose="020F0704030504030204" pitchFamily="34" charset="0"/>
            </a:endParaRPr>
          </a:p>
          <a:p>
            <a:r>
              <a:rPr lang="en-US" sz="2400" dirty="0">
                <a:solidFill>
                  <a:schemeClr val="tx1">
                    <a:lumMod val="85000"/>
                    <a:lumOff val="15000"/>
                  </a:schemeClr>
                </a:solidFill>
                <a:latin typeface="Arial Rounded MT Bold" panose="020F0704030504030204" pitchFamily="34" charset="0"/>
              </a:rPr>
              <a:t>1. </a:t>
            </a:r>
            <a:r>
              <a:rPr lang="en-GB" sz="2400" b="1" dirty="0">
                <a:latin typeface="Arial Rounded MT Bold" panose="020F0704030504030204" pitchFamily="34" charset="0"/>
              </a:rPr>
              <a:t>Pharmacokinetic (PK) Models</a:t>
            </a:r>
          </a:p>
          <a:p>
            <a:r>
              <a:rPr lang="en-GB" sz="2400" dirty="0">
                <a:latin typeface="Arial Rounded MT Bold" panose="020F0704030504030204" pitchFamily="34" charset="0"/>
              </a:rPr>
              <a:t>2.</a:t>
            </a:r>
            <a:r>
              <a:rPr lang="en-GB" sz="2400" b="1" dirty="0">
                <a:latin typeface="Arial Rounded MT Bold" panose="020F0704030504030204" pitchFamily="34" charset="0"/>
              </a:rPr>
              <a:t> Pharmacodynamic (PD) Models</a:t>
            </a:r>
          </a:p>
          <a:p>
            <a:r>
              <a:rPr lang="en-GB" sz="2400" b="1" dirty="0">
                <a:latin typeface="Arial Rounded MT Bold" panose="020F0704030504030204" pitchFamily="34" charset="0"/>
              </a:rPr>
              <a:t>3. Physiological-Based Pharmacokinetic (PBPK) Models</a:t>
            </a:r>
          </a:p>
          <a:p>
            <a:r>
              <a:rPr lang="en-GB" sz="2400" b="1" dirty="0">
                <a:latin typeface="Arial Rounded MT Bold" panose="020F0704030504030204" pitchFamily="34" charset="0"/>
              </a:rPr>
              <a:t>4. Homeostatic Regulation Models and Non-Homeostatic models</a:t>
            </a:r>
          </a:p>
          <a:p>
            <a:r>
              <a:rPr lang="en-GB" sz="2400" b="1" dirty="0">
                <a:solidFill>
                  <a:schemeClr val="tx1">
                    <a:lumMod val="85000"/>
                    <a:lumOff val="15000"/>
                  </a:schemeClr>
                </a:solidFill>
                <a:latin typeface="Arial Rounded MT Bold" panose="020F0704030504030204" pitchFamily="34" charset="0"/>
              </a:rPr>
              <a:t>5</a:t>
            </a:r>
            <a:r>
              <a:rPr lang="en-US" sz="2400" b="1" dirty="0">
                <a:solidFill>
                  <a:schemeClr val="tx1">
                    <a:lumMod val="85000"/>
                    <a:lumOff val="15000"/>
                  </a:schemeClr>
                </a:solidFill>
                <a:latin typeface="Arial Rounded MT Bold" panose="020F0704030504030204" pitchFamily="34" charset="0"/>
              </a:rPr>
              <a:t>. </a:t>
            </a:r>
            <a:r>
              <a:rPr lang="en-GB" sz="2400" b="1" dirty="0">
                <a:latin typeface="Arial Rounded MT Bold" panose="020F0704030504030204" pitchFamily="34" charset="0"/>
              </a:rPr>
              <a:t>Epidemic and Population Dynamics</a:t>
            </a:r>
          </a:p>
          <a:p>
            <a:r>
              <a:rPr lang="en-GB" sz="2400" b="1" dirty="0">
                <a:latin typeface="Arial Rounded MT Bold" panose="020F0704030504030204" pitchFamily="34" charset="0"/>
              </a:rPr>
              <a:t>6. Biochemical Pathway Models</a:t>
            </a:r>
          </a:p>
          <a:p>
            <a:r>
              <a:rPr lang="en-GB" sz="2400" b="1" dirty="0">
                <a:latin typeface="Arial Rounded MT Bold" panose="020F0704030504030204" pitchFamily="34" charset="0"/>
              </a:rPr>
              <a:t>7. Physiological Models</a:t>
            </a:r>
          </a:p>
          <a:p>
            <a:endParaRPr lang="en-GB" sz="2200" b="1" dirty="0">
              <a:latin typeface="Arial Rounded MT Bold" panose="020F0704030504030204" pitchFamily="34" charset="0"/>
            </a:endParaRPr>
          </a:p>
          <a:p>
            <a:pPr lvl="1"/>
            <a:endParaRPr lang="en-GB" sz="2200" b="1" dirty="0">
              <a:latin typeface="Arial Rounded MT Bold" panose="020F0704030504030204" pitchFamily="34" charset="0"/>
            </a:endParaRPr>
          </a:p>
          <a:p>
            <a:pPr marL="342900" indent="-342900">
              <a:buFont typeface="Arial" panose="020B0604020202020204" pitchFamily="34" charset="0"/>
              <a:buChar char="•"/>
            </a:pPr>
            <a:endParaRPr lang="en-GB" sz="2200" dirty="0">
              <a:latin typeface="Arial Rounded MT Bold" panose="020F0704030504030204" pitchFamily="34" charset="0"/>
            </a:endParaRPr>
          </a:p>
          <a:p>
            <a:endParaRPr lang="en-GB" sz="2200" b="1" dirty="0">
              <a:latin typeface="Arial Rounded MT Bold" panose="020F0704030504030204" pitchFamily="34" charset="0"/>
            </a:endParaRPr>
          </a:p>
          <a:p>
            <a:endParaRPr lang="en-GB" dirty="0"/>
          </a:p>
          <a:p>
            <a:endParaRPr lang="en-GB" dirty="0"/>
          </a:p>
          <a:p>
            <a:endParaRPr lang="en-GB" dirty="0"/>
          </a:p>
          <a:p>
            <a:endParaRPr lang="en-US" dirty="0">
              <a:solidFill>
                <a:schemeClr val="tx1">
                  <a:lumMod val="85000"/>
                  <a:lumOff val="15000"/>
                </a:schemeClr>
              </a:solidFill>
              <a:latin typeface="Arial Rounded MT Bold" panose="020F0704030504030204" pitchFamily="34" charset="0"/>
            </a:endParaRPr>
          </a:p>
        </p:txBody>
      </p:sp>
      <p:sp>
        <p:nvSpPr>
          <p:cNvPr id="19" name="English National Cancer Registration and Analysis Service…">
            <a:extLst>
              <a:ext uri="{FF2B5EF4-FFF2-40B4-BE49-F238E27FC236}">
                <a16:creationId xmlns:a16="http://schemas.microsoft.com/office/drawing/2014/main" id="{E0941BD5-8AD2-FF2B-5DC9-265EE6351939}"/>
              </a:ext>
            </a:extLst>
          </p:cNvPr>
          <p:cNvSpPr txBox="1">
            <a:spLocks/>
          </p:cNvSpPr>
          <p:nvPr/>
        </p:nvSpPr>
        <p:spPr>
          <a:xfrm>
            <a:off x="6796563" y="3448924"/>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endParaRPr lang="en-US" sz="2800" dirty="0">
              <a:solidFill>
                <a:srgbClr val="7030A0"/>
              </a:solidFill>
              <a:latin typeface="Arial Rounded MT Bold" panose="020F0704030504030204" pitchFamily="34" charset="0"/>
            </a:endParaRPr>
          </a:p>
        </p:txBody>
      </p:sp>
    </p:spTree>
    <p:extLst>
      <p:ext uri="{BB962C8B-B14F-4D97-AF65-F5344CB8AC3E}">
        <p14:creationId xmlns:p14="http://schemas.microsoft.com/office/powerpoint/2010/main" val="111663379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en-GB" sz="3000" dirty="0">
                <a:solidFill>
                  <a:srgbClr val="2F7FB1"/>
                </a:solidFill>
                <a:latin typeface="Arial Rounded MT Bold" panose="020F0704030504030204" pitchFamily="34" charset="0"/>
              </a:rPr>
              <a:t>To describe dynamical systems, we need</a:t>
            </a:r>
            <a:br>
              <a:rPr lang="en-GB" sz="3000" dirty="0">
                <a:solidFill>
                  <a:srgbClr val="2F7FB1"/>
                </a:solidFill>
                <a:latin typeface="Arial Rounded MT Bold" panose="020F0704030504030204" pitchFamily="34" charset="0"/>
              </a:rPr>
            </a:b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11" name="TextBox 2">
            <a:extLst>
              <a:ext uri="{FF2B5EF4-FFF2-40B4-BE49-F238E27FC236}">
                <a16:creationId xmlns:a16="http://schemas.microsoft.com/office/drawing/2014/main" id="{005B3540-4F9B-4A56-9483-4F09EF5EB2B1}"/>
              </a:ext>
            </a:extLst>
          </p:cNvPr>
          <p:cNvSpPr txBox="1"/>
          <p:nvPr/>
        </p:nvSpPr>
        <p:spPr>
          <a:xfrm>
            <a:off x="666189" y="1227015"/>
            <a:ext cx="11160686" cy="4805468"/>
          </a:xfrm>
          <a:prstGeom prst="rect">
            <a:avLst/>
          </a:prstGeom>
          <a:noFill/>
        </p:spPr>
        <p:txBody>
          <a:bodyPr wrap="square" rtlCol="0">
            <a:noAutofit/>
          </a:bodyPr>
          <a:lstStyle/>
          <a:p>
            <a:pPr marR="0" algn="l"/>
            <a:r>
              <a:rPr lang="en-US" sz="2400" b="0" i="0" u="none" strike="noStrike" baseline="0" dirty="0">
                <a:latin typeface="Arial Rounded MT Bold" panose="020F0704030504030204" pitchFamily="34" charset="0"/>
              </a:rPr>
              <a:t>Differential equations</a:t>
            </a:r>
          </a:p>
          <a:p>
            <a:pPr marL="742950" lvl="1" indent="-285750">
              <a:buFont typeface="Arial" panose="020B0604020202020204" pitchFamily="34" charset="0"/>
              <a:buChar char="•"/>
            </a:pPr>
            <a:r>
              <a:rPr lang="en-US" sz="2400" dirty="0">
                <a:solidFill>
                  <a:schemeClr val="tx1">
                    <a:lumMod val="85000"/>
                    <a:lumOff val="15000"/>
                  </a:schemeClr>
                </a:solidFill>
                <a:latin typeface="Arial Rounded MT Bold" panose="020F0704030504030204" pitchFamily="34" charset="0"/>
              </a:rPr>
              <a:t>Equations that involve derivatives </a:t>
            </a:r>
          </a:p>
          <a:p>
            <a:pPr marL="742950" lvl="1" indent="-285750">
              <a:buFont typeface="Arial" panose="020B0604020202020204" pitchFamily="34" charset="0"/>
              <a:buChar char="•"/>
            </a:pPr>
            <a:r>
              <a:rPr lang="en-US" sz="2400" dirty="0">
                <a:solidFill>
                  <a:schemeClr val="tx1">
                    <a:lumMod val="85000"/>
                    <a:lumOff val="15000"/>
                  </a:schemeClr>
                </a:solidFill>
                <a:latin typeface="Arial Rounded MT Bold" panose="020F0704030504030204" pitchFamily="34" charset="0"/>
              </a:rPr>
              <a:t>Commonly used to describe continuous-time dynamical systems</a:t>
            </a:r>
          </a:p>
          <a:p>
            <a:pPr marL="742950" lvl="1" indent="-285750">
              <a:buFont typeface="Arial" panose="020B0604020202020204" pitchFamily="34" charset="0"/>
              <a:buChar char="•"/>
            </a:pPr>
            <a:r>
              <a:rPr lang="en-US" sz="2400" dirty="0">
                <a:solidFill>
                  <a:schemeClr val="tx1">
                    <a:lumMod val="85000"/>
                    <a:lumOff val="15000"/>
                  </a:schemeClr>
                </a:solidFill>
                <a:latin typeface="Arial Rounded MT Bold" panose="020F0704030504030204" pitchFamily="34" charset="0"/>
              </a:rPr>
              <a:t>Describe the change in infinitesimal time (time derivative)</a:t>
            </a:r>
          </a:p>
          <a:p>
            <a:pPr marL="742950" lvl="1" indent="-285750">
              <a:buFont typeface="Arial" panose="020B0604020202020204" pitchFamily="34" charset="0"/>
              <a:buChar char="•"/>
            </a:pPr>
            <a:r>
              <a:rPr lang="en-US" sz="2400" dirty="0">
                <a:solidFill>
                  <a:schemeClr val="tx1">
                    <a:lumMod val="85000"/>
                    <a:lumOff val="15000"/>
                  </a:schemeClr>
                </a:solidFill>
                <a:latin typeface="Arial Rounded MT Bold" panose="020F0704030504030204" pitchFamily="34" charset="0"/>
              </a:rPr>
              <a:t>E.g. Ordinary DE </a:t>
            </a:r>
          </a:p>
          <a:p>
            <a:pPr marR="0" algn="l"/>
            <a:endParaRPr lang="en-US" sz="1800" b="0" i="0" u="none" strike="noStrike" baseline="0" dirty="0">
              <a:latin typeface="Arial Rounded MT Bold" panose="020F0704030504030204" pitchFamily="34" charset="0"/>
            </a:endParaRPr>
          </a:p>
          <a:p>
            <a:endParaRPr lang="en-US" dirty="0">
              <a:solidFill>
                <a:schemeClr val="tx1">
                  <a:lumMod val="85000"/>
                  <a:lumOff val="15000"/>
                </a:schemeClr>
              </a:solidFill>
              <a:latin typeface="Lato" panose="020F0502020204030203"/>
            </a:endParaRPr>
          </a:p>
          <a:p>
            <a:endParaRPr lang="en-US" dirty="0">
              <a:solidFill>
                <a:schemeClr val="tx1">
                  <a:lumMod val="85000"/>
                  <a:lumOff val="15000"/>
                </a:schemeClr>
              </a:solidFill>
              <a:latin typeface="Lato" panose="020F0502020204030203"/>
            </a:endParaRPr>
          </a:p>
        </p:txBody>
      </p:sp>
      <p:sp>
        <p:nvSpPr>
          <p:cNvPr id="7" name="Rectangle 6">
            <a:extLst>
              <a:ext uri="{FF2B5EF4-FFF2-40B4-BE49-F238E27FC236}">
                <a16:creationId xmlns:a16="http://schemas.microsoft.com/office/drawing/2014/main" id="{B25587C5-8875-7EF7-2612-F099F6997AB7}"/>
              </a:ext>
            </a:extLst>
          </p:cNvPr>
          <p:cNvSpPr/>
          <p:nvPr/>
        </p:nvSpPr>
        <p:spPr>
          <a:xfrm>
            <a:off x="9523562" y="2829464"/>
            <a:ext cx="1785668" cy="2329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5476EA4-F806-D2B0-CBB6-BD1DD7218B7B}"/>
                  </a:ext>
                </a:extLst>
              </p:cNvPr>
              <p:cNvSpPr txBox="1"/>
              <p:nvPr/>
            </p:nvSpPr>
            <p:spPr>
              <a:xfrm>
                <a:off x="2494676" y="3659614"/>
                <a:ext cx="47269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2400" b="0" i="1" smtClean="0">
                          <a:latin typeface="Cambria Math" panose="02040503050406030204" pitchFamily="18" charset="0"/>
                        </a:rPr>
                        <m:t>𝑥</m:t>
                      </m:r>
                      <m:r>
                        <a:rPr lang="pl-PL" sz="2400" b="0" i="1" smtClean="0">
                          <a:latin typeface="Cambria Math" panose="02040503050406030204" pitchFamily="18" charset="0"/>
                        </a:rPr>
                        <m:t>(</m:t>
                      </m:r>
                      <m:r>
                        <a:rPr lang="pl-PL" sz="2400" b="0" i="1" smtClean="0">
                          <a:latin typeface="Cambria Math" panose="02040503050406030204" pitchFamily="18" charset="0"/>
                        </a:rPr>
                        <m:t>𝑡</m:t>
                      </m:r>
                      <m:r>
                        <a:rPr lang="pl-PL" sz="2400" b="0" i="1" smtClean="0">
                          <a:latin typeface="Cambria Math" panose="02040503050406030204" pitchFamily="18" charset="0"/>
                        </a:rPr>
                        <m:t>)</m:t>
                      </m:r>
                    </m:oMath>
                  </m:oMathPara>
                </a14:m>
                <a:endParaRPr lang="en-GB" sz="2400" dirty="0"/>
              </a:p>
            </p:txBody>
          </p:sp>
        </mc:Choice>
        <mc:Fallback xmlns="">
          <p:sp>
            <p:nvSpPr>
              <p:cNvPr id="15" name="TextBox 14">
                <a:extLst>
                  <a:ext uri="{FF2B5EF4-FFF2-40B4-BE49-F238E27FC236}">
                    <a16:creationId xmlns:a16="http://schemas.microsoft.com/office/drawing/2014/main" id="{55476EA4-F806-D2B0-CBB6-BD1DD7218B7B}"/>
                  </a:ext>
                </a:extLst>
              </p:cNvPr>
              <p:cNvSpPr txBox="1">
                <a:spLocks noRot="1" noChangeAspect="1" noMove="1" noResize="1" noEditPoints="1" noAdjustHandles="1" noChangeArrowheads="1" noChangeShapeType="1" noTextEdit="1"/>
              </p:cNvSpPr>
              <p:nvPr/>
            </p:nvSpPr>
            <p:spPr>
              <a:xfrm>
                <a:off x="2494676" y="3659614"/>
                <a:ext cx="472694" cy="369332"/>
              </a:xfrm>
              <a:prstGeom prst="rect">
                <a:avLst/>
              </a:prstGeom>
              <a:blipFill>
                <a:blip r:embed="rId5"/>
                <a:stretch>
                  <a:fillRect l="-15385" r="-47436" b="-344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778C081-C897-AA04-4D9A-FA1B21CBBC1A}"/>
                  </a:ext>
                </a:extLst>
              </p:cNvPr>
              <p:cNvSpPr txBox="1"/>
              <p:nvPr/>
            </p:nvSpPr>
            <p:spPr>
              <a:xfrm>
                <a:off x="5570473" y="3659614"/>
                <a:ext cx="77800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2400" b="0" i="1" smtClean="0">
                          <a:latin typeface="Cambria Math" panose="02040503050406030204" pitchFamily="18" charset="0"/>
                        </a:rPr>
                        <m:t>𝑥</m:t>
                      </m:r>
                      <m:r>
                        <a:rPr lang="pl-PL" sz="2400" b="0" i="1" smtClean="0">
                          <a:latin typeface="Cambria Math" panose="02040503050406030204" pitchFamily="18" charset="0"/>
                        </a:rPr>
                        <m:t>′(</m:t>
                      </m:r>
                      <m:r>
                        <a:rPr lang="pl-PL" sz="2400" b="0" i="1" smtClean="0">
                          <a:latin typeface="Cambria Math" panose="02040503050406030204" pitchFamily="18" charset="0"/>
                        </a:rPr>
                        <m:t>𝑡</m:t>
                      </m:r>
                      <m:r>
                        <a:rPr lang="pl-PL" sz="2400" b="0" i="1" smtClean="0">
                          <a:latin typeface="Cambria Math" panose="02040503050406030204" pitchFamily="18" charset="0"/>
                        </a:rPr>
                        <m:t>)</m:t>
                      </m:r>
                    </m:oMath>
                  </m:oMathPara>
                </a14:m>
                <a:endParaRPr lang="en-GB" sz="2400" dirty="0"/>
              </a:p>
            </p:txBody>
          </p:sp>
        </mc:Choice>
        <mc:Fallback xmlns="">
          <p:sp>
            <p:nvSpPr>
              <p:cNvPr id="16" name="TextBox 15">
                <a:extLst>
                  <a:ext uri="{FF2B5EF4-FFF2-40B4-BE49-F238E27FC236}">
                    <a16:creationId xmlns:a16="http://schemas.microsoft.com/office/drawing/2014/main" id="{1778C081-C897-AA04-4D9A-FA1B21CBBC1A}"/>
                  </a:ext>
                </a:extLst>
              </p:cNvPr>
              <p:cNvSpPr txBox="1">
                <a:spLocks noRot="1" noChangeAspect="1" noMove="1" noResize="1" noEditPoints="1" noAdjustHandles="1" noChangeArrowheads="1" noChangeShapeType="1" noTextEdit="1"/>
              </p:cNvSpPr>
              <p:nvPr/>
            </p:nvSpPr>
            <p:spPr>
              <a:xfrm>
                <a:off x="5570473" y="3659614"/>
                <a:ext cx="778005" cy="369332"/>
              </a:xfrm>
              <a:prstGeom prst="rect">
                <a:avLst/>
              </a:prstGeom>
              <a:blipFill>
                <a:blip r:embed="rId6"/>
                <a:stretch>
                  <a:fillRect l="-5512" t="-1639" r="-8661" b="-34426"/>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220A2725-E1A1-50A6-9981-B5F4394624F6}"/>
              </a:ext>
            </a:extLst>
          </p:cNvPr>
          <p:cNvCxnSpPr>
            <a:cxnSpLocks/>
          </p:cNvCxnSpPr>
          <p:nvPr/>
        </p:nvCxnSpPr>
        <p:spPr>
          <a:xfrm>
            <a:off x="3266084" y="3880376"/>
            <a:ext cx="2082279"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8F8A9B8-5E56-F63D-14D1-96C327B52280}"/>
              </a:ext>
            </a:extLst>
          </p:cNvPr>
          <p:cNvSpPr txBox="1"/>
          <p:nvPr/>
        </p:nvSpPr>
        <p:spPr>
          <a:xfrm>
            <a:off x="3967486" y="3438986"/>
            <a:ext cx="784172" cy="461665"/>
          </a:xfrm>
          <a:prstGeom prst="rect">
            <a:avLst/>
          </a:prstGeom>
          <a:noFill/>
        </p:spPr>
        <p:txBody>
          <a:bodyPr wrap="square" rtlCol="0">
            <a:spAutoFit/>
          </a:bodyPr>
          <a:lstStyle/>
          <a:p>
            <a:r>
              <a:rPr lang="pl-PL" sz="2400" dirty="0"/>
              <a:t>ODE</a:t>
            </a:r>
            <a:endParaRPr lang="en-GB" sz="2400" dirty="0"/>
          </a:p>
        </p:txBody>
      </p:sp>
      <p:sp>
        <p:nvSpPr>
          <p:cNvPr id="19" name="English National Cancer Registration and Analysis Service…">
            <a:extLst>
              <a:ext uri="{FF2B5EF4-FFF2-40B4-BE49-F238E27FC236}">
                <a16:creationId xmlns:a16="http://schemas.microsoft.com/office/drawing/2014/main" id="{E0941BD5-8AD2-FF2B-5DC9-265EE6351939}"/>
              </a:ext>
            </a:extLst>
          </p:cNvPr>
          <p:cNvSpPr txBox="1">
            <a:spLocks/>
          </p:cNvSpPr>
          <p:nvPr/>
        </p:nvSpPr>
        <p:spPr>
          <a:xfrm>
            <a:off x="6796563" y="3448924"/>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r>
              <a:rPr lang="en-US" sz="3200" dirty="0">
                <a:solidFill>
                  <a:srgbClr val="7030A0"/>
                </a:solidFill>
                <a:latin typeface="Arial Rounded MT Bold" panose="020F0704030504030204" pitchFamily="34" charset="0"/>
              </a:rPr>
              <a:t>Learning ODEs from data:</a:t>
            </a:r>
          </a:p>
          <a:p>
            <a:r>
              <a:rPr lang="en-US" sz="3200" dirty="0">
                <a:solidFill>
                  <a:srgbClr val="7030A0"/>
                </a:solidFill>
                <a:latin typeface="Arial Rounded MT Bold" panose="020F0704030504030204" pitchFamily="34" charset="0"/>
              </a:rPr>
              <a:t>A hard problem</a:t>
            </a:r>
            <a:endParaRPr lang="en-US" sz="2800" dirty="0">
              <a:solidFill>
                <a:srgbClr val="7030A0"/>
              </a:solidFill>
              <a:latin typeface="Arial Rounded MT Bold" panose="020F0704030504030204" pitchFamily="34" charset="0"/>
            </a:endParaRPr>
          </a:p>
        </p:txBody>
      </p:sp>
    </p:spTree>
    <p:extLst>
      <p:ext uri="{BB962C8B-B14F-4D97-AF65-F5344CB8AC3E}">
        <p14:creationId xmlns:p14="http://schemas.microsoft.com/office/powerpoint/2010/main" val="2905099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35A36B2-AC88-619A-74FF-2559AF3BE644}"/>
              </a:ext>
            </a:extLst>
          </p:cNvPr>
          <p:cNvSpPr/>
          <p:nvPr/>
        </p:nvSpPr>
        <p:spPr>
          <a:xfrm>
            <a:off x="1867581" y="5164963"/>
            <a:ext cx="2409178" cy="619214"/>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additional insight</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19213B6-68BB-440E-8522-9CF708C17192}"/>
                  </a:ext>
                </a:extLst>
              </p:cNvPr>
              <p:cNvSpPr txBox="1"/>
              <p:nvPr/>
            </p:nvSpPr>
            <p:spPr>
              <a:xfrm>
                <a:off x="5440199" y="2145119"/>
                <a:ext cx="7427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2400" b="0" i="1" smtClean="0">
                              <a:latin typeface="Cambria Math" panose="02040503050406030204" pitchFamily="18" charset="0"/>
                            </a:rPr>
                          </m:ctrlPr>
                        </m:sSubPr>
                        <m:e>
                          <m:r>
                            <a:rPr lang="pl-PL" sz="2400" b="1" i="1">
                              <a:latin typeface="Cambria Math" panose="02040503050406030204" pitchFamily="18" charset="0"/>
                            </a:rPr>
                            <m:t>𝐲</m:t>
                          </m:r>
                        </m:e>
                        <m:sub>
                          <m:r>
                            <a:rPr lang="pl-PL" sz="2400" b="0" i="1" smtClean="0">
                              <a:latin typeface="Cambria Math" panose="02040503050406030204" pitchFamily="18" charset="0"/>
                            </a:rPr>
                            <m:t>1</m:t>
                          </m:r>
                        </m:sub>
                      </m:sSub>
                      <m:d>
                        <m:dPr>
                          <m:ctrlPr>
                            <a:rPr lang="pl-PL" sz="2400" b="0" i="1" smtClean="0">
                              <a:latin typeface="Cambria Math" panose="02040503050406030204" pitchFamily="18" charset="0"/>
                            </a:rPr>
                          </m:ctrlPr>
                        </m:dPr>
                        <m:e>
                          <m:r>
                            <a:rPr lang="pl-PL" sz="2400" b="0" i="1" smtClean="0">
                              <a:latin typeface="Cambria Math" panose="02040503050406030204" pitchFamily="18" charset="0"/>
                            </a:rPr>
                            <m:t>𝑡</m:t>
                          </m:r>
                        </m:e>
                      </m:d>
                    </m:oMath>
                  </m:oMathPara>
                </a14:m>
                <a:endParaRPr lang="en-GB" sz="2400" dirty="0"/>
              </a:p>
            </p:txBody>
          </p:sp>
        </mc:Choice>
        <mc:Fallback xmlns="">
          <p:sp>
            <p:nvSpPr>
              <p:cNvPr id="32" name="TextBox 31">
                <a:extLst>
                  <a:ext uri="{FF2B5EF4-FFF2-40B4-BE49-F238E27FC236}">
                    <a16:creationId xmlns:a16="http://schemas.microsoft.com/office/drawing/2014/main" id="{219213B6-68BB-440E-8522-9CF708C17192}"/>
                  </a:ext>
                </a:extLst>
              </p:cNvPr>
              <p:cNvSpPr txBox="1">
                <a:spLocks noRot="1" noChangeAspect="1" noMove="1" noResize="1" noEditPoints="1" noAdjustHandles="1" noChangeArrowheads="1" noChangeShapeType="1" noTextEdit="1"/>
              </p:cNvSpPr>
              <p:nvPr/>
            </p:nvSpPr>
            <p:spPr>
              <a:xfrm>
                <a:off x="5440199" y="2145119"/>
                <a:ext cx="742704" cy="369332"/>
              </a:xfrm>
              <a:prstGeom prst="rect">
                <a:avLst/>
              </a:prstGeom>
              <a:blipFill>
                <a:blip r:embed="rId3"/>
                <a:stretch>
                  <a:fillRect l="-9836"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3C16FF6-FAE9-46D8-93D5-7814885D3548}"/>
                  </a:ext>
                </a:extLst>
              </p:cNvPr>
              <p:cNvSpPr txBox="1"/>
              <p:nvPr/>
            </p:nvSpPr>
            <p:spPr>
              <a:xfrm>
                <a:off x="5440199" y="3536218"/>
                <a:ext cx="78572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2400" b="0" i="1" smtClean="0">
                              <a:latin typeface="Cambria Math" panose="02040503050406030204" pitchFamily="18" charset="0"/>
                            </a:rPr>
                          </m:ctrlPr>
                        </m:sSubPr>
                        <m:e>
                          <m:r>
                            <a:rPr lang="pl-PL" sz="2400" b="1" i="1">
                              <a:latin typeface="Cambria Math" panose="02040503050406030204" pitchFamily="18" charset="0"/>
                            </a:rPr>
                            <m:t>𝐲</m:t>
                          </m:r>
                        </m:e>
                        <m:sub>
                          <m:r>
                            <a:rPr lang="pl-PL" sz="2400" b="0" i="1" smtClean="0">
                              <a:latin typeface="Cambria Math" panose="02040503050406030204" pitchFamily="18" charset="0"/>
                            </a:rPr>
                            <m:t>𝐷</m:t>
                          </m:r>
                        </m:sub>
                      </m:sSub>
                      <m:d>
                        <m:dPr>
                          <m:ctrlPr>
                            <a:rPr lang="pl-PL" sz="2400" b="0" i="1" smtClean="0">
                              <a:latin typeface="Cambria Math" panose="02040503050406030204" pitchFamily="18" charset="0"/>
                            </a:rPr>
                          </m:ctrlPr>
                        </m:dPr>
                        <m:e>
                          <m:r>
                            <a:rPr lang="pl-PL" sz="2400" b="0" i="1" smtClean="0">
                              <a:latin typeface="Cambria Math" panose="02040503050406030204" pitchFamily="18" charset="0"/>
                            </a:rPr>
                            <m:t>𝑡</m:t>
                          </m:r>
                        </m:e>
                      </m:d>
                    </m:oMath>
                  </m:oMathPara>
                </a14:m>
                <a:endParaRPr lang="en-GB" sz="2400" dirty="0"/>
              </a:p>
            </p:txBody>
          </p:sp>
        </mc:Choice>
        <mc:Fallback xmlns="">
          <p:sp>
            <p:nvSpPr>
              <p:cNvPr id="11" name="TextBox 10">
                <a:extLst>
                  <a:ext uri="{FF2B5EF4-FFF2-40B4-BE49-F238E27FC236}">
                    <a16:creationId xmlns:a16="http://schemas.microsoft.com/office/drawing/2014/main" id="{93C16FF6-FAE9-46D8-93D5-7814885D3548}"/>
                  </a:ext>
                </a:extLst>
              </p:cNvPr>
              <p:cNvSpPr txBox="1">
                <a:spLocks noRot="1" noChangeAspect="1" noMove="1" noResize="1" noEditPoints="1" noAdjustHandles="1" noChangeArrowheads="1" noChangeShapeType="1" noTextEdit="1"/>
              </p:cNvSpPr>
              <p:nvPr/>
            </p:nvSpPr>
            <p:spPr>
              <a:xfrm>
                <a:off x="5440199" y="3536218"/>
                <a:ext cx="785728" cy="369332"/>
              </a:xfrm>
              <a:prstGeom prst="rect">
                <a:avLst/>
              </a:prstGeom>
              <a:blipFill>
                <a:blip r:embed="rId4"/>
                <a:stretch>
                  <a:fillRect l="-9302" b="-2623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330445F-0EC9-42D0-8B06-CA354E494349}"/>
              </a:ext>
            </a:extLst>
          </p:cNvPr>
          <p:cNvSpPr txBox="1"/>
          <p:nvPr/>
        </p:nvSpPr>
        <p:spPr>
          <a:xfrm>
            <a:off x="5608303" y="2385335"/>
            <a:ext cx="878306" cy="1200329"/>
          </a:xfrm>
          <a:prstGeom prst="rect">
            <a:avLst/>
          </a:prstGeom>
          <a:noFill/>
        </p:spPr>
        <p:txBody>
          <a:bodyPr wrap="square" rtlCol="0">
            <a:spAutoFit/>
          </a:bodyPr>
          <a:lstStyle/>
          <a:p>
            <a:r>
              <a:rPr lang="pl-PL" sz="2400" b="1" dirty="0"/>
              <a:t>.</a:t>
            </a:r>
          </a:p>
          <a:p>
            <a:r>
              <a:rPr lang="pl-PL" sz="2400" b="1" dirty="0"/>
              <a:t>.</a:t>
            </a:r>
          </a:p>
          <a:p>
            <a:r>
              <a:rPr lang="pl-PL" sz="2400" b="1" dirty="0"/>
              <a:t>.</a:t>
            </a:r>
            <a:endParaRPr lang="en-GB" sz="2400" b="1"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45808D0-489A-4B6F-BF01-B5EF9B40F332}"/>
                  </a:ext>
                </a:extLst>
              </p:cNvPr>
              <p:cNvSpPr txBox="1"/>
              <p:nvPr/>
            </p:nvSpPr>
            <p:spPr>
              <a:xfrm>
                <a:off x="5281213" y="4200669"/>
                <a:ext cx="180337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2000" b="0" i="1" smtClean="0">
                          <a:solidFill>
                            <a:schemeClr val="tx1"/>
                          </a:solidFill>
                          <a:latin typeface="Cambria Math" panose="02040503050406030204" pitchFamily="18" charset="0"/>
                        </a:rPr>
                        <m:t>𝑡</m:t>
                      </m:r>
                      <m:r>
                        <a:rPr lang="pl-PL" sz="2000" b="0" i="1" smtClean="0">
                          <a:solidFill>
                            <a:schemeClr val="tx1"/>
                          </a:solidFill>
                          <a:latin typeface="Cambria Math" panose="02040503050406030204" pitchFamily="18" charset="0"/>
                        </a:rPr>
                        <m:t>∈</m:t>
                      </m:r>
                      <m:d>
                        <m:dPr>
                          <m:begChr m:val="{"/>
                          <m:endChr m:val="}"/>
                          <m:ctrlPr>
                            <a:rPr lang="pl-PL" sz="2000" i="1" smtClean="0">
                              <a:solidFill>
                                <a:schemeClr val="tx1"/>
                              </a:solidFill>
                              <a:latin typeface="Cambria Math" panose="02040503050406030204" pitchFamily="18" charset="0"/>
                            </a:rPr>
                          </m:ctrlPr>
                        </m:dPr>
                        <m:e>
                          <m:sSub>
                            <m:sSubPr>
                              <m:ctrlPr>
                                <a:rPr lang="pl-PL" sz="2000" i="1" smtClean="0">
                                  <a:solidFill>
                                    <a:schemeClr val="tx1"/>
                                  </a:solidFill>
                                  <a:latin typeface="Cambria Math" panose="02040503050406030204" pitchFamily="18" charset="0"/>
                                </a:rPr>
                              </m:ctrlPr>
                            </m:sSubPr>
                            <m:e>
                              <m:r>
                                <a:rPr lang="pl-PL" sz="2000" b="0" i="1" smtClean="0">
                                  <a:solidFill>
                                    <a:schemeClr val="tx1"/>
                                  </a:solidFill>
                                  <a:latin typeface="Cambria Math" panose="02040503050406030204" pitchFamily="18" charset="0"/>
                                </a:rPr>
                                <m:t>𝑡</m:t>
                              </m:r>
                            </m:e>
                            <m:sub>
                              <m:r>
                                <a:rPr lang="pl-PL" sz="2000" b="0" i="1" smtClean="0">
                                  <a:solidFill>
                                    <a:schemeClr val="tx1"/>
                                  </a:solidFill>
                                  <a:latin typeface="Cambria Math" panose="02040503050406030204" pitchFamily="18" charset="0"/>
                                </a:rPr>
                                <m:t>1</m:t>
                              </m:r>
                            </m:sub>
                          </m:sSub>
                          <m:r>
                            <a:rPr lang="pl-PL" sz="2000" b="0" i="1" smtClean="0">
                              <a:solidFill>
                                <a:schemeClr val="tx1"/>
                              </a:solidFill>
                              <a:latin typeface="Cambria Math" panose="02040503050406030204" pitchFamily="18" charset="0"/>
                            </a:rPr>
                            <m:t>,</m:t>
                          </m:r>
                          <m:sSub>
                            <m:sSubPr>
                              <m:ctrlPr>
                                <a:rPr lang="pl-PL" sz="2000" b="0" i="1" smtClean="0">
                                  <a:solidFill>
                                    <a:schemeClr val="tx1"/>
                                  </a:solidFill>
                                  <a:latin typeface="Cambria Math" panose="02040503050406030204" pitchFamily="18" charset="0"/>
                                </a:rPr>
                              </m:ctrlPr>
                            </m:sSubPr>
                            <m:e>
                              <m:r>
                                <a:rPr lang="pl-PL" sz="2000" b="0" i="1" smtClean="0">
                                  <a:solidFill>
                                    <a:schemeClr val="tx1"/>
                                  </a:solidFill>
                                  <a:latin typeface="Cambria Math" panose="02040503050406030204" pitchFamily="18" charset="0"/>
                                </a:rPr>
                                <m:t>𝑡</m:t>
                              </m:r>
                            </m:e>
                            <m:sub>
                              <m:r>
                                <a:rPr lang="pl-PL" sz="2000" b="0" i="1" smtClean="0">
                                  <a:solidFill>
                                    <a:schemeClr val="tx1"/>
                                  </a:solidFill>
                                  <a:latin typeface="Cambria Math" panose="02040503050406030204" pitchFamily="18" charset="0"/>
                                </a:rPr>
                                <m:t>2</m:t>
                              </m:r>
                            </m:sub>
                          </m:sSub>
                          <m:r>
                            <a:rPr lang="pl-PL" sz="2000" b="0" i="1" smtClean="0">
                              <a:solidFill>
                                <a:schemeClr val="tx1"/>
                              </a:solidFill>
                              <a:latin typeface="Cambria Math" panose="02040503050406030204" pitchFamily="18" charset="0"/>
                            </a:rPr>
                            <m:t>,…,</m:t>
                          </m:r>
                          <m:r>
                            <a:rPr lang="pl-PL" sz="2000" b="0" i="1" smtClean="0">
                              <a:solidFill>
                                <a:schemeClr val="tx1"/>
                              </a:solidFill>
                              <a:latin typeface="Cambria Math" panose="02040503050406030204" pitchFamily="18" charset="0"/>
                            </a:rPr>
                            <m:t>𝑇</m:t>
                          </m:r>
                        </m:e>
                      </m:d>
                    </m:oMath>
                  </m:oMathPara>
                </a14:m>
                <a:endParaRPr lang="en-GB" sz="2000" dirty="0">
                  <a:solidFill>
                    <a:schemeClr val="tx1"/>
                  </a:solidFill>
                </a:endParaRPr>
              </a:p>
            </p:txBody>
          </p:sp>
        </mc:Choice>
        <mc:Fallback xmlns="">
          <p:sp>
            <p:nvSpPr>
              <p:cNvPr id="13" name="TextBox 12">
                <a:extLst>
                  <a:ext uri="{FF2B5EF4-FFF2-40B4-BE49-F238E27FC236}">
                    <a16:creationId xmlns:a16="http://schemas.microsoft.com/office/drawing/2014/main" id="{645808D0-489A-4B6F-BF01-B5EF9B40F332}"/>
                  </a:ext>
                </a:extLst>
              </p:cNvPr>
              <p:cNvSpPr txBox="1">
                <a:spLocks noRot="1" noChangeAspect="1" noMove="1" noResize="1" noEditPoints="1" noAdjustHandles="1" noChangeArrowheads="1" noChangeShapeType="1" noTextEdit="1"/>
              </p:cNvSpPr>
              <p:nvPr/>
            </p:nvSpPr>
            <p:spPr>
              <a:xfrm>
                <a:off x="5281213" y="4200669"/>
                <a:ext cx="1803379" cy="307777"/>
              </a:xfrm>
              <a:prstGeom prst="rect">
                <a:avLst/>
              </a:prstGeom>
              <a:blipFill>
                <a:blip r:embed="rId5"/>
                <a:stretch>
                  <a:fillRect l="-1689" b="-15686"/>
                </a:stretch>
              </a:blipFill>
            </p:spPr>
            <p:txBody>
              <a:bodyPr/>
              <a:lstStyle/>
              <a:p>
                <a:r>
                  <a:rPr lang="en-US">
                    <a:noFill/>
                  </a:rPr>
                  <a:t> </a:t>
                </a:r>
              </a:p>
            </p:txBody>
          </p:sp>
        </mc:Fallback>
      </mc:AlternateContent>
      <p:sp>
        <p:nvSpPr>
          <p:cNvPr id="15" name="Double Brace 14">
            <a:extLst>
              <a:ext uri="{FF2B5EF4-FFF2-40B4-BE49-F238E27FC236}">
                <a16:creationId xmlns:a16="http://schemas.microsoft.com/office/drawing/2014/main" id="{F5A71C9E-6673-4AC7-AF7F-DD3D42F1D3D1}"/>
              </a:ext>
            </a:extLst>
          </p:cNvPr>
          <p:cNvSpPr/>
          <p:nvPr/>
        </p:nvSpPr>
        <p:spPr>
          <a:xfrm>
            <a:off x="5172284" y="2105910"/>
            <a:ext cx="1248746" cy="1941343"/>
          </a:xfrm>
          <a:prstGeom prst="brace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37E3254-E4A5-4D33-B56E-31101873305A}"/>
                  </a:ext>
                </a:extLst>
              </p:cNvPr>
              <p:cNvSpPr txBox="1"/>
              <p:nvPr/>
            </p:nvSpPr>
            <p:spPr>
              <a:xfrm>
                <a:off x="5304752" y="4576273"/>
                <a:ext cx="119282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2000" b="0" i="1" smtClean="0">
                              <a:latin typeface="Cambria Math" panose="02040503050406030204" pitchFamily="18" charset="0"/>
                            </a:rPr>
                          </m:ctrlPr>
                        </m:sSubPr>
                        <m:e>
                          <m:r>
                            <a:rPr lang="pl-PL" sz="2000" b="1" i="1">
                              <a:latin typeface="Cambria Math" panose="02040503050406030204" pitchFamily="18" charset="0"/>
                            </a:rPr>
                            <m:t>𝐲</m:t>
                          </m:r>
                        </m:e>
                        <m:sub>
                          <m:r>
                            <a:rPr lang="pl-PL" sz="2000" b="0" i="1" smtClean="0">
                              <a:latin typeface="Cambria Math" panose="02040503050406030204" pitchFamily="18" charset="0"/>
                            </a:rPr>
                            <m:t>𝑖</m:t>
                          </m:r>
                        </m:sub>
                      </m:sSub>
                      <m:d>
                        <m:dPr>
                          <m:ctrlPr>
                            <a:rPr lang="pl-PL" sz="2000" b="0" i="1" smtClean="0">
                              <a:latin typeface="Cambria Math" panose="02040503050406030204" pitchFamily="18" charset="0"/>
                            </a:rPr>
                          </m:ctrlPr>
                        </m:dPr>
                        <m:e>
                          <m:r>
                            <a:rPr lang="pl-PL" sz="2000" b="0" i="1" smtClean="0">
                              <a:latin typeface="Cambria Math" panose="02040503050406030204" pitchFamily="18" charset="0"/>
                            </a:rPr>
                            <m:t>𝑡</m:t>
                          </m:r>
                        </m:e>
                      </m:d>
                      <m:r>
                        <a:rPr lang="pl-PL" sz="2000" b="0" i="1" smtClean="0">
                          <a:latin typeface="Cambria Math" panose="02040503050406030204" pitchFamily="18" charset="0"/>
                        </a:rPr>
                        <m:t>∈</m:t>
                      </m:r>
                      <m:sSup>
                        <m:sSupPr>
                          <m:ctrlPr>
                            <a:rPr lang="pl-PL" sz="2000" b="0" i="1" smtClean="0">
                              <a:latin typeface="Cambria Math" panose="02040503050406030204" pitchFamily="18" charset="0"/>
                            </a:rPr>
                          </m:ctrlPr>
                        </m:sSupPr>
                        <m:e>
                          <m:r>
                            <a:rPr lang="pl-PL" sz="2000" b="0" i="1" smtClean="0">
                              <a:latin typeface="Cambria Math" panose="02040503050406030204" pitchFamily="18" charset="0"/>
                              <a:ea typeface="Cambria Math" panose="02040503050406030204" pitchFamily="18" charset="0"/>
                            </a:rPr>
                            <m:t>ℝ</m:t>
                          </m:r>
                        </m:e>
                        <m:sup>
                          <m:r>
                            <a:rPr lang="pl-PL" sz="2000" b="0" i="1" smtClean="0">
                              <a:latin typeface="Cambria Math" panose="02040503050406030204" pitchFamily="18" charset="0"/>
                            </a:rPr>
                            <m:t>𝐽</m:t>
                          </m:r>
                        </m:sup>
                      </m:sSup>
                    </m:oMath>
                  </m:oMathPara>
                </a14:m>
                <a:endParaRPr lang="en-GB" sz="2000" dirty="0"/>
              </a:p>
            </p:txBody>
          </p:sp>
        </mc:Choice>
        <mc:Fallback xmlns="">
          <p:sp>
            <p:nvSpPr>
              <p:cNvPr id="16" name="TextBox 15">
                <a:extLst>
                  <a:ext uri="{FF2B5EF4-FFF2-40B4-BE49-F238E27FC236}">
                    <a16:creationId xmlns:a16="http://schemas.microsoft.com/office/drawing/2014/main" id="{437E3254-E4A5-4D33-B56E-31101873305A}"/>
                  </a:ext>
                </a:extLst>
              </p:cNvPr>
              <p:cNvSpPr txBox="1">
                <a:spLocks noRot="1" noChangeAspect="1" noMove="1" noResize="1" noEditPoints="1" noAdjustHandles="1" noChangeArrowheads="1" noChangeShapeType="1" noTextEdit="1"/>
              </p:cNvSpPr>
              <p:nvPr/>
            </p:nvSpPr>
            <p:spPr>
              <a:xfrm>
                <a:off x="5304752" y="4576273"/>
                <a:ext cx="1192827" cy="307777"/>
              </a:xfrm>
              <a:prstGeom prst="rect">
                <a:avLst/>
              </a:prstGeom>
              <a:blipFill>
                <a:blip r:embed="rId6"/>
                <a:stretch>
                  <a:fillRect l="-4592" t="-6000" r="-3061" b="-26000"/>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7CE10C3C-CBF7-44B2-AF2E-27F54C6B5828}"/>
              </a:ext>
            </a:extLst>
          </p:cNvPr>
          <p:cNvSpPr txBox="1"/>
          <p:nvPr/>
        </p:nvSpPr>
        <p:spPr>
          <a:xfrm>
            <a:off x="5248901" y="1483574"/>
            <a:ext cx="1237708" cy="400110"/>
          </a:xfrm>
          <a:prstGeom prst="rect">
            <a:avLst/>
          </a:prstGeom>
          <a:noFill/>
        </p:spPr>
        <p:txBody>
          <a:bodyPr wrap="square" rtlCol="0">
            <a:spAutoFit/>
          </a:bodyPr>
          <a:lstStyle/>
          <a:p>
            <a:r>
              <a:rPr lang="pl-PL" sz="2000" dirty="0" err="1">
                <a:latin typeface="Arial Rounded MT Bold" panose="020F0704030504030204" pitchFamily="34" charset="0"/>
                <a:ea typeface="Lato" panose="020F0502020204030203" pitchFamily="34" charset="0"/>
                <a:cs typeface="Lato" panose="020F0502020204030203" pitchFamily="34" charset="0"/>
              </a:rPr>
              <a:t>Dataset</a:t>
            </a:r>
            <a:endParaRPr lang="en-GB" sz="2000" dirty="0">
              <a:latin typeface="Arial Rounded MT Bold" panose="020F0704030504030204" pitchFamily="34" charset="0"/>
              <a:ea typeface="Lato" panose="020F0502020204030203" pitchFamily="34" charset="0"/>
              <a:cs typeface="Lato" panose="020F0502020204030203" pitchFamily="34" charset="0"/>
            </a:endParaRPr>
          </a:p>
        </p:txBody>
      </p:sp>
      <p:cxnSp>
        <p:nvCxnSpPr>
          <p:cNvPr id="18" name="Straight Arrow Connector 17">
            <a:extLst>
              <a:ext uri="{FF2B5EF4-FFF2-40B4-BE49-F238E27FC236}">
                <a16:creationId xmlns:a16="http://schemas.microsoft.com/office/drawing/2014/main" id="{C65D901C-8ADD-42C1-AD52-DFB53A9AC75A}"/>
              </a:ext>
            </a:extLst>
          </p:cNvPr>
          <p:cNvCxnSpPr>
            <a:cxnSpLocks/>
          </p:cNvCxnSpPr>
          <p:nvPr/>
        </p:nvCxnSpPr>
        <p:spPr>
          <a:xfrm flipV="1">
            <a:off x="6654713" y="3034772"/>
            <a:ext cx="2100246" cy="38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4694914-A536-4B07-A545-937B9D902E1A}"/>
              </a:ext>
            </a:extLst>
          </p:cNvPr>
          <p:cNvSpPr txBox="1"/>
          <p:nvPr/>
        </p:nvSpPr>
        <p:spPr>
          <a:xfrm>
            <a:off x="6671953" y="2103181"/>
            <a:ext cx="2611658" cy="892552"/>
          </a:xfrm>
          <a:prstGeom prst="rect">
            <a:avLst/>
          </a:prstGeom>
          <a:noFill/>
        </p:spPr>
        <p:txBody>
          <a:bodyPr wrap="square" rtlCol="0">
            <a:spAutoFit/>
          </a:bodyPr>
          <a:lstStyle/>
          <a:p>
            <a:r>
              <a:rPr lang="en-US" sz="2600" dirty="0">
                <a:solidFill>
                  <a:srgbClr val="7030A0"/>
                </a:solidFill>
                <a:latin typeface="Arial Rounded MT Bold" panose="020F0704030504030204" pitchFamily="34" charset="0"/>
                <a:ea typeface="Lato" panose="020F0502020204030203" pitchFamily="34" charset="0"/>
                <a:cs typeface="Lato" panose="020F0502020204030203" pitchFamily="34" charset="0"/>
              </a:rPr>
              <a:t>Goal:</a:t>
            </a:r>
          </a:p>
          <a:p>
            <a:r>
              <a:rPr lang="pl-PL" sz="2600" dirty="0">
                <a:solidFill>
                  <a:srgbClr val="7030A0"/>
                </a:solidFill>
                <a:latin typeface="Arial Rounded MT Bold" panose="020F0704030504030204" pitchFamily="34" charset="0"/>
                <a:ea typeface="Lato" panose="020F0502020204030203" pitchFamily="34" charset="0"/>
                <a:cs typeface="Lato" panose="020F0502020204030203" pitchFamily="34" charset="0"/>
              </a:rPr>
              <a:t>Discover</a:t>
            </a:r>
            <a:endParaRPr lang="en-GB" sz="2600" dirty="0">
              <a:solidFill>
                <a:srgbClr val="7030A0"/>
              </a:solidFill>
              <a:latin typeface="Arial Rounded MT Bold" panose="020F0704030504030204" pitchFamily="34" charset="0"/>
              <a:ea typeface="Lato" panose="020F0502020204030203" pitchFamily="34" charset="0"/>
              <a:cs typeface="Lato" panose="020F0502020204030203" pitchFamily="34" charset="0"/>
            </a:endParaRP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78334E32-BEB3-405E-AB0F-9D2004A73848}"/>
                  </a:ext>
                </a:extLst>
              </p:cNvPr>
              <p:cNvSpPr txBox="1"/>
              <p:nvPr/>
            </p:nvSpPr>
            <p:spPr>
              <a:xfrm>
                <a:off x="9460992" y="2027151"/>
                <a:ext cx="161982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2400" b="0" i="1" smtClean="0">
                              <a:latin typeface="Cambria Math" panose="02040503050406030204" pitchFamily="18" charset="0"/>
                            </a:rPr>
                          </m:ctrlPr>
                        </m:sSubPr>
                        <m:e>
                          <m:r>
                            <a:rPr lang="pl-PL" sz="2400" b="0" i="1" smtClean="0">
                              <a:latin typeface="Cambria Math" panose="02040503050406030204" pitchFamily="18" charset="0"/>
                            </a:rPr>
                            <m:t>𝑓</m:t>
                          </m:r>
                        </m:e>
                        <m:sub>
                          <m:r>
                            <a:rPr lang="pl-PL" sz="2400" b="0" i="1" smtClean="0">
                              <a:latin typeface="Cambria Math" panose="02040503050406030204" pitchFamily="18" charset="0"/>
                            </a:rPr>
                            <m:t>1</m:t>
                          </m:r>
                        </m:sub>
                      </m:sSub>
                      <m:d>
                        <m:dPr>
                          <m:ctrlPr>
                            <a:rPr lang="pl-PL" sz="2400" b="0" i="1" smtClean="0">
                              <a:latin typeface="Cambria Math" panose="02040503050406030204" pitchFamily="18" charset="0"/>
                            </a:rPr>
                          </m:ctrlPr>
                        </m:dPr>
                        <m:e>
                          <m:r>
                            <a:rPr lang="pl-PL" sz="2400" b="1" i="1" smtClean="0">
                              <a:latin typeface="Cambria Math" panose="02040503050406030204" pitchFamily="18" charset="0"/>
                            </a:rPr>
                            <m:t>𝒙</m:t>
                          </m:r>
                          <m:r>
                            <a:rPr lang="pl-PL" sz="2400" b="0" i="1" smtClean="0">
                              <a:latin typeface="Cambria Math" panose="02040503050406030204" pitchFamily="18" charset="0"/>
                            </a:rPr>
                            <m:t> </m:t>
                          </m:r>
                        </m:e>
                      </m:d>
                      <m:r>
                        <a:rPr lang="pl-PL" sz="2400" b="0" i="1" smtClean="0">
                          <a:latin typeface="Cambria Math" panose="02040503050406030204" pitchFamily="18" charset="0"/>
                        </a:rPr>
                        <m:t>=</m:t>
                      </m:r>
                      <m:sSub>
                        <m:sSubPr>
                          <m:ctrlPr>
                            <a:rPr lang="pl-PL" sz="2400" b="0" i="1" smtClean="0">
                              <a:latin typeface="Cambria Math" panose="02040503050406030204" pitchFamily="18" charset="0"/>
                            </a:rPr>
                          </m:ctrlPr>
                        </m:sSubPr>
                        <m:e>
                          <m:acc>
                            <m:accPr>
                              <m:chr m:val="̇"/>
                              <m:ctrlPr>
                                <a:rPr lang="pl-PL" sz="2400" b="0" i="1" smtClean="0">
                                  <a:latin typeface="Cambria Math" panose="02040503050406030204" pitchFamily="18" charset="0"/>
                                </a:rPr>
                              </m:ctrlPr>
                            </m:accPr>
                            <m:e>
                              <m:r>
                                <a:rPr lang="pl-PL" sz="2400" b="0" i="1" smtClean="0">
                                  <a:latin typeface="Cambria Math" panose="02040503050406030204" pitchFamily="18" charset="0"/>
                                </a:rPr>
                                <m:t>𝑥</m:t>
                              </m:r>
                            </m:e>
                          </m:acc>
                        </m:e>
                        <m:sub>
                          <m:r>
                            <a:rPr lang="pl-PL" sz="2400" b="0" i="1" smtClean="0">
                              <a:latin typeface="Cambria Math" panose="02040503050406030204" pitchFamily="18" charset="0"/>
                            </a:rPr>
                            <m:t>1</m:t>
                          </m:r>
                        </m:sub>
                      </m:sSub>
                    </m:oMath>
                  </m:oMathPara>
                </a14:m>
                <a:endParaRPr lang="en-GB" sz="2400" dirty="0"/>
              </a:p>
            </p:txBody>
          </p:sp>
        </mc:Choice>
        <mc:Fallback xmlns="">
          <p:sp>
            <p:nvSpPr>
              <p:cNvPr id="38" name="TextBox 37">
                <a:extLst>
                  <a:ext uri="{FF2B5EF4-FFF2-40B4-BE49-F238E27FC236}">
                    <a16:creationId xmlns:a16="http://schemas.microsoft.com/office/drawing/2014/main" id="{78334E32-BEB3-405E-AB0F-9D2004A73848}"/>
                  </a:ext>
                </a:extLst>
              </p:cNvPr>
              <p:cNvSpPr txBox="1">
                <a:spLocks noRot="1" noChangeAspect="1" noMove="1" noResize="1" noEditPoints="1" noAdjustHandles="1" noChangeArrowheads="1" noChangeShapeType="1" noTextEdit="1"/>
              </p:cNvSpPr>
              <p:nvPr/>
            </p:nvSpPr>
            <p:spPr>
              <a:xfrm>
                <a:off x="9460992" y="2027151"/>
                <a:ext cx="1619821" cy="369332"/>
              </a:xfrm>
              <a:prstGeom prst="rect">
                <a:avLst/>
              </a:prstGeom>
              <a:blipFill>
                <a:blip r:embed="rId7"/>
                <a:stretch>
                  <a:fillRect l="-3008" t="-5000"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70F0C84F-8894-48EA-886C-6712C28D53C1}"/>
                  </a:ext>
                </a:extLst>
              </p:cNvPr>
              <p:cNvSpPr txBox="1"/>
              <p:nvPr/>
            </p:nvSpPr>
            <p:spPr>
              <a:xfrm>
                <a:off x="9466645" y="3502257"/>
                <a:ext cx="1614168" cy="39523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2400" b="0" i="1" smtClean="0">
                              <a:latin typeface="Cambria Math" panose="02040503050406030204" pitchFamily="18" charset="0"/>
                            </a:rPr>
                          </m:ctrlPr>
                        </m:sSubPr>
                        <m:e>
                          <m:r>
                            <a:rPr lang="pl-PL" sz="2400" b="0" i="1" smtClean="0">
                              <a:latin typeface="Cambria Math" panose="02040503050406030204" pitchFamily="18" charset="0"/>
                            </a:rPr>
                            <m:t>𝑓</m:t>
                          </m:r>
                        </m:e>
                        <m:sub>
                          <m:r>
                            <a:rPr lang="pl-PL" sz="2400" b="0" i="1" smtClean="0">
                              <a:latin typeface="Cambria Math" panose="02040503050406030204" pitchFamily="18" charset="0"/>
                            </a:rPr>
                            <m:t>𝐽</m:t>
                          </m:r>
                        </m:sub>
                      </m:sSub>
                      <m:d>
                        <m:dPr>
                          <m:ctrlPr>
                            <a:rPr lang="pl-PL" sz="2400" b="0" i="1" smtClean="0">
                              <a:latin typeface="Cambria Math" panose="02040503050406030204" pitchFamily="18" charset="0"/>
                            </a:rPr>
                          </m:ctrlPr>
                        </m:dPr>
                        <m:e>
                          <m:r>
                            <a:rPr lang="pl-PL" sz="2400" b="1" i="1" smtClean="0">
                              <a:latin typeface="Cambria Math" panose="02040503050406030204" pitchFamily="18" charset="0"/>
                            </a:rPr>
                            <m:t>𝒙</m:t>
                          </m:r>
                          <m:r>
                            <a:rPr lang="pl-PL" sz="2400" b="0" i="1" smtClean="0">
                              <a:latin typeface="Cambria Math" panose="02040503050406030204" pitchFamily="18" charset="0"/>
                            </a:rPr>
                            <m:t> </m:t>
                          </m:r>
                        </m:e>
                      </m:d>
                      <m:r>
                        <a:rPr lang="pl-PL" sz="2400" b="0" i="1" smtClean="0">
                          <a:latin typeface="Cambria Math" panose="02040503050406030204" pitchFamily="18" charset="0"/>
                        </a:rPr>
                        <m:t>=</m:t>
                      </m:r>
                      <m:sSub>
                        <m:sSubPr>
                          <m:ctrlPr>
                            <a:rPr lang="pl-PL" sz="2400" b="0" i="1" smtClean="0">
                              <a:latin typeface="Cambria Math" panose="02040503050406030204" pitchFamily="18" charset="0"/>
                            </a:rPr>
                          </m:ctrlPr>
                        </m:sSubPr>
                        <m:e>
                          <m:acc>
                            <m:accPr>
                              <m:chr m:val="̇"/>
                              <m:ctrlPr>
                                <a:rPr lang="pl-PL" sz="2400" b="0" i="1" smtClean="0">
                                  <a:latin typeface="Cambria Math" panose="02040503050406030204" pitchFamily="18" charset="0"/>
                                </a:rPr>
                              </m:ctrlPr>
                            </m:accPr>
                            <m:e>
                              <m:r>
                                <a:rPr lang="pl-PL" sz="2400" b="0" i="1" smtClean="0">
                                  <a:latin typeface="Cambria Math" panose="02040503050406030204" pitchFamily="18" charset="0"/>
                                </a:rPr>
                                <m:t>𝑥</m:t>
                              </m:r>
                            </m:e>
                          </m:acc>
                        </m:e>
                        <m:sub>
                          <m:r>
                            <a:rPr lang="pl-PL" sz="2400" b="0" i="1" smtClean="0">
                              <a:latin typeface="Cambria Math" panose="02040503050406030204" pitchFamily="18" charset="0"/>
                            </a:rPr>
                            <m:t>𝐽</m:t>
                          </m:r>
                        </m:sub>
                      </m:sSub>
                    </m:oMath>
                  </m:oMathPara>
                </a14:m>
                <a:endParaRPr lang="en-GB" sz="2400" dirty="0"/>
              </a:p>
            </p:txBody>
          </p:sp>
        </mc:Choice>
        <mc:Fallback xmlns="">
          <p:sp>
            <p:nvSpPr>
              <p:cNvPr id="39" name="TextBox 38">
                <a:extLst>
                  <a:ext uri="{FF2B5EF4-FFF2-40B4-BE49-F238E27FC236}">
                    <a16:creationId xmlns:a16="http://schemas.microsoft.com/office/drawing/2014/main" id="{70F0C84F-8894-48EA-886C-6712C28D53C1}"/>
                  </a:ext>
                </a:extLst>
              </p:cNvPr>
              <p:cNvSpPr txBox="1">
                <a:spLocks noRot="1" noChangeAspect="1" noMove="1" noResize="1" noEditPoints="1" noAdjustHandles="1" noChangeArrowheads="1" noChangeShapeType="1" noTextEdit="1"/>
              </p:cNvSpPr>
              <p:nvPr/>
            </p:nvSpPr>
            <p:spPr>
              <a:xfrm>
                <a:off x="9466645" y="3502257"/>
                <a:ext cx="1614168" cy="395236"/>
              </a:xfrm>
              <a:prstGeom prst="rect">
                <a:avLst/>
              </a:prstGeom>
              <a:blipFill>
                <a:blip r:embed="rId8"/>
                <a:stretch>
                  <a:fillRect l="-2264" t="-3125" b="-28125"/>
                </a:stretch>
              </a:blipFill>
            </p:spPr>
            <p:txBody>
              <a:bodyPr/>
              <a:lstStyle/>
              <a:p>
                <a:r>
                  <a:rPr lang="en-US">
                    <a:noFill/>
                  </a:rPr>
                  <a:t> </a:t>
                </a:r>
              </a:p>
            </p:txBody>
          </p:sp>
        </mc:Fallback>
      </mc:AlternateContent>
      <p:sp>
        <p:nvSpPr>
          <p:cNvPr id="40" name="TextBox 39">
            <a:extLst>
              <a:ext uri="{FF2B5EF4-FFF2-40B4-BE49-F238E27FC236}">
                <a16:creationId xmlns:a16="http://schemas.microsoft.com/office/drawing/2014/main" id="{42EDD63B-A86A-4355-BAC8-0BDDB46A8723}"/>
              </a:ext>
            </a:extLst>
          </p:cNvPr>
          <p:cNvSpPr txBox="1"/>
          <p:nvPr/>
        </p:nvSpPr>
        <p:spPr>
          <a:xfrm>
            <a:off x="10153201" y="2278830"/>
            <a:ext cx="878306" cy="1200329"/>
          </a:xfrm>
          <a:prstGeom prst="rect">
            <a:avLst/>
          </a:prstGeom>
          <a:noFill/>
        </p:spPr>
        <p:txBody>
          <a:bodyPr wrap="square" rtlCol="0">
            <a:spAutoFit/>
          </a:bodyPr>
          <a:lstStyle/>
          <a:p>
            <a:r>
              <a:rPr lang="pl-PL" sz="2400" b="1" dirty="0"/>
              <a:t>.</a:t>
            </a:r>
          </a:p>
          <a:p>
            <a:r>
              <a:rPr lang="pl-PL" sz="2400" b="1" dirty="0"/>
              <a:t>.</a:t>
            </a:r>
          </a:p>
          <a:p>
            <a:r>
              <a:rPr lang="pl-PL" sz="2400" b="1" dirty="0"/>
              <a:t>.</a:t>
            </a:r>
            <a:endParaRPr lang="en-GB" sz="2400" b="1" dirty="0"/>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2C1E775F-BDEE-45F2-A184-2BB939FA15E9}"/>
                  </a:ext>
                </a:extLst>
              </p:cNvPr>
              <p:cNvSpPr txBox="1"/>
              <p:nvPr/>
            </p:nvSpPr>
            <p:spPr>
              <a:xfrm>
                <a:off x="9162843" y="1357041"/>
                <a:ext cx="2606193" cy="400110"/>
              </a:xfrm>
              <a:prstGeom prst="rect">
                <a:avLst/>
              </a:prstGeom>
              <a:noFill/>
            </p:spPr>
            <p:txBody>
              <a:bodyPr wrap="square" rtlCol="0">
                <a:spAutoFit/>
              </a:bodyPr>
              <a:lstStyle/>
              <a:p>
                <a:r>
                  <a:rPr lang="pl-PL" sz="2000" dirty="0">
                    <a:latin typeface="Arial Rounded MT Bold" panose="020F0704030504030204" pitchFamily="34" charset="0"/>
                    <a:ea typeface="Lato" panose="020F0502020204030203" pitchFamily="34" charset="0"/>
                    <a:cs typeface="Lato" panose="020F0502020204030203" pitchFamily="34" charset="0"/>
                  </a:rPr>
                  <a:t>System of </a:t>
                </a:r>
                <a14:m>
                  <m:oMath xmlns:m="http://schemas.openxmlformats.org/officeDocument/2006/math">
                    <m:r>
                      <a:rPr lang="pl-PL" sz="2000" b="0" i="1" smtClean="0">
                        <a:latin typeface="Cambria Math" panose="02040503050406030204" pitchFamily="18" charset="0"/>
                      </a:rPr>
                      <m:t>𝐽</m:t>
                    </m:r>
                  </m:oMath>
                </a14:m>
                <a:r>
                  <a:rPr lang="pl-PL" sz="2000" dirty="0">
                    <a:latin typeface="Arial Rounded MT Bold" panose="020F0704030504030204" pitchFamily="34" charset="0"/>
                    <a:ea typeface="Lato" panose="020F0502020204030203" pitchFamily="34" charset="0"/>
                    <a:cs typeface="Lato" panose="020F0502020204030203" pitchFamily="34" charset="0"/>
                  </a:rPr>
                  <a:t> ODEs </a:t>
                </a:r>
                <a:endParaRPr lang="en-GB" sz="2000" dirty="0">
                  <a:latin typeface="Arial Rounded MT Bold" panose="020F0704030504030204" pitchFamily="34" charset="0"/>
                  <a:ea typeface="Lato" panose="020F0502020204030203" pitchFamily="34" charset="0"/>
                  <a:cs typeface="Lato" panose="020F0502020204030203" pitchFamily="34" charset="0"/>
                </a:endParaRPr>
              </a:p>
            </p:txBody>
          </p:sp>
        </mc:Choice>
        <mc:Fallback xmlns="">
          <p:sp>
            <p:nvSpPr>
              <p:cNvPr id="41" name="TextBox 40">
                <a:extLst>
                  <a:ext uri="{FF2B5EF4-FFF2-40B4-BE49-F238E27FC236}">
                    <a16:creationId xmlns:a16="http://schemas.microsoft.com/office/drawing/2014/main" id="{2C1E775F-BDEE-45F2-A184-2BB939FA15E9}"/>
                  </a:ext>
                </a:extLst>
              </p:cNvPr>
              <p:cNvSpPr txBox="1">
                <a:spLocks noRot="1" noChangeAspect="1" noMove="1" noResize="1" noEditPoints="1" noAdjustHandles="1" noChangeArrowheads="1" noChangeShapeType="1" noTextEdit="1"/>
              </p:cNvSpPr>
              <p:nvPr/>
            </p:nvSpPr>
            <p:spPr>
              <a:xfrm>
                <a:off x="9162843" y="1357041"/>
                <a:ext cx="2606193" cy="400110"/>
              </a:xfrm>
              <a:prstGeom prst="rect">
                <a:avLst/>
              </a:prstGeom>
              <a:blipFill>
                <a:blip r:embed="rId9"/>
                <a:stretch>
                  <a:fillRect l="-2336" t="-9231" b="-27692"/>
                </a:stretch>
              </a:blipFill>
            </p:spPr>
            <p:txBody>
              <a:bodyPr/>
              <a:lstStyle/>
              <a:p>
                <a:r>
                  <a:rPr lang="en-US">
                    <a:noFill/>
                  </a:rPr>
                  <a:t> </a:t>
                </a:r>
              </a:p>
            </p:txBody>
          </p:sp>
        </mc:Fallback>
      </mc:AlternateContent>
      <p:sp>
        <p:nvSpPr>
          <p:cNvPr id="42" name="Double Brace 41">
            <a:extLst>
              <a:ext uri="{FF2B5EF4-FFF2-40B4-BE49-F238E27FC236}">
                <a16:creationId xmlns:a16="http://schemas.microsoft.com/office/drawing/2014/main" id="{566695A7-E42F-4F03-8BED-1A909D26C963}"/>
              </a:ext>
            </a:extLst>
          </p:cNvPr>
          <p:cNvSpPr/>
          <p:nvPr/>
        </p:nvSpPr>
        <p:spPr>
          <a:xfrm>
            <a:off x="9034511" y="1975367"/>
            <a:ext cx="2463639" cy="2141620"/>
          </a:xfrm>
          <a:prstGeom prst="bracePair">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F9106C7-0989-4C5C-90CB-6DAC6557B3CC}"/>
                  </a:ext>
                </a:extLst>
              </p:cNvPr>
              <p:cNvSpPr txBox="1"/>
              <p:nvPr/>
            </p:nvSpPr>
            <p:spPr>
              <a:xfrm>
                <a:off x="9356320" y="4234376"/>
                <a:ext cx="1724493" cy="3324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2000" b="0" i="1" smtClean="0">
                              <a:solidFill>
                                <a:srgbClr val="836967"/>
                              </a:solidFill>
                              <a:latin typeface="Cambria Math" panose="02040503050406030204" pitchFamily="18" charset="0"/>
                            </a:rPr>
                          </m:ctrlPr>
                        </m:sSubPr>
                        <m:e>
                          <m:r>
                            <a:rPr lang="pl-PL" sz="2000" b="0" i="1" smtClean="0">
                              <a:latin typeface="Cambria Math" panose="02040503050406030204" pitchFamily="18" charset="0"/>
                            </a:rPr>
                            <m:t>𝑥</m:t>
                          </m:r>
                        </m:e>
                        <m:sub>
                          <m:r>
                            <a:rPr lang="pl-PL" sz="2000" b="0" i="1" smtClean="0">
                              <a:latin typeface="Cambria Math" panose="02040503050406030204" pitchFamily="18" charset="0"/>
                            </a:rPr>
                            <m:t>𝑗</m:t>
                          </m:r>
                        </m:sub>
                      </m:sSub>
                      <m:r>
                        <a:rPr lang="pl-PL" sz="2000" b="0" i="1" smtClean="0">
                          <a:latin typeface="Cambria Math" panose="02040503050406030204" pitchFamily="18" charset="0"/>
                        </a:rPr>
                        <m:t>:</m:t>
                      </m:r>
                      <m:d>
                        <m:dPr>
                          <m:begChr m:val="["/>
                          <m:endChr m:val="]"/>
                          <m:ctrlPr>
                            <a:rPr lang="pl-PL" sz="2000" b="0" i="1" smtClean="0">
                              <a:solidFill>
                                <a:schemeClr val="tx1"/>
                              </a:solidFill>
                              <a:latin typeface="Cambria Math" panose="02040503050406030204" pitchFamily="18" charset="0"/>
                            </a:rPr>
                          </m:ctrlPr>
                        </m:dPr>
                        <m:e>
                          <m:r>
                            <a:rPr lang="pl-PL" sz="2000" b="0" i="1" smtClean="0">
                              <a:solidFill>
                                <a:schemeClr val="tx1"/>
                              </a:solidFill>
                              <a:latin typeface="Cambria Math" panose="02040503050406030204" pitchFamily="18" charset="0"/>
                            </a:rPr>
                            <m:t>0,</m:t>
                          </m:r>
                          <m:r>
                            <a:rPr lang="pl-PL" sz="2000" b="0" i="1" smtClean="0">
                              <a:solidFill>
                                <a:schemeClr val="tx1"/>
                              </a:solidFill>
                              <a:latin typeface="Cambria Math" panose="02040503050406030204" pitchFamily="18" charset="0"/>
                            </a:rPr>
                            <m:t>𝑇</m:t>
                          </m:r>
                        </m:e>
                      </m:d>
                      <m:r>
                        <a:rPr lang="pl-PL" sz="2000" b="0" i="1" smtClean="0">
                          <a:solidFill>
                            <a:schemeClr val="tx1"/>
                          </a:solidFill>
                          <a:latin typeface="Cambria Math" panose="02040503050406030204" pitchFamily="18" charset="0"/>
                        </a:rPr>
                        <m:t>→</m:t>
                      </m:r>
                      <m:r>
                        <a:rPr lang="pl-PL" sz="2000" b="0" i="1" smtClean="0">
                          <a:latin typeface="Cambria Math" panose="02040503050406030204" pitchFamily="18" charset="0"/>
                        </a:rPr>
                        <m:t>ℝ</m:t>
                      </m:r>
                    </m:oMath>
                  </m:oMathPara>
                </a14:m>
                <a:endParaRPr lang="en-GB" sz="2000" dirty="0"/>
              </a:p>
            </p:txBody>
          </p:sp>
        </mc:Choice>
        <mc:Fallback xmlns="">
          <p:sp>
            <p:nvSpPr>
              <p:cNvPr id="43" name="TextBox 42">
                <a:extLst>
                  <a:ext uri="{FF2B5EF4-FFF2-40B4-BE49-F238E27FC236}">
                    <a16:creationId xmlns:a16="http://schemas.microsoft.com/office/drawing/2014/main" id="{7F9106C7-0989-4C5C-90CB-6DAC6557B3CC}"/>
                  </a:ext>
                </a:extLst>
              </p:cNvPr>
              <p:cNvSpPr txBox="1">
                <a:spLocks noRot="1" noChangeAspect="1" noMove="1" noResize="1" noEditPoints="1" noAdjustHandles="1" noChangeArrowheads="1" noChangeShapeType="1" noTextEdit="1"/>
              </p:cNvSpPr>
              <p:nvPr/>
            </p:nvSpPr>
            <p:spPr>
              <a:xfrm>
                <a:off x="9356320" y="4234376"/>
                <a:ext cx="1724493" cy="332463"/>
              </a:xfrm>
              <a:prstGeom prst="rect">
                <a:avLst/>
              </a:prstGeom>
              <a:blipFill>
                <a:blip r:embed="rId10"/>
                <a:stretch>
                  <a:fillRect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988F941-4BEE-4E76-A4B7-C28064E15B5F}"/>
                  </a:ext>
                </a:extLst>
              </p:cNvPr>
              <p:cNvSpPr txBox="1"/>
              <p:nvPr/>
            </p:nvSpPr>
            <p:spPr>
              <a:xfrm>
                <a:off x="9356320" y="5158962"/>
                <a:ext cx="1424569" cy="3388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000" i="1" smtClean="0">
                              <a:solidFill>
                                <a:srgbClr val="836967"/>
                              </a:solidFill>
                              <a:latin typeface="Cambria Math" panose="02040503050406030204" pitchFamily="18" charset="0"/>
                            </a:rPr>
                          </m:ctrlPr>
                        </m:sSubPr>
                        <m:e>
                          <m:r>
                            <a:rPr lang="en-GB" sz="2000" i="1">
                              <a:latin typeface="Cambria Math" panose="02040503050406030204" pitchFamily="18" charset="0"/>
                            </a:rPr>
                            <m:t>𝑓</m:t>
                          </m:r>
                        </m:e>
                        <m:sub>
                          <m:r>
                            <a:rPr lang="en-GB" sz="2000" i="1">
                              <a:latin typeface="Cambria Math" panose="02040503050406030204" pitchFamily="18" charset="0"/>
                            </a:rPr>
                            <m:t>𝑗</m:t>
                          </m:r>
                        </m:sub>
                      </m:sSub>
                      <m:r>
                        <a:rPr lang="en-GB" sz="2000" i="0">
                          <a:latin typeface="Cambria Math" panose="02040503050406030204" pitchFamily="18" charset="0"/>
                        </a:rPr>
                        <m:t>:</m:t>
                      </m:r>
                      <m:sSup>
                        <m:sSupPr>
                          <m:ctrlPr>
                            <a:rPr lang="en-GB" sz="2000" i="1">
                              <a:solidFill>
                                <a:srgbClr val="836967"/>
                              </a:solidFill>
                              <a:latin typeface="Cambria Math" panose="02040503050406030204" pitchFamily="18" charset="0"/>
                            </a:rPr>
                          </m:ctrlPr>
                        </m:sSupPr>
                        <m:e>
                          <m:r>
                            <a:rPr lang="en-GB" sz="2000" i="0">
                              <a:latin typeface="Cambria Math" panose="02040503050406030204" pitchFamily="18" charset="0"/>
                            </a:rPr>
                            <m:t>ℝ</m:t>
                          </m:r>
                        </m:e>
                        <m:sup>
                          <m:r>
                            <a:rPr lang="en-GB" sz="2000" i="1">
                              <a:latin typeface="Cambria Math" panose="02040503050406030204" pitchFamily="18" charset="0"/>
                            </a:rPr>
                            <m:t>𝐽</m:t>
                          </m:r>
                        </m:sup>
                      </m:sSup>
                      <m:r>
                        <a:rPr lang="en-GB" sz="2000" i="0">
                          <a:latin typeface="Cambria Math" panose="02040503050406030204" pitchFamily="18" charset="0"/>
                        </a:rPr>
                        <m:t>→</m:t>
                      </m:r>
                      <m:r>
                        <a:rPr lang="en-GB" sz="2000" i="0">
                          <a:latin typeface="Cambria Math" panose="02040503050406030204" pitchFamily="18" charset="0"/>
                        </a:rPr>
                        <m:t>ℝ</m:t>
                      </m:r>
                    </m:oMath>
                  </m:oMathPara>
                </a14:m>
                <a:endParaRPr lang="en-GB" sz="1600" dirty="0"/>
              </a:p>
            </p:txBody>
          </p:sp>
        </mc:Choice>
        <mc:Fallback xmlns="">
          <p:sp>
            <p:nvSpPr>
              <p:cNvPr id="44" name="TextBox 43">
                <a:extLst>
                  <a:ext uri="{FF2B5EF4-FFF2-40B4-BE49-F238E27FC236}">
                    <a16:creationId xmlns:a16="http://schemas.microsoft.com/office/drawing/2014/main" id="{D988F941-4BEE-4E76-A4B7-C28064E15B5F}"/>
                  </a:ext>
                </a:extLst>
              </p:cNvPr>
              <p:cNvSpPr txBox="1">
                <a:spLocks noRot="1" noChangeAspect="1" noMove="1" noResize="1" noEditPoints="1" noAdjustHandles="1" noChangeArrowheads="1" noChangeShapeType="1" noTextEdit="1"/>
              </p:cNvSpPr>
              <p:nvPr/>
            </p:nvSpPr>
            <p:spPr>
              <a:xfrm>
                <a:off x="9356320" y="5158962"/>
                <a:ext cx="1424569" cy="338875"/>
              </a:xfrm>
              <a:prstGeom prst="rect">
                <a:avLst/>
              </a:prstGeom>
              <a:blipFill>
                <a:blip r:embed="rId11"/>
                <a:stretch>
                  <a:fillRect t="-1786"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6062BED-2618-420C-B69E-C90BCAF14E36}"/>
                  </a:ext>
                </a:extLst>
              </p:cNvPr>
              <p:cNvSpPr txBox="1"/>
              <p:nvPr/>
            </p:nvSpPr>
            <p:spPr>
              <a:xfrm>
                <a:off x="9295360" y="4692863"/>
                <a:ext cx="2391724" cy="3356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2000" b="1" i="1" smtClean="0">
                          <a:latin typeface="Cambria Math" panose="02040503050406030204" pitchFamily="18" charset="0"/>
                        </a:rPr>
                        <m:t>𝒙</m:t>
                      </m:r>
                      <m:d>
                        <m:dPr>
                          <m:ctrlPr>
                            <a:rPr lang="pl-PL" sz="2000" b="0" i="1" smtClean="0">
                              <a:latin typeface="Cambria Math" panose="02040503050406030204" pitchFamily="18" charset="0"/>
                            </a:rPr>
                          </m:ctrlPr>
                        </m:dPr>
                        <m:e>
                          <m:r>
                            <a:rPr lang="pl-PL" sz="2000" b="0" i="1" smtClean="0">
                              <a:latin typeface="Cambria Math" panose="02040503050406030204" pitchFamily="18" charset="0"/>
                            </a:rPr>
                            <m:t>𝑡</m:t>
                          </m:r>
                        </m:e>
                      </m:d>
                      <m:r>
                        <a:rPr lang="pl-PL" sz="2000" b="0" i="1" smtClean="0">
                          <a:latin typeface="Cambria Math" panose="02040503050406030204" pitchFamily="18" charset="0"/>
                        </a:rPr>
                        <m:t>=</m:t>
                      </m:r>
                      <m:sSup>
                        <m:sSupPr>
                          <m:ctrlPr>
                            <a:rPr lang="pl-PL" sz="2000" b="0" i="1" smtClean="0">
                              <a:latin typeface="Cambria Math" panose="02040503050406030204" pitchFamily="18" charset="0"/>
                            </a:rPr>
                          </m:ctrlPr>
                        </m:sSupPr>
                        <m:e>
                          <m:r>
                            <a:rPr lang="pl-PL" sz="2000" i="1">
                              <a:latin typeface="Cambria Math" panose="02040503050406030204" pitchFamily="18" charset="0"/>
                            </a:rPr>
                            <m:t>[</m:t>
                          </m:r>
                          <m:sSub>
                            <m:sSubPr>
                              <m:ctrlPr>
                                <a:rPr lang="pl-PL" sz="2000" i="1">
                                  <a:latin typeface="Cambria Math" panose="02040503050406030204" pitchFamily="18" charset="0"/>
                                </a:rPr>
                              </m:ctrlPr>
                            </m:sSubPr>
                            <m:e>
                              <m:r>
                                <a:rPr lang="pl-PL" sz="2000" i="1">
                                  <a:latin typeface="Cambria Math" panose="02040503050406030204" pitchFamily="18" charset="0"/>
                                </a:rPr>
                                <m:t>𝑥</m:t>
                              </m:r>
                            </m:e>
                            <m:sub>
                              <m:r>
                                <a:rPr lang="pl-PL" sz="2000" i="1">
                                  <a:latin typeface="Cambria Math" panose="02040503050406030204" pitchFamily="18" charset="0"/>
                                </a:rPr>
                                <m:t>1</m:t>
                              </m:r>
                            </m:sub>
                          </m:sSub>
                          <m:r>
                            <a:rPr lang="pl-PL" sz="2000" i="1">
                              <a:latin typeface="Cambria Math" panose="02040503050406030204" pitchFamily="18" charset="0"/>
                            </a:rPr>
                            <m:t>,…,</m:t>
                          </m:r>
                          <m:sSub>
                            <m:sSubPr>
                              <m:ctrlPr>
                                <a:rPr lang="pl-PL" sz="2000" i="1">
                                  <a:latin typeface="Cambria Math" panose="02040503050406030204" pitchFamily="18" charset="0"/>
                                </a:rPr>
                              </m:ctrlPr>
                            </m:sSubPr>
                            <m:e>
                              <m:r>
                                <a:rPr lang="pl-PL" sz="2000" i="1">
                                  <a:latin typeface="Cambria Math" panose="02040503050406030204" pitchFamily="18" charset="0"/>
                                </a:rPr>
                                <m:t>𝑥</m:t>
                              </m:r>
                            </m:e>
                            <m:sub>
                              <m:r>
                                <a:rPr lang="pl-PL" sz="2000" i="1">
                                  <a:latin typeface="Cambria Math" panose="02040503050406030204" pitchFamily="18" charset="0"/>
                                </a:rPr>
                                <m:t>𝐽</m:t>
                              </m:r>
                            </m:sub>
                          </m:sSub>
                          <m:r>
                            <a:rPr lang="pl-PL" sz="2000" i="1">
                              <a:latin typeface="Cambria Math" panose="02040503050406030204" pitchFamily="18" charset="0"/>
                            </a:rPr>
                            <m:t>]</m:t>
                          </m:r>
                        </m:e>
                        <m:sup>
                          <m:r>
                            <a:rPr lang="pl-PL" sz="2000" b="0" i="1" smtClean="0">
                              <a:latin typeface="Cambria Math" panose="02040503050406030204" pitchFamily="18" charset="0"/>
                            </a:rPr>
                            <m:t>𝑇</m:t>
                          </m:r>
                        </m:sup>
                      </m:sSup>
                    </m:oMath>
                  </m:oMathPara>
                </a14:m>
                <a:endParaRPr lang="en-GB" sz="2000" dirty="0"/>
              </a:p>
            </p:txBody>
          </p:sp>
        </mc:Choice>
        <mc:Fallback xmlns="">
          <p:sp>
            <p:nvSpPr>
              <p:cNvPr id="45" name="TextBox 44">
                <a:extLst>
                  <a:ext uri="{FF2B5EF4-FFF2-40B4-BE49-F238E27FC236}">
                    <a16:creationId xmlns:a16="http://schemas.microsoft.com/office/drawing/2014/main" id="{26062BED-2618-420C-B69E-C90BCAF14E36}"/>
                  </a:ext>
                </a:extLst>
              </p:cNvPr>
              <p:cNvSpPr txBox="1">
                <a:spLocks noRot="1" noChangeAspect="1" noMove="1" noResize="1" noEditPoints="1" noAdjustHandles="1" noChangeArrowheads="1" noChangeShapeType="1" noTextEdit="1"/>
              </p:cNvSpPr>
              <p:nvPr/>
            </p:nvSpPr>
            <p:spPr>
              <a:xfrm>
                <a:off x="9295360" y="4692863"/>
                <a:ext cx="2391724" cy="335669"/>
              </a:xfrm>
              <a:prstGeom prst="rect">
                <a:avLst/>
              </a:prstGeom>
              <a:blipFill>
                <a:blip r:embed="rId12"/>
                <a:stretch>
                  <a:fillRect b="-27273"/>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5B6412FF-DD1A-42E8-869F-84CED0646A2C}"/>
              </a:ext>
            </a:extLst>
          </p:cNvPr>
          <p:cNvSpPr txBox="1"/>
          <p:nvPr/>
        </p:nvSpPr>
        <p:spPr>
          <a:xfrm>
            <a:off x="4751658" y="64235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pic>
        <p:nvPicPr>
          <p:cNvPr id="28" name="Picture 27" descr="Text&#10;&#10;Description automatically generated">
            <a:extLst>
              <a:ext uri="{FF2B5EF4-FFF2-40B4-BE49-F238E27FC236}">
                <a16:creationId xmlns:a16="http://schemas.microsoft.com/office/drawing/2014/main" id="{A91E329F-25AF-4EAE-9624-1172058604E6}"/>
              </a:ext>
            </a:extLst>
          </p:cNvPr>
          <p:cNvPicPr>
            <a:picLocks noChangeAspect="1"/>
          </p:cNvPicPr>
          <p:nvPr/>
        </p:nvPicPr>
        <p:blipFill>
          <a:blip r:embed="rId13">
            <a:duotone>
              <a:schemeClr val="accent3">
                <a:shade val="45000"/>
                <a:satMod val="135000"/>
              </a:schemeClr>
              <a:prstClr val="white"/>
            </a:duotone>
          </a:blip>
          <a:stretch>
            <a:fillRect/>
          </a:stretch>
        </p:blipFill>
        <p:spPr>
          <a:xfrm>
            <a:off x="10277392" y="6399675"/>
            <a:ext cx="1731812" cy="360000"/>
          </a:xfrm>
          <a:prstGeom prst="rect">
            <a:avLst/>
          </a:prstGeom>
        </p:spPr>
      </p:pic>
      <p:pic>
        <p:nvPicPr>
          <p:cNvPr id="29" name="Picture 28">
            <a:extLst>
              <a:ext uri="{FF2B5EF4-FFF2-40B4-BE49-F238E27FC236}">
                <a16:creationId xmlns:a16="http://schemas.microsoft.com/office/drawing/2014/main" id="{776DAC38-54E3-415C-844D-D1BD50533505}"/>
              </a:ext>
            </a:extLst>
          </p:cNvPr>
          <p:cNvPicPr>
            <a:picLocks noChangeAspect="1"/>
          </p:cNvPicPr>
          <p:nvPr/>
        </p:nvPicPr>
        <p:blipFill>
          <a:blip r:embed="rId14"/>
          <a:stretch>
            <a:fillRect/>
          </a:stretch>
        </p:blipFill>
        <p:spPr>
          <a:xfrm>
            <a:off x="182796" y="6262050"/>
            <a:ext cx="2249997" cy="540000"/>
          </a:xfrm>
          <a:prstGeom prst="rect">
            <a:avLst/>
          </a:prstGeom>
        </p:spPr>
      </p:pic>
      <p:sp>
        <p:nvSpPr>
          <p:cNvPr id="2" name="Rectangle: Rounded Corners 1">
            <a:extLst>
              <a:ext uri="{FF2B5EF4-FFF2-40B4-BE49-F238E27FC236}">
                <a16:creationId xmlns:a16="http://schemas.microsoft.com/office/drawing/2014/main" id="{3D4F6A56-3A81-A4E5-E971-AD2ADFDF74B6}"/>
              </a:ext>
            </a:extLst>
          </p:cNvPr>
          <p:cNvSpPr/>
          <p:nvPr/>
        </p:nvSpPr>
        <p:spPr>
          <a:xfrm>
            <a:off x="2196947" y="1170440"/>
            <a:ext cx="2079812" cy="806824"/>
          </a:xfrm>
          <a:prstGeom prst="round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Machine Learning Algorithms</a:t>
            </a:r>
          </a:p>
        </p:txBody>
      </p:sp>
      <p:sp>
        <p:nvSpPr>
          <p:cNvPr id="4" name="Rectangle 3">
            <a:extLst>
              <a:ext uri="{FF2B5EF4-FFF2-40B4-BE49-F238E27FC236}">
                <a16:creationId xmlns:a16="http://schemas.microsoft.com/office/drawing/2014/main" id="{422BF85D-4A0A-6086-0CF1-0551C9AE5A8D}"/>
              </a:ext>
            </a:extLst>
          </p:cNvPr>
          <p:cNvSpPr/>
          <p:nvPr/>
        </p:nvSpPr>
        <p:spPr>
          <a:xfrm>
            <a:off x="1508601" y="3818836"/>
            <a:ext cx="1353311" cy="619214"/>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discover</a:t>
            </a:r>
          </a:p>
        </p:txBody>
      </p:sp>
      <p:pic>
        <p:nvPicPr>
          <p:cNvPr id="6" name="Graphic 5" descr="Scientist female with solid fill">
            <a:extLst>
              <a:ext uri="{FF2B5EF4-FFF2-40B4-BE49-F238E27FC236}">
                <a16:creationId xmlns:a16="http://schemas.microsoft.com/office/drawing/2014/main" id="{C497E54C-23F5-37BC-3474-13009FC89E2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0965" y="2197358"/>
            <a:ext cx="914400" cy="914400"/>
          </a:xfrm>
          <a:prstGeom prst="rect">
            <a:avLst/>
          </a:prstGeom>
        </p:spPr>
      </p:pic>
      <p:sp>
        <p:nvSpPr>
          <p:cNvPr id="7" name="Arrow: Bent 6">
            <a:extLst>
              <a:ext uri="{FF2B5EF4-FFF2-40B4-BE49-F238E27FC236}">
                <a16:creationId xmlns:a16="http://schemas.microsoft.com/office/drawing/2014/main" id="{FC5A42A7-3247-F4B3-2698-E0A74C58A193}"/>
              </a:ext>
            </a:extLst>
          </p:cNvPr>
          <p:cNvSpPr/>
          <p:nvPr/>
        </p:nvSpPr>
        <p:spPr>
          <a:xfrm rot="5400000">
            <a:off x="946011" y="1544627"/>
            <a:ext cx="656620" cy="698608"/>
          </a:xfrm>
          <a:prstGeom prst="bentArrow">
            <a:avLst>
              <a:gd name="adj1" fmla="val 15418"/>
              <a:gd name="adj2" fmla="val 18902"/>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8" name="Arrow: Bent 7">
            <a:extLst>
              <a:ext uri="{FF2B5EF4-FFF2-40B4-BE49-F238E27FC236}">
                <a16:creationId xmlns:a16="http://schemas.microsoft.com/office/drawing/2014/main" id="{1C746495-D690-1C9F-EFAE-48292EB39C3F}"/>
              </a:ext>
            </a:extLst>
          </p:cNvPr>
          <p:cNvSpPr/>
          <p:nvPr/>
        </p:nvSpPr>
        <p:spPr>
          <a:xfrm rot="10800000" flipH="1">
            <a:off x="1435709" y="3206537"/>
            <a:ext cx="656620" cy="698608"/>
          </a:xfrm>
          <a:prstGeom prst="bentArrow">
            <a:avLst>
              <a:gd name="adj1" fmla="val 15418"/>
              <a:gd name="adj2" fmla="val 18902"/>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9" name="Arrow: Bent 8">
            <a:extLst>
              <a:ext uri="{FF2B5EF4-FFF2-40B4-BE49-F238E27FC236}">
                <a16:creationId xmlns:a16="http://schemas.microsoft.com/office/drawing/2014/main" id="{B2DA4096-568D-660A-0E7A-6C792607EED6}"/>
              </a:ext>
            </a:extLst>
          </p:cNvPr>
          <p:cNvSpPr/>
          <p:nvPr/>
        </p:nvSpPr>
        <p:spPr>
          <a:xfrm rot="10800000" flipH="1">
            <a:off x="1867582" y="4370784"/>
            <a:ext cx="656620" cy="698608"/>
          </a:xfrm>
          <a:prstGeom prst="bentArrow">
            <a:avLst>
              <a:gd name="adj1" fmla="val 15418"/>
              <a:gd name="adj2" fmla="val 18902"/>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4" name="Graphic 13" descr="Database with solid fill">
            <a:extLst>
              <a:ext uri="{FF2B5EF4-FFF2-40B4-BE49-F238E27FC236}">
                <a16:creationId xmlns:a16="http://schemas.microsoft.com/office/drawing/2014/main" id="{393FFCA3-C2BE-658B-F26D-98D34A38828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354351" y="706233"/>
            <a:ext cx="914400" cy="914400"/>
          </a:xfrm>
          <a:prstGeom prst="rect">
            <a:avLst/>
          </a:prstGeom>
        </p:spPr>
      </p:pic>
      <p:sp>
        <p:nvSpPr>
          <p:cNvPr id="20" name="Arrow: Bent 19">
            <a:extLst>
              <a:ext uri="{FF2B5EF4-FFF2-40B4-BE49-F238E27FC236}">
                <a16:creationId xmlns:a16="http://schemas.microsoft.com/office/drawing/2014/main" id="{2829EF1E-4ED0-615B-A4EA-F6EE6FFD9770}"/>
              </a:ext>
            </a:extLst>
          </p:cNvPr>
          <p:cNvSpPr/>
          <p:nvPr/>
        </p:nvSpPr>
        <p:spPr>
          <a:xfrm rot="16200000" flipH="1">
            <a:off x="1403357" y="1552858"/>
            <a:ext cx="656620" cy="698608"/>
          </a:xfrm>
          <a:prstGeom prst="bentArrow">
            <a:avLst>
              <a:gd name="adj1" fmla="val 15418"/>
              <a:gd name="adj2" fmla="val 18902"/>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21" name="Graphic 20" descr="Database with solid fill">
            <a:extLst>
              <a:ext uri="{FF2B5EF4-FFF2-40B4-BE49-F238E27FC236}">
                <a16:creationId xmlns:a16="http://schemas.microsoft.com/office/drawing/2014/main" id="{76787DB7-B55F-6A1C-1533-C425A4FF39C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8073" y="1106191"/>
            <a:ext cx="914400" cy="914400"/>
          </a:xfrm>
          <a:prstGeom prst="rect">
            <a:avLst/>
          </a:prstGeom>
        </p:spPr>
      </p:pic>
      <p:sp>
        <p:nvSpPr>
          <p:cNvPr id="22" name="Rectangle: Rounded Corners 21">
            <a:extLst>
              <a:ext uri="{FF2B5EF4-FFF2-40B4-BE49-F238E27FC236}">
                <a16:creationId xmlns:a16="http://schemas.microsoft.com/office/drawing/2014/main" id="{D283FA27-AB92-E88C-E986-CC8C0926C031}"/>
              </a:ext>
            </a:extLst>
          </p:cNvPr>
          <p:cNvSpPr/>
          <p:nvPr/>
        </p:nvSpPr>
        <p:spPr>
          <a:xfrm>
            <a:off x="2620160" y="4438050"/>
            <a:ext cx="2079812" cy="806824"/>
          </a:xfrm>
          <a:prstGeom prst="roundRect">
            <a:avLst/>
          </a:prstGeom>
          <a:solidFill>
            <a:srgbClr val="EE048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Structural knowledge</a:t>
            </a:r>
          </a:p>
        </p:txBody>
      </p:sp>
      <p:sp>
        <p:nvSpPr>
          <p:cNvPr id="25" name="TextBox 24">
            <a:extLst>
              <a:ext uri="{FF2B5EF4-FFF2-40B4-BE49-F238E27FC236}">
                <a16:creationId xmlns:a16="http://schemas.microsoft.com/office/drawing/2014/main" id="{AD6DA20A-8D5E-3B68-0297-095243ED58FD}"/>
              </a:ext>
            </a:extLst>
          </p:cNvPr>
          <p:cNvSpPr txBox="1"/>
          <p:nvPr/>
        </p:nvSpPr>
        <p:spPr>
          <a:xfrm>
            <a:off x="51982" y="1946257"/>
            <a:ext cx="1237708" cy="400110"/>
          </a:xfrm>
          <a:prstGeom prst="rect">
            <a:avLst/>
          </a:prstGeom>
          <a:noFill/>
        </p:spPr>
        <p:txBody>
          <a:bodyPr wrap="square" rtlCol="0">
            <a:spAutoFit/>
          </a:bodyPr>
          <a:lstStyle/>
          <a:p>
            <a:r>
              <a:rPr lang="pl-PL" sz="2000" dirty="0" err="1">
                <a:latin typeface="Arial Rounded MT Bold" panose="020F0704030504030204" pitchFamily="34" charset="0"/>
                <a:ea typeface="Lato" panose="020F0502020204030203" pitchFamily="34" charset="0"/>
                <a:cs typeface="Lato" panose="020F0502020204030203" pitchFamily="34" charset="0"/>
              </a:rPr>
              <a:t>Dataset</a:t>
            </a:r>
            <a:endParaRPr lang="en-GB" sz="2000" dirty="0">
              <a:latin typeface="Arial Rounded MT Bold" panose="020F0704030504030204" pitchFamily="34" charset="0"/>
              <a:ea typeface="Lato" panose="020F0502020204030203" pitchFamily="34" charset="0"/>
              <a:cs typeface="Lato" panose="020F0502020204030203" pitchFamily="34" charset="0"/>
            </a:endParaRPr>
          </a:p>
        </p:txBody>
      </p:sp>
      <p:sp>
        <p:nvSpPr>
          <p:cNvPr id="3" name="English National Cancer Registration and Analysis Service…">
            <a:extLst>
              <a:ext uri="{FF2B5EF4-FFF2-40B4-BE49-F238E27FC236}">
                <a16:creationId xmlns:a16="http://schemas.microsoft.com/office/drawing/2014/main" id="{E5D2F48B-7FBF-3CED-0E31-F4CDEC7F0F6F}"/>
              </a:ext>
            </a:extLst>
          </p:cNvPr>
          <p:cNvSpPr txBox="1">
            <a:spLocks/>
          </p:cNvSpPr>
          <p:nvPr/>
        </p:nvSpPr>
        <p:spPr>
          <a:xfrm>
            <a:off x="438149" y="533400"/>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r>
              <a:rPr lang="pl-PL" sz="3200">
                <a:solidFill>
                  <a:srgbClr val="2F7FB1"/>
                </a:solidFill>
                <a:latin typeface="Arial Rounded MT Bold" panose="020F0704030504030204" pitchFamily="34" charset="0"/>
              </a:rPr>
              <a:t>Problem formulation</a:t>
            </a:r>
            <a:endParaRPr lang="en-US" sz="3200" dirty="0">
              <a:solidFill>
                <a:srgbClr val="2F7FB1"/>
              </a:solidFill>
              <a:latin typeface="Arial Rounded MT Bold" panose="020F0704030504030204" pitchFamily="34" charset="0"/>
            </a:endParaRPr>
          </a:p>
        </p:txBody>
      </p:sp>
      <p:sp>
        <p:nvSpPr>
          <p:cNvPr id="26" name="Title 25">
            <a:extLst>
              <a:ext uri="{FF2B5EF4-FFF2-40B4-BE49-F238E27FC236}">
                <a16:creationId xmlns:a16="http://schemas.microsoft.com/office/drawing/2014/main" id="{4A66BE72-09BA-2729-F79C-2FCF365E38E8}"/>
              </a:ext>
            </a:extLst>
          </p:cNvPr>
          <p:cNvSpPr>
            <a:spLocks noGrp="1"/>
          </p:cNvSpPr>
          <p:nvPr>
            <p:ph type="title"/>
          </p:nvPr>
        </p:nvSpPr>
        <p:spPr/>
        <p:txBody>
          <a:bodyPr/>
          <a:lstStyle/>
          <a:p>
            <a:endParaRPr lang="en-GB"/>
          </a:p>
        </p:txBody>
      </p:sp>
    </p:spTree>
    <p:extLst>
      <p:ext uri="{BB962C8B-B14F-4D97-AF65-F5344CB8AC3E}">
        <p14:creationId xmlns:p14="http://schemas.microsoft.com/office/powerpoint/2010/main" val="29030466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1" grpId="0"/>
      <p:bldP spid="12" grpId="0"/>
      <p:bldP spid="13" grpId="0"/>
      <p:bldP spid="15" grpId="0" animBg="1"/>
      <p:bldP spid="16" grpId="0"/>
      <p:bldP spid="17" grpId="0"/>
      <p:bldP spid="19" grpId="0"/>
      <p:bldP spid="38" grpId="0"/>
      <p:bldP spid="39" grpId="0"/>
      <p:bldP spid="40" grpId="0"/>
      <p:bldP spid="41" grpId="0"/>
      <p:bldP spid="42" grpId="0" animBg="1"/>
      <p:bldP spid="43" grpId="0"/>
      <p:bldP spid="44" grpId="0"/>
      <p:bldP spid="4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en-GB" sz="3000" dirty="0">
                <a:solidFill>
                  <a:srgbClr val="2F7FB1"/>
                </a:solidFill>
                <a:latin typeface="Arial Rounded MT Bold" panose="020F0704030504030204" pitchFamily="34" charset="0"/>
              </a:rPr>
              <a:t>Why is discovering ODEs from data challenging?</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4" name="TextBox 2">
            <a:extLst>
              <a:ext uri="{FF2B5EF4-FFF2-40B4-BE49-F238E27FC236}">
                <a16:creationId xmlns:a16="http://schemas.microsoft.com/office/drawing/2014/main" id="{61979917-4AFE-9031-171E-917ED8F25654}"/>
              </a:ext>
            </a:extLst>
          </p:cNvPr>
          <p:cNvSpPr txBox="1"/>
          <p:nvPr/>
        </p:nvSpPr>
        <p:spPr>
          <a:xfrm>
            <a:off x="285748" y="1105805"/>
            <a:ext cx="10215103" cy="4622642"/>
          </a:xfrm>
          <a:prstGeom prst="rect">
            <a:avLst/>
          </a:prstGeom>
          <a:noFill/>
        </p:spPr>
        <p:txBody>
          <a:bodyPr wrap="square" rtlCol="0">
            <a:noAutofit/>
          </a:bodyPr>
          <a:lstStyle/>
          <a:p>
            <a:pPr marL="457200" indent="-457200">
              <a:buAutoNum type="arabicPeriod"/>
            </a:pPr>
            <a:r>
              <a:rPr lang="en-GB" sz="2300" dirty="0">
                <a:solidFill>
                  <a:schemeClr val="accent1"/>
                </a:solidFill>
                <a:latin typeface="Arial Rounded MT Bold" panose="020F0704030504030204" pitchFamily="34" charset="0"/>
                <a:ea typeface="Lato" panose="020F0502020204030203" pitchFamily="34" charset="0"/>
                <a:cs typeface="Lato" panose="020F0502020204030203" pitchFamily="34" charset="0"/>
              </a:rPr>
              <a:t>The time derivative is not observed</a:t>
            </a:r>
          </a:p>
          <a:p>
            <a:pPr marL="914400" lvl="1" indent="-457200">
              <a:buFont typeface="Arial" panose="020B0604020202020204" pitchFamily="34" charset="0"/>
              <a:buChar char="•"/>
            </a:pPr>
            <a:r>
              <a:rPr lang="en-GB" sz="2300" dirty="0">
                <a:latin typeface="Arial Rounded MT Bold" panose="020F0704030504030204" pitchFamily="34" charset="0"/>
                <a:ea typeface="Lato" panose="020F0502020204030203" pitchFamily="34" charset="0"/>
                <a:cs typeface="Lato" panose="020F0502020204030203" pitchFamily="34" charset="0"/>
              </a:rPr>
              <a:t>Only observe the states over time</a:t>
            </a:r>
          </a:p>
          <a:p>
            <a:pPr marL="914400" lvl="1" indent="-457200">
              <a:buFont typeface="Arial" panose="020B0604020202020204" pitchFamily="34" charset="0"/>
              <a:buChar char="•"/>
            </a:pPr>
            <a:r>
              <a:rPr lang="en-GB" sz="2300" dirty="0">
                <a:latin typeface="Arial Rounded MT Bold" panose="020F0704030504030204" pitchFamily="34" charset="0"/>
                <a:ea typeface="Lato" panose="020F0502020204030203" pitchFamily="34" charset="0"/>
                <a:cs typeface="Lato" panose="020F0502020204030203" pitchFamily="34" charset="0"/>
              </a:rPr>
              <a:t>Conventional </a:t>
            </a:r>
            <a:r>
              <a:rPr lang="en-GB" sz="2300" i="1" dirty="0">
                <a:latin typeface="Arial Rounded MT Bold" panose="020F0704030504030204" pitchFamily="34" charset="0"/>
                <a:ea typeface="Lato" panose="020F0502020204030203" pitchFamily="34" charset="0"/>
                <a:cs typeface="Lato" panose="020F0502020204030203" pitchFamily="34" charset="0"/>
              </a:rPr>
              <a:t>symbolic regression</a:t>
            </a:r>
            <a:r>
              <a:rPr lang="en-GB" sz="2300" dirty="0">
                <a:latin typeface="Arial Rounded MT Bold" panose="020F0704030504030204" pitchFamily="34" charset="0"/>
                <a:ea typeface="Lato" panose="020F0502020204030203" pitchFamily="34" charset="0"/>
                <a:cs typeface="Lato" panose="020F0502020204030203" pitchFamily="34" charset="0"/>
              </a:rPr>
              <a:t> methods are not applicable</a:t>
            </a:r>
          </a:p>
          <a:p>
            <a:pPr marL="457200" indent="-457200">
              <a:buAutoNum type="arabicPeriod"/>
            </a:pPr>
            <a:endParaRPr lang="en-GB" sz="2300" dirty="0">
              <a:solidFill>
                <a:schemeClr val="accent1"/>
              </a:solidFill>
              <a:latin typeface="Arial Rounded MT Bold" panose="020F0704030504030204" pitchFamily="34" charset="0"/>
              <a:ea typeface="Lato" panose="020F0502020204030203" pitchFamily="34" charset="0"/>
              <a:cs typeface="Lato" panose="020F0502020204030203" pitchFamily="34" charset="0"/>
            </a:endParaRPr>
          </a:p>
          <a:p>
            <a:pPr marL="457200" indent="-457200">
              <a:buAutoNum type="arabicPeriod"/>
            </a:pPr>
            <a:r>
              <a:rPr lang="en-GB" sz="2300" dirty="0">
                <a:solidFill>
                  <a:schemeClr val="accent1"/>
                </a:solidFill>
                <a:latin typeface="Arial Rounded MT Bold" panose="020F0704030504030204" pitchFamily="34" charset="0"/>
                <a:ea typeface="Lato" panose="020F0502020204030203" pitchFamily="34" charset="0"/>
                <a:cs typeface="Lato" panose="020F0502020204030203" pitchFamily="34" charset="0"/>
              </a:rPr>
              <a:t>It is difficult to estimate the time derivative</a:t>
            </a:r>
          </a:p>
          <a:p>
            <a:pPr marL="914400" lvl="1" indent="-457200">
              <a:buFont typeface="Arial" panose="020B0604020202020204" pitchFamily="34" charset="0"/>
              <a:buChar char="•"/>
            </a:pPr>
            <a:r>
              <a:rPr lang="en-GB" sz="2300" dirty="0">
                <a:latin typeface="Arial Rounded MT Bold" panose="020F0704030504030204" pitchFamily="34" charset="0"/>
                <a:ea typeface="Lato" panose="020F0502020204030203" pitchFamily="34" charset="0"/>
                <a:cs typeface="Lato" panose="020F0502020204030203" pitchFamily="34" charset="0"/>
              </a:rPr>
              <a:t>States are observed sporadically with noise</a:t>
            </a:r>
          </a:p>
          <a:p>
            <a:pPr marL="914400" lvl="1" indent="-457200">
              <a:buFont typeface="Arial" panose="020B0604020202020204" pitchFamily="34" charset="0"/>
              <a:buChar char="•"/>
            </a:pPr>
            <a:r>
              <a:rPr lang="en-GB" sz="2300" dirty="0">
                <a:latin typeface="Arial Rounded MT Bold" panose="020F0704030504030204" pitchFamily="34" charset="0"/>
                <a:ea typeface="Lato" panose="020F0502020204030203" pitchFamily="34" charset="0"/>
                <a:cs typeface="Lato" panose="020F0502020204030203" pitchFamily="34" charset="0"/>
              </a:rPr>
              <a:t>Naïve two-step symbolic regression is likely to fail</a:t>
            </a:r>
          </a:p>
          <a:p>
            <a:pPr marL="457200" indent="-457200">
              <a:buAutoNum type="arabicPeriod"/>
            </a:pPr>
            <a:endParaRPr lang="en-GB" sz="2300" dirty="0">
              <a:solidFill>
                <a:schemeClr val="accent1"/>
              </a:solidFill>
              <a:latin typeface="Arial Rounded MT Bold" panose="020F0704030504030204" pitchFamily="34" charset="0"/>
              <a:ea typeface="Lato" panose="020F0502020204030203" pitchFamily="34" charset="0"/>
              <a:cs typeface="Lato" panose="020F0502020204030203" pitchFamily="34" charset="0"/>
            </a:endParaRPr>
          </a:p>
          <a:p>
            <a:pPr marL="457200" indent="-457200">
              <a:buAutoNum type="arabicPeriod"/>
            </a:pPr>
            <a:r>
              <a:rPr lang="en-US" sz="2300" dirty="0">
                <a:solidFill>
                  <a:schemeClr val="accent1"/>
                </a:solidFill>
                <a:latin typeface="Arial Rounded MT Bold" panose="020F0704030504030204" pitchFamily="34" charset="0"/>
                <a:ea typeface="Lato" panose="020F0502020204030203" pitchFamily="34" charset="0"/>
                <a:cs typeface="Lato" panose="020F0502020204030203" pitchFamily="34" charset="0"/>
              </a:rPr>
              <a:t>Difficulty in directly solving the initial value problem of ODE </a:t>
            </a:r>
          </a:p>
          <a:p>
            <a:pPr marL="914400" lvl="1" indent="-457200">
              <a:buFont typeface="Arial" panose="020B0604020202020204" pitchFamily="34" charset="0"/>
              <a:buChar char="•"/>
            </a:pPr>
            <a:r>
              <a:rPr lang="en-US" sz="2300" dirty="0">
                <a:latin typeface="Arial Rounded MT Bold" panose="020F0704030504030204" pitchFamily="34" charset="0"/>
                <a:ea typeface="Lato" panose="020F0502020204030203" pitchFamily="34" charset="0"/>
                <a:cs typeface="Lato" panose="020F0502020204030203" pitchFamily="34" charset="0"/>
              </a:rPr>
              <a:t>The true initial condition is unknown &amp; </a:t>
            </a:r>
            <a:r>
              <a:rPr lang="en-GB" sz="2300" dirty="0">
                <a:latin typeface="Arial Rounded MT Bold" panose="020F0704030504030204" pitchFamily="34" charset="0"/>
                <a:ea typeface="Lato" panose="020F0502020204030203" pitchFamily="34" charset="0"/>
                <a:cs typeface="Lato" panose="020F0502020204030203" pitchFamily="34" charset="0"/>
              </a:rPr>
              <a:t>difficult to infer</a:t>
            </a:r>
            <a:endParaRPr lang="en-US" sz="2300" dirty="0">
              <a:latin typeface="Arial Rounded MT Bold" panose="020F0704030504030204" pitchFamily="34" charset="0"/>
              <a:ea typeface="Lato" panose="020F0502020204030203" pitchFamily="34" charset="0"/>
              <a:cs typeface="Lato" panose="020F0502020204030203" pitchFamily="34" charset="0"/>
            </a:endParaRPr>
          </a:p>
          <a:p>
            <a:pPr marL="914400" lvl="1" indent="-457200">
              <a:buFont typeface="Arial" panose="020B0604020202020204" pitchFamily="34" charset="0"/>
              <a:buChar char="•"/>
            </a:pPr>
            <a:r>
              <a:rPr lang="en-GB" sz="2300" dirty="0">
                <a:latin typeface="Arial Rounded MT Bold" panose="020F0704030504030204" pitchFamily="34" charset="0"/>
                <a:ea typeface="Lato" panose="020F0502020204030203" pitchFamily="34" charset="0"/>
                <a:cs typeface="Lato" panose="020F0502020204030203" pitchFamily="34" charset="0"/>
              </a:rPr>
              <a:t>Sensitive to initial condition</a:t>
            </a:r>
          </a:p>
          <a:p>
            <a:pPr marL="914400" lvl="1" indent="-457200">
              <a:buFont typeface="Arial" panose="020B0604020202020204" pitchFamily="34" charset="0"/>
              <a:buChar char="•"/>
            </a:pPr>
            <a:r>
              <a:rPr lang="en-GB" sz="2300" dirty="0">
                <a:latin typeface="Arial Rounded MT Bold" panose="020F0704030504030204" pitchFamily="34" charset="0"/>
                <a:ea typeface="Lato" panose="020F0502020204030203" pitchFamily="34" charset="0"/>
                <a:cs typeface="Lato" panose="020F0502020204030203" pitchFamily="34" charset="0"/>
              </a:rPr>
              <a:t>Computationally challenging</a:t>
            </a:r>
          </a:p>
          <a:p>
            <a:endParaRPr lang="en-GB" sz="2000" dirty="0">
              <a:solidFill>
                <a:schemeClr val="tx1">
                  <a:lumMod val="85000"/>
                  <a:lumOff val="15000"/>
                </a:schemeClr>
              </a:solidFill>
              <a:latin typeface="Lato" panose="020F0502020204030203" pitchFamily="34" charset="0"/>
              <a:ea typeface="Lato" panose="020F0502020204030203" pitchFamily="34" charset="0"/>
              <a:cs typeface="Lato" panose="020F0502020204030203" pitchFamily="34" charset="0"/>
            </a:endParaRPr>
          </a:p>
          <a:p>
            <a:endParaRPr lang="pl-PL" dirty="0">
              <a:solidFill>
                <a:schemeClr val="tx1">
                  <a:lumMod val="85000"/>
                  <a:lumOff val="15000"/>
                </a:schemeClr>
              </a:solidFill>
              <a:latin typeface="Lato" panose="020F0502020204030203"/>
            </a:endParaRPr>
          </a:p>
          <a:p>
            <a:endParaRPr lang="pl-PL" dirty="0">
              <a:solidFill>
                <a:schemeClr val="tx1">
                  <a:lumMod val="85000"/>
                  <a:lumOff val="15000"/>
                </a:schemeClr>
              </a:solidFill>
              <a:latin typeface="Lato" panose="020F0502020204030203"/>
            </a:endParaRPr>
          </a:p>
          <a:p>
            <a:endParaRPr lang="en-US" dirty="0">
              <a:solidFill>
                <a:schemeClr val="tx1">
                  <a:lumMod val="85000"/>
                  <a:lumOff val="15000"/>
                </a:schemeClr>
              </a:solidFill>
              <a:latin typeface="Lato" panose="020F0502020204030203"/>
            </a:endParaRPr>
          </a:p>
          <a:p>
            <a:endParaRPr lang="en-US" dirty="0">
              <a:solidFill>
                <a:schemeClr val="tx1">
                  <a:lumMod val="85000"/>
                  <a:lumOff val="15000"/>
                </a:schemeClr>
              </a:solidFill>
              <a:latin typeface="Lato" panose="020F0502020204030203"/>
            </a:endParaRPr>
          </a:p>
        </p:txBody>
      </p:sp>
    </p:spTree>
    <p:extLst>
      <p:ext uri="{BB962C8B-B14F-4D97-AF65-F5344CB8AC3E}">
        <p14:creationId xmlns:p14="http://schemas.microsoft.com/office/powerpoint/2010/main" val="17585368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B26F04FB-DF0C-4263-B1DF-25396D68BBCF}"/>
              </a:ext>
            </a:extLst>
          </p:cNvPr>
          <p:cNvPicPr>
            <a:picLocks noChangeAspect="1" noChangeArrowheads="1"/>
          </p:cNvPicPr>
          <p:nvPr/>
        </p:nvPicPr>
        <p:blipFill rotWithShape="1">
          <a:blip r:embed="rId3"/>
          <a:srcRect r="7267" b="25424"/>
          <a:stretch>
            <a:fillRect/>
          </a:stretch>
        </p:blipFill>
        <p:spPr bwMode="auto">
          <a:xfrm>
            <a:off x="431812" y="1160464"/>
            <a:ext cx="1440484" cy="1440000"/>
          </a:xfrm>
          <a:prstGeom prst="rect">
            <a:avLst/>
          </a:prstGeom>
          <a:noFill/>
          <a:ln w="57150">
            <a:solidFill>
              <a:srgbClr val="7030A0"/>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0BD2A5D-EB88-4A84-B0B1-B3FA21613FCE}"/>
              </a:ext>
            </a:extLst>
          </p:cNvPr>
          <p:cNvPicPr>
            <a:picLocks noChangeAspect="1" noChangeArrowheads="1"/>
          </p:cNvPicPr>
          <p:nvPr/>
        </p:nvPicPr>
        <p:blipFill>
          <a:blip r:embed="rId4"/>
          <a:srcRect/>
          <a:stretch/>
        </p:blipFill>
        <p:spPr bwMode="auto">
          <a:xfrm>
            <a:off x="7014637" y="1150209"/>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A99BBB7-3D7F-443D-A59C-F7EA0AFFD17C}"/>
              </a:ext>
            </a:extLst>
          </p:cNvPr>
          <p:cNvPicPr>
            <a:picLocks noChangeAspect="1" noChangeArrowheads="1"/>
          </p:cNvPicPr>
          <p:nvPr/>
        </p:nvPicPr>
        <p:blipFill>
          <a:blip r:embed="rId5"/>
          <a:srcRect/>
          <a:stretch/>
        </p:blipFill>
        <p:spPr bwMode="auto">
          <a:xfrm>
            <a:off x="8641305" y="1150209"/>
            <a:ext cx="1440000" cy="13642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A9F729C-01AD-4520-A70C-E20862A69E9B}"/>
              </a:ext>
            </a:extLst>
          </p:cNvPr>
          <p:cNvPicPr>
            <a:picLocks noChangeAspect="1" noChangeArrowheads="1"/>
          </p:cNvPicPr>
          <p:nvPr/>
        </p:nvPicPr>
        <p:blipFill>
          <a:blip r:embed="rId6"/>
          <a:srcRect/>
          <a:stretch/>
        </p:blipFill>
        <p:spPr bwMode="auto">
          <a:xfrm>
            <a:off x="10308969" y="1118630"/>
            <a:ext cx="1427368" cy="142736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3AB3E0E2-0B98-4700-B7BB-89353A8A2AC6}"/>
              </a:ext>
            </a:extLst>
          </p:cNvPr>
          <p:cNvPicPr>
            <a:picLocks noChangeAspect="1" noChangeArrowheads="1"/>
          </p:cNvPicPr>
          <p:nvPr/>
        </p:nvPicPr>
        <p:blipFill>
          <a:blip r:embed="rId7"/>
          <a:srcRect/>
          <a:stretch/>
        </p:blipFill>
        <p:spPr bwMode="auto">
          <a:xfrm>
            <a:off x="435292" y="2961889"/>
            <a:ext cx="1439999" cy="142736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9F6FDCA8-1656-41E4-88AD-BC872944F647}"/>
              </a:ext>
            </a:extLst>
          </p:cNvPr>
          <p:cNvPicPr>
            <a:picLocks noChangeAspect="1" noChangeArrowheads="1"/>
          </p:cNvPicPr>
          <p:nvPr/>
        </p:nvPicPr>
        <p:blipFill rotWithShape="1">
          <a:blip r:embed="rId8"/>
          <a:srcRect r="8329" b="15897"/>
          <a:stretch>
            <a:fillRect/>
          </a:stretch>
        </p:blipFill>
        <p:spPr bwMode="auto">
          <a:xfrm>
            <a:off x="2057661" y="2995617"/>
            <a:ext cx="1427139" cy="1440000"/>
          </a:xfrm>
          <a:prstGeom prst="rect">
            <a:avLst/>
          </a:prstGeom>
          <a:noFill/>
          <a:ln w="57150">
            <a:solidFill>
              <a:srgbClr val="7030A0"/>
            </a:solidFill>
          </a:ln>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72EBEAD5-DC85-4B66-86C1-B88D4E336D75}"/>
              </a:ext>
            </a:extLst>
          </p:cNvPr>
          <p:cNvPicPr>
            <a:picLocks noChangeAspect="1" noChangeArrowheads="1"/>
          </p:cNvPicPr>
          <p:nvPr/>
        </p:nvPicPr>
        <p:blipFill>
          <a:blip r:embed="rId9"/>
          <a:srcRect/>
          <a:stretch/>
        </p:blipFill>
        <p:spPr bwMode="auto">
          <a:xfrm>
            <a:off x="7043626" y="2958149"/>
            <a:ext cx="1389473" cy="1427368"/>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961305A1-DC3A-40F1-8068-60564FE7D7B2}"/>
              </a:ext>
            </a:extLst>
          </p:cNvPr>
          <p:cNvPicPr>
            <a:picLocks noChangeAspect="1" noChangeArrowheads="1"/>
          </p:cNvPicPr>
          <p:nvPr/>
        </p:nvPicPr>
        <p:blipFill>
          <a:blip r:embed="rId10"/>
          <a:srcRect/>
          <a:stretch/>
        </p:blipFill>
        <p:spPr bwMode="auto">
          <a:xfrm>
            <a:off x="7006802" y="4751289"/>
            <a:ext cx="1440000" cy="1440000"/>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DDDB884F-3B29-4921-A5B5-F5A4843D5539}"/>
              </a:ext>
            </a:extLst>
          </p:cNvPr>
          <p:cNvSpPr txBox="1"/>
          <p:nvPr/>
        </p:nvSpPr>
        <p:spPr>
          <a:xfrm>
            <a:off x="414171" y="2690344"/>
            <a:ext cx="1498230" cy="234706"/>
          </a:xfrm>
          <a:prstGeom prst="rect">
            <a:avLst/>
          </a:prstGeom>
          <a:solidFill>
            <a:schemeClr val="bg1"/>
          </a:solidFill>
        </p:spPr>
        <p:txBody>
          <a:bodyPr wrap="square" tIns="0" bIns="0" rtlCol="0" anchor="ctr" anchorCtr="0">
            <a:noAutofit/>
          </a:bodyPr>
          <a:lstStyle/>
          <a:p>
            <a:pPr algn="ctr"/>
            <a:r>
              <a:rPr lang="en-US" sz="1200" dirty="0">
                <a:latin typeface="Arial Rounded MT Bold" panose="020F0704030504030204" pitchFamily="34" charset="0"/>
              </a:rPr>
              <a:t>Anita Kriz</a:t>
            </a:r>
          </a:p>
        </p:txBody>
      </p:sp>
      <p:sp>
        <p:nvSpPr>
          <p:cNvPr id="47" name="TextBox 46">
            <a:extLst>
              <a:ext uri="{FF2B5EF4-FFF2-40B4-BE49-F238E27FC236}">
                <a16:creationId xmlns:a16="http://schemas.microsoft.com/office/drawing/2014/main" id="{422DF19C-BEC1-4FD3-9B03-C716848D9859}"/>
              </a:ext>
            </a:extLst>
          </p:cNvPr>
          <p:cNvSpPr txBox="1"/>
          <p:nvPr/>
        </p:nvSpPr>
        <p:spPr>
          <a:xfrm>
            <a:off x="6992441" y="2669395"/>
            <a:ext cx="1502545" cy="234706"/>
          </a:xfrm>
          <a:prstGeom prst="rect">
            <a:avLst/>
          </a:prstGeom>
          <a:solidFill>
            <a:schemeClr val="bg1"/>
          </a:solidFill>
        </p:spPr>
        <p:txBody>
          <a:bodyPr wrap="square" tIns="0" bIns="0" rtlCol="0" anchor="ctr" anchorCtr="0">
            <a:noAutofit/>
          </a:bodyPr>
          <a:lstStyle/>
          <a:p>
            <a:pPr algn="ctr"/>
            <a:r>
              <a:rPr lang="en-US" sz="1200" dirty="0">
                <a:latin typeface="Arial Rounded MT Bold" panose="020F0704030504030204" pitchFamily="34" charset="0"/>
              </a:rPr>
              <a:t>Harry Amad</a:t>
            </a:r>
          </a:p>
        </p:txBody>
      </p:sp>
      <p:sp>
        <p:nvSpPr>
          <p:cNvPr id="48" name="TextBox 47">
            <a:extLst>
              <a:ext uri="{FF2B5EF4-FFF2-40B4-BE49-F238E27FC236}">
                <a16:creationId xmlns:a16="http://schemas.microsoft.com/office/drawing/2014/main" id="{DB15FAC9-6719-4F9D-8FF2-3533B23D197A}"/>
              </a:ext>
            </a:extLst>
          </p:cNvPr>
          <p:cNvSpPr txBox="1"/>
          <p:nvPr/>
        </p:nvSpPr>
        <p:spPr>
          <a:xfrm>
            <a:off x="8591758" y="2627567"/>
            <a:ext cx="1500747" cy="234706"/>
          </a:xfrm>
          <a:prstGeom prst="rect">
            <a:avLst/>
          </a:prstGeom>
          <a:solidFill>
            <a:schemeClr val="bg1"/>
          </a:solidFill>
        </p:spPr>
        <p:txBody>
          <a:bodyPr wrap="square" tIns="0" bIns="0" rtlCol="0" anchor="ctr" anchorCtr="0">
            <a:noAutofit/>
          </a:bodyPr>
          <a:lstStyle/>
          <a:p>
            <a:pPr algn="ctr"/>
            <a:r>
              <a:rPr lang="en-US" sz="1200" dirty="0">
                <a:latin typeface="Arial Rounded MT Bold" panose="020F0704030504030204" pitchFamily="34" charset="0"/>
              </a:rPr>
              <a:t>Julianna </a:t>
            </a:r>
            <a:r>
              <a:rPr lang="en-US" sz="1200" dirty="0" err="1">
                <a:latin typeface="Arial Rounded MT Bold" panose="020F0704030504030204" pitchFamily="34" charset="0"/>
              </a:rPr>
              <a:t>Piskorz</a:t>
            </a:r>
            <a:endParaRPr lang="en-US" sz="1200" dirty="0">
              <a:latin typeface="Arial Rounded MT Bold" panose="020F0704030504030204" pitchFamily="34" charset="0"/>
            </a:endParaRPr>
          </a:p>
        </p:txBody>
      </p:sp>
      <p:sp>
        <p:nvSpPr>
          <p:cNvPr id="49" name="TextBox 48">
            <a:extLst>
              <a:ext uri="{FF2B5EF4-FFF2-40B4-BE49-F238E27FC236}">
                <a16:creationId xmlns:a16="http://schemas.microsoft.com/office/drawing/2014/main" id="{F6790231-0906-4E00-B758-547F16289C03}"/>
              </a:ext>
            </a:extLst>
          </p:cNvPr>
          <p:cNvSpPr txBox="1"/>
          <p:nvPr/>
        </p:nvSpPr>
        <p:spPr>
          <a:xfrm>
            <a:off x="10139759" y="2630280"/>
            <a:ext cx="1790922" cy="234706"/>
          </a:xfrm>
          <a:prstGeom prst="rect">
            <a:avLst/>
          </a:prstGeom>
          <a:solidFill>
            <a:schemeClr val="bg1"/>
          </a:solidFill>
        </p:spPr>
        <p:txBody>
          <a:bodyPr wrap="square" tIns="0" bIns="0" rtlCol="0" anchor="ctr" anchorCtr="0">
            <a:noAutofit/>
          </a:bodyPr>
          <a:lstStyle/>
          <a:p>
            <a:pPr algn="ctr"/>
            <a:r>
              <a:rPr lang="en-GB" sz="1200" b="1" i="0" dirty="0">
                <a:effectLst/>
                <a:latin typeface="Lato" panose="020F0502020204030203" pitchFamily="34" charset="0"/>
              </a:rPr>
              <a:t>Kasia </a:t>
            </a:r>
            <a:r>
              <a:rPr lang="en-GB" sz="1200" b="1" i="0" dirty="0" err="1">
                <a:effectLst/>
                <a:latin typeface="Lato" panose="020F0502020204030203" pitchFamily="34" charset="0"/>
              </a:rPr>
              <a:t>Kobalczyk</a:t>
            </a:r>
            <a:endParaRPr lang="en-GB" sz="1200" b="1" i="0" dirty="0">
              <a:effectLst/>
              <a:latin typeface="Lato" panose="020F0502020204030203" pitchFamily="34" charset="0"/>
            </a:endParaRPr>
          </a:p>
        </p:txBody>
      </p:sp>
      <p:sp>
        <p:nvSpPr>
          <p:cNvPr id="51" name="TextBox 50">
            <a:extLst>
              <a:ext uri="{FF2B5EF4-FFF2-40B4-BE49-F238E27FC236}">
                <a16:creationId xmlns:a16="http://schemas.microsoft.com/office/drawing/2014/main" id="{EC001E3A-6DCB-4A0B-8DA8-F0FC07FE9FA7}"/>
              </a:ext>
            </a:extLst>
          </p:cNvPr>
          <p:cNvSpPr txBox="1"/>
          <p:nvPr/>
        </p:nvSpPr>
        <p:spPr>
          <a:xfrm>
            <a:off x="304451" y="4499282"/>
            <a:ext cx="1723940" cy="228736"/>
          </a:xfrm>
          <a:prstGeom prst="rect">
            <a:avLst/>
          </a:prstGeom>
          <a:solidFill>
            <a:schemeClr val="bg1"/>
          </a:solidFill>
        </p:spPr>
        <p:txBody>
          <a:bodyPr wrap="square" tIns="0" bIns="0" rtlCol="0" anchor="ctr" anchorCtr="0">
            <a:noAutofit/>
          </a:bodyPr>
          <a:lstStyle/>
          <a:p>
            <a:pPr algn="ctr"/>
            <a:r>
              <a:rPr lang="en-US" sz="1200" dirty="0">
                <a:latin typeface="Arial Rounded MT Bold" panose="020F0704030504030204" pitchFamily="34" charset="0"/>
              </a:rPr>
              <a:t>Krzysztof Kacprzyk</a:t>
            </a:r>
          </a:p>
        </p:txBody>
      </p:sp>
      <p:sp>
        <p:nvSpPr>
          <p:cNvPr id="52" name="TextBox 51">
            <a:extLst>
              <a:ext uri="{FF2B5EF4-FFF2-40B4-BE49-F238E27FC236}">
                <a16:creationId xmlns:a16="http://schemas.microsoft.com/office/drawing/2014/main" id="{4F31C032-6737-4AC5-976B-43BFA427762C}"/>
              </a:ext>
            </a:extLst>
          </p:cNvPr>
          <p:cNvSpPr txBox="1"/>
          <p:nvPr/>
        </p:nvSpPr>
        <p:spPr>
          <a:xfrm>
            <a:off x="2004383" y="4516059"/>
            <a:ext cx="1593668" cy="234706"/>
          </a:xfrm>
          <a:prstGeom prst="rect">
            <a:avLst/>
          </a:prstGeom>
          <a:solidFill>
            <a:schemeClr val="bg1"/>
          </a:solidFill>
        </p:spPr>
        <p:txBody>
          <a:bodyPr wrap="square" tIns="0" bIns="0" rtlCol="0" anchor="ctr" anchorCtr="0">
            <a:noAutofit/>
          </a:bodyPr>
          <a:lstStyle/>
          <a:p>
            <a:pPr algn="ctr"/>
            <a:r>
              <a:rPr lang="en-US" sz="1200" dirty="0">
                <a:latin typeface="Arial Rounded MT Bold" panose="020F0704030504030204" pitchFamily="34" charset="0"/>
              </a:rPr>
              <a:t>Luca </a:t>
            </a:r>
            <a:r>
              <a:rPr lang="en-US" sz="1200" dirty="0" err="1">
                <a:latin typeface="Arial Rounded MT Bold" panose="020F0704030504030204" pitchFamily="34" charset="0"/>
              </a:rPr>
              <a:t>Muscarnera</a:t>
            </a:r>
            <a:endParaRPr lang="en-US" sz="1200" dirty="0">
              <a:latin typeface="Arial Rounded MT Bold" panose="020F0704030504030204" pitchFamily="34" charset="0"/>
            </a:endParaRPr>
          </a:p>
        </p:txBody>
      </p:sp>
      <p:sp>
        <p:nvSpPr>
          <p:cNvPr id="55" name="TextBox 54">
            <a:extLst>
              <a:ext uri="{FF2B5EF4-FFF2-40B4-BE49-F238E27FC236}">
                <a16:creationId xmlns:a16="http://schemas.microsoft.com/office/drawing/2014/main" id="{5A5C8CC1-2133-46FA-BEA2-745562C212DD}"/>
              </a:ext>
            </a:extLst>
          </p:cNvPr>
          <p:cNvSpPr txBox="1"/>
          <p:nvPr/>
        </p:nvSpPr>
        <p:spPr>
          <a:xfrm>
            <a:off x="6837603" y="4493312"/>
            <a:ext cx="1808202" cy="234706"/>
          </a:xfrm>
          <a:prstGeom prst="rect">
            <a:avLst/>
          </a:prstGeom>
          <a:solidFill>
            <a:schemeClr val="bg1"/>
          </a:solidFill>
        </p:spPr>
        <p:txBody>
          <a:bodyPr wrap="square" tIns="0" bIns="0" rtlCol="0" anchor="ctr" anchorCtr="0">
            <a:noAutofit/>
          </a:bodyPr>
          <a:lstStyle/>
          <a:p>
            <a:pPr algn="ctr"/>
            <a:r>
              <a:rPr lang="en-US" sz="1200" dirty="0">
                <a:latin typeface="Arial Rounded MT Bold" panose="020F0704030504030204" pitchFamily="34" charset="0"/>
              </a:rPr>
              <a:t>Nicholas </a:t>
            </a:r>
            <a:r>
              <a:rPr lang="en-US" sz="1200" dirty="0" err="1">
                <a:latin typeface="Arial Rounded MT Bold" panose="020F0704030504030204" pitchFamily="34" charset="0"/>
              </a:rPr>
              <a:t>Huyn</a:t>
            </a:r>
            <a:endParaRPr lang="en-US" sz="1200" dirty="0">
              <a:latin typeface="Arial Rounded MT Bold" panose="020F0704030504030204" pitchFamily="34" charset="0"/>
            </a:endParaRPr>
          </a:p>
        </p:txBody>
      </p:sp>
      <p:sp>
        <p:nvSpPr>
          <p:cNvPr id="58" name="TextBox 57">
            <a:extLst>
              <a:ext uri="{FF2B5EF4-FFF2-40B4-BE49-F238E27FC236}">
                <a16:creationId xmlns:a16="http://schemas.microsoft.com/office/drawing/2014/main" id="{5AB77E60-F2D4-49C1-8955-6BB85AF0C7B3}"/>
              </a:ext>
            </a:extLst>
          </p:cNvPr>
          <p:cNvSpPr txBox="1"/>
          <p:nvPr/>
        </p:nvSpPr>
        <p:spPr>
          <a:xfrm>
            <a:off x="6981268" y="6211015"/>
            <a:ext cx="1515123" cy="234706"/>
          </a:xfrm>
          <a:prstGeom prst="rect">
            <a:avLst/>
          </a:prstGeom>
          <a:solidFill>
            <a:schemeClr val="bg1"/>
          </a:solidFill>
        </p:spPr>
        <p:txBody>
          <a:bodyPr wrap="square" tIns="0" bIns="0" rtlCol="0" anchor="ctr" anchorCtr="0">
            <a:noAutofit/>
          </a:bodyPr>
          <a:lstStyle/>
          <a:p>
            <a:pPr algn="ctr"/>
            <a:r>
              <a:rPr lang="en-US" sz="1200" dirty="0">
                <a:latin typeface="Arial Rounded MT Bold" panose="020F0704030504030204" pitchFamily="34" charset="0"/>
              </a:rPr>
              <a:t>Victor </a:t>
            </a:r>
            <a:r>
              <a:rPr lang="en-US" sz="1200" dirty="0" err="1">
                <a:latin typeface="Arial Rounded MT Bold" panose="020F0704030504030204" pitchFamily="34" charset="0"/>
              </a:rPr>
              <a:t>Baillet</a:t>
            </a:r>
            <a:endParaRPr lang="en-US" sz="1200" dirty="0">
              <a:latin typeface="Arial Rounded MT Bold" panose="020F0704030504030204" pitchFamily="34" charset="0"/>
            </a:endParaRPr>
          </a:p>
        </p:txBody>
      </p:sp>
      <p:pic>
        <p:nvPicPr>
          <p:cNvPr id="7" name="Picture 6">
            <a:extLst>
              <a:ext uri="{FF2B5EF4-FFF2-40B4-BE49-F238E27FC236}">
                <a16:creationId xmlns:a16="http://schemas.microsoft.com/office/drawing/2014/main" id="{8C3C1B6A-7CF9-437D-9263-8837580BEBC7}"/>
              </a:ext>
            </a:extLst>
          </p:cNvPr>
          <p:cNvPicPr>
            <a:picLocks noChangeAspect="1"/>
          </p:cNvPicPr>
          <p:nvPr/>
        </p:nvPicPr>
        <p:blipFill rotWithShape="1">
          <a:blip r:embed="rId11"/>
          <a:srcRect/>
          <a:stretch/>
        </p:blipFill>
        <p:spPr>
          <a:xfrm>
            <a:off x="3719954" y="4751289"/>
            <a:ext cx="1440000" cy="1440000"/>
          </a:xfrm>
          <a:prstGeom prst="rect">
            <a:avLst/>
          </a:prstGeom>
        </p:spPr>
      </p:pic>
      <p:sp>
        <p:nvSpPr>
          <p:cNvPr id="66" name="TextBox 65">
            <a:extLst>
              <a:ext uri="{FF2B5EF4-FFF2-40B4-BE49-F238E27FC236}">
                <a16:creationId xmlns:a16="http://schemas.microsoft.com/office/drawing/2014/main" id="{339D4217-8C10-4E61-970E-31F54FE8C5A6}"/>
              </a:ext>
            </a:extLst>
          </p:cNvPr>
          <p:cNvSpPr txBox="1"/>
          <p:nvPr/>
        </p:nvSpPr>
        <p:spPr>
          <a:xfrm>
            <a:off x="3685810" y="6205557"/>
            <a:ext cx="1500066" cy="234706"/>
          </a:xfrm>
          <a:prstGeom prst="rect">
            <a:avLst/>
          </a:prstGeom>
          <a:solidFill>
            <a:schemeClr val="bg1"/>
          </a:solidFill>
        </p:spPr>
        <p:txBody>
          <a:bodyPr wrap="square" tIns="0" bIns="0" rtlCol="0" anchor="ctr" anchorCtr="0">
            <a:noAutofit/>
          </a:bodyPr>
          <a:lstStyle/>
          <a:p>
            <a:pPr algn="ctr"/>
            <a:r>
              <a:rPr lang="en-US" sz="1200" dirty="0">
                <a:latin typeface="Arial Rounded MT Bold" panose="020F0704030504030204" pitchFamily="34" charset="0"/>
              </a:rPr>
              <a:t>Tennison Liu</a:t>
            </a:r>
          </a:p>
        </p:txBody>
      </p:sp>
      <p:pic>
        <p:nvPicPr>
          <p:cNvPr id="12" name="Picture 11">
            <a:extLst>
              <a:ext uri="{FF2B5EF4-FFF2-40B4-BE49-F238E27FC236}">
                <a16:creationId xmlns:a16="http://schemas.microsoft.com/office/drawing/2014/main" id="{485CFFFE-4C64-48CD-A4C0-1F3D562011FB}"/>
              </a:ext>
            </a:extLst>
          </p:cNvPr>
          <p:cNvPicPr>
            <a:picLocks noChangeAspect="1"/>
          </p:cNvPicPr>
          <p:nvPr/>
        </p:nvPicPr>
        <p:blipFill rotWithShape="1">
          <a:blip r:embed="rId12"/>
          <a:srcRect/>
          <a:stretch/>
        </p:blipFill>
        <p:spPr>
          <a:xfrm>
            <a:off x="2045062" y="1160464"/>
            <a:ext cx="1440000" cy="1440000"/>
          </a:xfrm>
          <a:prstGeom prst="rect">
            <a:avLst/>
          </a:prstGeom>
        </p:spPr>
      </p:pic>
      <p:sp>
        <p:nvSpPr>
          <p:cNvPr id="67" name="TextBox 66">
            <a:extLst>
              <a:ext uri="{FF2B5EF4-FFF2-40B4-BE49-F238E27FC236}">
                <a16:creationId xmlns:a16="http://schemas.microsoft.com/office/drawing/2014/main" id="{CE738FDB-D2B1-4475-8B0E-5375EB346961}"/>
              </a:ext>
            </a:extLst>
          </p:cNvPr>
          <p:cNvSpPr txBox="1"/>
          <p:nvPr/>
        </p:nvSpPr>
        <p:spPr>
          <a:xfrm>
            <a:off x="2009923" y="2680469"/>
            <a:ext cx="1504406" cy="234706"/>
          </a:xfrm>
          <a:prstGeom prst="rect">
            <a:avLst/>
          </a:prstGeom>
          <a:solidFill>
            <a:schemeClr val="bg1"/>
          </a:solidFill>
        </p:spPr>
        <p:txBody>
          <a:bodyPr wrap="square" tIns="0" bIns="0" rtlCol="0" anchor="ctr" anchorCtr="0">
            <a:noAutofit/>
          </a:bodyPr>
          <a:lstStyle/>
          <a:p>
            <a:pPr algn="ctr"/>
            <a:r>
              <a:rPr lang="en-US" sz="1200" dirty="0">
                <a:latin typeface="Arial Rounded MT Bold" panose="020F0704030504030204" pitchFamily="34" charset="0"/>
              </a:rPr>
              <a:t>Antonin Berthon</a:t>
            </a:r>
          </a:p>
        </p:txBody>
      </p:sp>
      <p:pic>
        <p:nvPicPr>
          <p:cNvPr id="15" name="Picture 14">
            <a:extLst>
              <a:ext uri="{FF2B5EF4-FFF2-40B4-BE49-F238E27FC236}">
                <a16:creationId xmlns:a16="http://schemas.microsoft.com/office/drawing/2014/main" id="{AC57EA32-4F5F-40B4-BC1C-B68DE45F39A3}"/>
              </a:ext>
            </a:extLst>
          </p:cNvPr>
          <p:cNvPicPr>
            <a:picLocks noChangeAspect="1"/>
          </p:cNvPicPr>
          <p:nvPr/>
        </p:nvPicPr>
        <p:blipFill rotWithShape="1">
          <a:blip r:embed="rId13"/>
          <a:srcRect/>
          <a:stretch/>
        </p:blipFill>
        <p:spPr>
          <a:xfrm>
            <a:off x="3759608" y="2970819"/>
            <a:ext cx="1359496" cy="1359496"/>
          </a:xfrm>
          <a:prstGeom prst="rect">
            <a:avLst/>
          </a:prstGeom>
        </p:spPr>
      </p:pic>
      <p:sp>
        <p:nvSpPr>
          <p:cNvPr id="44" name="TextBox 43">
            <a:extLst>
              <a:ext uri="{FF2B5EF4-FFF2-40B4-BE49-F238E27FC236}">
                <a16:creationId xmlns:a16="http://schemas.microsoft.com/office/drawing/2014/main" id="{58ADC520-6435-4C02-9DBC-4C9371BC0298}"/>
              </a:ext>
            </a:extLst>
          </p:cNvPr>
          <p:cNvSpPr txBox="1"/>
          <p:nvPr/>
        </p:nvSpPr>
        <p:spPr>
          <a:xfrm>
            <a:off x="3691854" y="4493312"/>
            <a:ext cx="1502545" cy="234706"/>
          </a:xfrm>
          <a:prstGeom prst="rect">
            <a:avLst/>
          </a:prstGeom>
          <a:solidFill>
            <a:schemeClr val="bg1"/>
          </a:solidFill>
        </p:spPr>
        <p:txBody>
          <a:bodyPr wrap="square" tIns="0" bIns="0" rtlCol="0" anchor="ctr" anchorCtr="0">
            <a:noAutofit/>
          </a:bodyPr>
          <a:lstStyle/>
          <a:p>
            <a:pPr algn="ctr"/>
            <a:r>
              <a:rPr lang="en-US" sz="1200" dirty="0">
                <a:latin typeface="Arial Rounded MT Bold" panose="020F0704030504030204" pitchFamily="34" charset="0"/>
              </a:rPr>
              <a:t>Max Ruiz </a:t>
            </a:r>
            <a:r>
              <a:rPr lang="en-US" sz="1200" dirty="0" err="1">
                <a:latin typeface="Arial Rounded MT Bold" panose="020F0704030504030204" pitchFamily="34" charset="0"/>
              </a:rPr>
              <a:t>Luyten</a:t>
            </a:r>
            <a:endParaRPr lang="en-US" sz="1200" dirty="0">
              <a:latin typeface="Arial Rounded MT Bold" panose="020F0704030504030204" pitchFamily="34" charset="0"/>
            </a:endParaRPr>
          </a:p>
        </p:txBody>
      </p:sp>
      <p:pic>
        <p:nvPicPr>
          <p:cNvPr id="17" name="Picture 16">
            <a:extLst>
              <a:ext uri="{FF2B5EF4-FFF2-40B4-BE49-F238E27FC236}">
                <a16:creationId xmlns:a16="http://schemas.microsoft.com/office/drawing/2014/main" id="{08224EBD-8FE2-45E7-B01C-FBED8A943EA0}"/>
              </a:ext>
            </a:extLst>
          </p:cNvPr>
          <p:cNvPicPr>
            <a:picLocks noChangeAspect="1"/>
          </p:cNvPicPr>
          <p:nvPr/>
        </p:nvPicPr>
        <p:blipFill rotWithShape="1">
          <a:blip r:embed="rId14"/>
          <a:srcRect/>
          <a:stretch/>
        </p:blipFill>
        <p:spPr>
          <a:xfrm>
            <a:off x="5399050" y="2958149"/>
            <a:ext cx="1378569" cy="1427368"/>
          </a:xfrm>
          <a:prstGeom prst="rect">
            <a:avLst/>
          </a:prstGeom>
        </p:spPr>
      </p:pic>
      <p:sp>
        <p:nvSpPr>
          <p:cNvPr id="68" name="TextBox 67">
            <a:extLst>
              <a:ext uri="{FF2B5EF4-FFF2-40B4-BE49-F238E27FC236}">
                <a16:creationId xmlns:a16="http://schemas.microsoft.com/office/drawing/2014/main" id="{7E572B45-BBCA-4C4A-8573-EC311B9C546A}"/>
              </a:ext>
            </a:extLst>
          </p:cNvPr>
          <p:cNvSpPr txBox="1"/>
          <p:nvPr/>
        </p:nvSpPr>
        <p:spPr>
          <a:xfrm>
            <a:off x="5269958" y="4493312"/>
            <a:ext cx="1652921" cy="234706"/>
          </a:xfrm>
          <a:prstGeom prst="rect">
            <a:avLst/>
          </a:prstGeom>
          <a:solidFill>
            <a:schemeClr val="bg1"/>
          </a:solidFill>
        </p:spPr>
        <p:txBody>
          <a:bodyPr wrap="square" tIns="0" bIns="0" rtlCol="0" anchor="ctr" anchorCtr="0">
            <a:noAutofit/>
          </a:bodyPr>
          <a:lstStyle/>
          <a:p>
            <a:pPr algn="ctr"/>
            <a:r>
              <a:rPr lang="en-US" sz="1200" dirty="0">
                <a:latin typeface="Arial Rounded MT Bold" panose="020F0704030504030204" pitchFamily="34" charset="0"/>
              </a:rPr>
              <a:t>Nicolás </a:t>
            </a:r>
            <a:r>
              <a:rPr lang="en-US" sz="1200" dirty="0" err="1">
                <a:latin typeface="Arial Rounded MT Bold" panose="020F0704030504030204" pitchFamily="34" charset="0"/>
              </a:rPr>
              <a:t>Astorga</a:t>
            </a:r>
            <a:endParaRPr lang="en-US" sz="1200" dirty="0">
              <a:latin typeface="Arial Rounded MT Bold" panose="020F0704030504030204" pitchFamily="34" charset="0"/>
            </a:endParaRPr>
          </a:p>
        </p:txBody>
      </p:sp>
      <p:pic>
        <p:nvPicPr>
          <p:cNvPr id="3" name="Picture 2">
            <a:extLst>
              <a:ext uri="{FF2B5EF4-FFF2-40B4-BE49-F238E27FC236}">
                <a16:creationId xmlns:a16="http://schemas.microsoft.com/office/drawing/2014/main" id="{B8D51A7F-D9DD-4D4F-8037-750FE5B259A1}"/>
              </a:ext>
            </a:extLst>
          </p:cNvPr>
          <p:cNvPicPr>
            <a:picLocks noChangeAspect="1"/>
          </p:cNvPicPr>
          <p:nvPr/>
        </p:nvPicPr>
        <p:blipFill>
          <a:blip r:embed="rId15"/>
          <a:srcRect/>
          <a:stretch/>
        </p:blipFill>
        <p:spPr>
          <a:xfrm>
            <a:off x="8677308" y="2958658"/>
            <a:ext cx="1426349" cy="1426349"/>
          </a:xfrm>
          <a:prstGeom prst="rect">
            <a:avLst/>
          </a:prstGeom>
        </p:spPr>
      </p:pic>
      <p:sp>
        <p:nvSpPr>
          <p:cNvPr id="62" name="TextBox 61">
            <a:extLst>
              <a:ext uri="{FF2B5EF4-FFF2-40B4-BE49-F238E27FC236}">
                <a16:creationId xmlns:a16="http://schemas.microsoft.com/office/drawing/2014/main" id="{600B7260-95C9-4538-94EB-F83D96A2D1C1}"/>
              </a:ext>
            </a:extLst>
          </p:cNvPr>
          <p:cNvSpPr txBox="1"/>
          <p:nvPr/>
        </p:nvSpPr>
        <p:spPr>
          <a:xfrm>
            <a:off x="8557072" y="4493312"/>
            <a:ext cx="1724369" cy="234706"/>
          </a:xfrm>
          <a:prstGeom prst="rect">
            <a:avLst/>
          </a:prstGeom>
          <a:solidFill>
            <a:schemeClr val="bg1"/>
          </a:solidFill>
        </p:spPr>
        <p:txBody>
          <a:bodyPr wrap="square" tIns="0" bIns="0" rtlCol="0" anchor="ctr" anchorCtr="0">
            <a:noAutofit/>
          </a:bodyPr>
          <a:lstStyle/>
          <a:p>
            <a:pPr algn="ctr"/>
            <a:r>
              <a:rPr lang="en-US" sz="1200" dirty="0" err="1">
                <a:latin typeface="Arial Rounded MT Bold" panose="020F0704030504030204" pitchFamily="34" charset="0"/>
              </a:rPr>
              <a:t>Paulius</a:t>
            </a:r>
            <a:r>
              <a:rPr lang="en-US" sz="1200" dirty="0">
                <a:latin typeface="Arial Rounded MT Bold" panose="020F0704030504030204" pitchFamily="34" charset="0"/>
              </a:rPr>
              <a:t> Rauba</a:t>
            </a:r>
          </a:p>
        </p:txBody>
      </p:sp>
      <p:pic>
        <p:nvPicPr>
          <p:cNvPr id="8" name="Picture 7">
            <a:extLst>
              <a:ext uri="{FF2B5EF4-FFF2-40B4-BE49-F238E27FC236}">
                <a16:creationId xmlns:a16="http://schemas.microsoft.com/office/drawing/2014/main" id="{48838B9E-3010-438A-9E33-F138E1C192FF}"/>
              </a:ext>
            </a:extLst>
          </p:cNvPr>
          <p:cNvPicPr>
            <a:picLocks noChangeAspect="1"/>
          </p:cNvPicPr>
          <p:nvPr/>
        </p:nvPicPr>
        <p:blipFill>
          <a:blip r:embed="rId16"/>
          <a:srcRect/>
          <a:stretch/>
        </p:blipFill>
        <p:spPr>
          <a:xfrm>
            <a:off x="10356604" y="2976606"/>
            <a:ext cx="1390453" cy="1390453"/>
          </a:xfrm>
          <a:prstGeom prst="rect">
            <a:avLst/>
          </a:prstGeom>
        </p:spPr>
      </p:pic>
      <p:sp>
        <p:nvSpPr>
          <p:cNvPr id="54" name="TextBox 53">
            <a:extLst>
              <a:ext uri="{FF2B5EF4-FFF2-40B4-BE49-F238E27FC236}">
                <a16:creationId xmlns:a16="http://schemas.microsoft.com/office/drawing/2014/main" id="{D61395DC-0905-4807-9531-8BA1DC756188}"/>
              </a:ext>
            </a:extLst>
          </p:cNvPr>
          <p:cNvSpPr txBox="1"/>
          <p:nvPr/>
        </p:nvSpPr>
        <p:spPr>
          <a:xfrm>
            <a:off x="10197945" y="4493312"/>
            <a:ext cx="1674550" cy="234706"/>
          </a:xfrm>
          <a:prstGeom prst="rect">
            <a:avLst/>
          </a:prstGeom>
          <a:solidFill>
            <a:schemeClr val="bg1"/>
          </a:solidFill>
        </p:spPr>
        <p:txBody>
          <a:bodyPr wrap="square" tIns="0" bIns="0" rtlCol="0" anchor="ctr" anchorCtr="0">
            <a:noAutofit/>
          </a:bodyPr>
          <a:lstStyle/>
          <a:p>
            <a:pPr algn="ctr"/>
            <a:r>
              <a:rPr lang="en-US" sz="1200" dirty="0" err="1">
                <a:latin typeface="Arial Rounded MT Bold" panose="020F0704030504030204" pitchFamily="34" charset="0"/>
              </a:rPr>
              <a:t>Qiyao</a:t>
            </a:r>
            <a:r>
              <a:rPr lang="en-US" sz="1200" dirty="0">
                <a:latin typeface="Arial Rounded MT Bold" panose="020F0704030504030204" pitchFamily="34" charset="0"/>
              </a:rPr>
              <a:t> Wei</a:t>
            </a:r>
          </a:p>
        </p:txBody>
      </p:sp>
      <p:sp>
        <p:nvSpPr>
          <p:cNvPr id="50" name="English National Cancer Registration and Analysis Service…">
            <a:extLst>
              <a:ext uri="{FF2B5EF4-FFF2-40B4-BE49-F238E27FC236}">
                <a16:creationId xmlns:a16="http://schemas.microsoft.com/office/drawing/2014/main" id="{9A305C61-5F75-4062-B305-CD62A1A6752A}"/>
              </a:ext>
            </a:extLst>
          </p:cNvPr>
          <p:cNvSpPr txBox="1">
            <a:spLocks noGrp="1"/>
          </p:cNvSpPr>
          <p:nvPr>
            <p:ph type="title"/>
          </p:nvPr>
        </p:nvSpPr>
        <p:spPr>
          <a:xfrm>
            <a:off x="285750" y="381000"/>
            <a:ext cx="11087100" cy="546100"/>
          </a:xfrm>
          <a:prstGeom prst="rect">
            <a:avLst/>
          </a:prstGeom>
        </p:spPr>
        <p:txBody>
          <a:bodyPr anchor="t" anchorCtr="0">
            <a:noAutofit/>
          </a:bodyPr>
          <a:lstStyle>
            <a:lvl1pPr defTabSz="448055">
              <a:defRPr sz="5586">
                <a:solidFill>
                  <a:srgbClr val="000000"/>
                </a:solidFill>
              </a:defRPr>
            </a:lvl1pPr>
          </a:lstStyle>
          <a:p>
            <a:r>
              <a:rPr lang="en-US" sz="3200" dirty="0">
                <a:solidFill>
                  <a:srgbClr val="2F7FB1"/>
                </a:solidFill>
                <a:latin typeface="Arial Rounded MT Bold" panose="020F0704030504030204" pitchFamily="34" charset="0"/>
              </a:rPr>
              <a:t>Meet our group!</a:t>
            </a:r>
            <a:endParaRPr lang="en-US" sz="2400" dirty="0">
              <a:solidFill>
                <a:srgbClr val="2F7FB1"/>
              </a:solidFill>
              <a:latin typeface="Arial Rounded MT Bold" panose="020F0704030504030204" pitchFamily="34" charset="0"/>
            </a:endParaRPr>
          </a:p>
        </p:txBody>
      </p:sp>
      <p:pic>
        <p:nvPicPr>
          <p:cNvPr id="53" name="Picture 18">
            <a:extLst>
              <a:ext uri="{FF2B5EF4-FFF2-40B4-BE49-F238E27FC236}">
                <a16:creationId xmlns:a16="http://schemas.microsoft.com/office/drawing/2014/main" id="{1AAB6179-568A-47C6-AEAD-E3B0512700FC}"/>
              </a:ext>
            </a:extLst>
          </p:cNvPr>
          <p:cNvPicPr>
            <a:picLocks noChangeAspect="1" noChangeArrowheads="1"/>
          </p:cNvPicPr>
          <p:nvPr/>
        </p:nvPicPr>
        <p:blipFill>
          <a:blip r:embed="rId17"/>
          <a:srcRect/>
          <a:stretch/>
        </p:blipFill>
        <p:spPr bwMode="auto">
          <a:xfrm>
            <a:off x="5372671" y="4751289"/>
            <a:ext cx="1440000" cy="1440000"/>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D2D3631F-482E-47FF-B58E-C4A7F1CF8890}"/>
              </a:ext>
            </a:extLst>
          </p:cNvPr>
          <p:cNvSpPr txBox="1"/>
          <p:nvPr/>
        </p:nvSpPr>
        <p:spPr>
          <a:xfrm>
            <a:off x="5291975" y="6203238"/>
            <a:ext cx="1557272" cy="234706"/>
          </a:xfrm>
          <a:prstGeom prst="rect">
            <a:avLst/>
          </a:prstGeom>
          <a:solidFill>
            <a:schemeClr val="bg1"/>
          </a:solidFill>
        </p:spPr>
        <p:txBody>
          <a:bodyPr wrap="square" tIns="0" bIns="0" rtlCol="0" anchor="ctr" anchorCtr="0">
            <a:noAutofit/>
          </a:bodyPr>
          <a:lstStyle/>
          <a:p>
            <a:pPr algn="ctr"/>
            <a:r>
              <a:rPr lang="en-US" sz="1200" dirty="0">
                <a:latin typeface="Arial Rounded MT Bold" panose="020F0704030504030204" pitchFamily="34" charset="0"/>
              </a:rPr>
              <a:t>Thomas </a:t>
            </a:r>
            <a:r>
              <a:rPr lang="en-US" sz="1200" dirty="0" err="1">
                <a:latin typeface="Arial Rounded MT Bold" panose="020F0704030504030204" pitchFamily="34" charset="0"/>
              </a:rPr>
              <a:t>Pouplin</a:t>
            </a:r>
            <a:endParaRPr lang="en-US" sz="1200" dirty="0">
              <a:latin typeface="Arial Rounded MT Bold" panose="020F0704030504030204" pitchFamily="34" charset="0"/>
            </a:endParaRPr>
          </a:p>
        </p:txBody>
      </p:sp>
      <p:pic>
        <p:nvPicPr>
          <p:cNvPr id="56" name="Picture 55">
            <a:extLst>
              <a:ext uri="{FF2B5EF4-FFF2-40B4-BE49-F238E27FC236}">
                <a16:creationId xmlns:a16="http://schemas.microsoft.com/office/drawing/2014/main" id="{F28297E2-25B3-4267-ABE2-FCC7BE53509D}"/>
              </a:ext>
            </a:extLst>
          </p:cNvPr>
          <p:cNvPicPr>
            <a:picLocks noChangeAspect="1"/>
          </p:cNvPicPr>
          <p:nvPr/>
        </p:nvPicPr>
        <p:blipFill>
          <a:blip r:embed="rId18"/>
          <a:srcRect/>
          <a:stretch/>
        </p:blipFill>
        <p:spPr>
          <a:xfrm>
            <a:off x="5334518" y="1150209"/>
            <a:ext cx="1440000" cy="1440000"/>
          </a:xfrm>
          <a:prstGeom prst="rect">
            <a:avLst/>
          </a:prstGeom>
        </p:spPr>
      </p:pic>
      <p:sp>
        <p:nvSpPr>
          <p:cNvPr id="46" name="TextBox 45">
            <a:extLst>
              <a:ext uri="{FF2B5EF4-FFF2-40B4-BE49-F238E27FC236}">
                <a16:creationId xmlns:a16="http://schemas.microsoft.com/office/drawing/2014/main" id="{4790FF4A-2DFE-4B56-B822-0405891B23A1}"/>
              </a:ext>
            </a:extLst>
          </p:cNvPr>
          <p:cNvSpPr txBox="1"/>
          <p:nvPr/>
        </p:nvSpPr>
        <p:spPr>
          <a:xfrm>
            <a:off x="5289362" y="2688763"/>
            <a:ext cx="1498230" cy="234706"/>
          </a:xfrm>
          <a:prstGeom prst="rect">
            <a:avLst/>
          </a:prstGeom>
          <a:solidFill>
            <a:schemeClr val="bg1"/>
          </a:solidFill>
        </p:spPr>
        <p:txBody>
          <a:bodyPr wrap="square" tIns="0" bIns="0" rtlCol="0" anchor="ctr" anchorCtr="0">
            <a:noAutofit/>
          </a:bodyPr>
          <a:lstStyle/>
          <a:p>
            <a:pPr algn="ctr"/>
            <a:r>
              <a:rPr lang="en-US" sz="1200" dirty="0">
                <a:latin typeface="Arial Rounded MT Bold" panose="020F0704030504030204" pitchFamily="34" charset="0"/>
              </a:rPr>
              <a:t>Claudio Fanconi</a:t>
            </a:r>
          </a:p>
        </p:txBody>
      </p:sp>
      <p:sp>
        <p:nvSpPr>
          <p:cNvPr id="57" name="TextBox 56">
            <a:extLst>
              <a:ext uri="{FF2B5EF4-FFF2-40B4-BE49-F238E27FC236}">
                <a16:creationId xmlns:a16="http://schemas.microsoft.com/office/drawing/2014/main" id="{CEA787F4-3F9E-44A3-80C8-63CDAC3EA95D}"/>
              </a:ext>
            </a:extLst>
          </p:cNvPr>
          <p:cNvSpPr txBox="1"/>
          <p:nvPr/>
        </p:nvSpPr>
        <p:spPr>
          <a:xfrm>
            <a:off x="4751658" y="64235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pic>
        <p:nvPicPr>
          <p:cNvPr id="61" name="Picture 60" descr="Text&#10;&#10;Description automatically generated">
            <a:extLst>
              <a:ext uri="{FF2B5EF4-FFF2-40B4-BE49-F238E27FC236}">
                <a16:creationId xmlns:a16="http://schemas.microsoft.com/office/drawing/2014/main" id="{4C40C7B9-84F7-4F37-A7F7-3C4AAD89C580}"/>
              </a:ext>
            </a:extLst>
          </p:cNvPr>
          <p:cNvPicPr>
            <a:picLocks noChangeAspect="1"/>
          </p:cNvPicPr>
          <p:nvPr/>
        </p:nvPicPr>
        <p:blipFill>
          <a:blip r:embed="rId19">
            <a:duotone>
              <a:schemeClr val="accent3">
                <a:shade val="45000"/>
                <a:satMod val="135000"/>
              </a:schemeClr>
              <a:prstClr val="white"/>
            </a:duotone>
          </a:blip>
          <a:stretch>
            <a:fillRect/>
          </a:stretch>
        </p:blipFill>
        <p:spPr>
          <a:xfrm>
            <a:off x="10277392" y="6399675"/>
            <a:ext cx="1731812" cy="360000"/>
          </a:xfrm>
          <a:prstGeom prst="rect">
            <a:avLst/>
          </a:prstGeom>
        </p:spPr>
      </p:pic>
      <p:pic>
        <p:nvPicPr>
          <p:cNvPr id="65" name="Picture 64">
            <a:extLst>
              <a:ext uri="{FF2B5EF4-FFF2-40B4-BE49-F238E27FC236}">
                <a16:creationId xmlns:a16="http://schemas.microsoft.com/office/drawing/2014/main" id="{787F77FE-739E-4A57-ABCC-EB38580CA58A}"/>
              </a:ext>
            </a:extLst>
          </p:cNvPr>
          <p:cNvPicPr>
            <a:picLocks noChangeAspect="1"/>
          </p:cNvPicPr>
          <p:nvPr/>
        </p:nvPicPr>
        <p:blipFill>
          <a:blip r:embed="rId20"/>
          <a:stretch>
            <a:fillRect/>
          </a:stretch>
        </p:blipFill>
        <p:spPr>
          <a:xfrm>
            <a:off x="182796" y="6262050"/>
            <a:ext cx="2249997" cy="540000"/>
          </a:xfrm>
          <a:prstGeom prst="rect">
            <a:avLst/>
          </a:prstGeom>
        </p:spPr>
      </p:pic>
      <p:pic>
        <p:nvPicPr>
          <p:cNvPr id="2" name="Picture 1">
            <a:extLst>
              <a:ext uri="{FF2B5EF4-FFF2-40B4-BE49-F238E27FC236}">
                <a16:creationId xmlns:a16="http://schemas.microsoft.com/office/drawing/2014/main" id="{89B8CA86-E30A-341D-41F8-617258463D3B}"/>
              </a:ext>
            </a:extLst>
          </p:cNvPr>
          <p:cNvPicPr>
            <a:picLocks noChangeAspect="1"/>
          </p:cNvPicPr>
          <p:nvPr/>
        </p:nvPicPr>
        <p:blipFill>
          <a:blip r:embed="rId21"/>
          <a:srcRect/>
          <a:stretch/>
        </p:blipFill>
        <p:spPr>
          <a:xfrm>
            <a:off x="3739228" y="1150209"/>
            <a:ext cx="1440000" cy="1440000"/>
          </a:xfrm>
          <a:prstGeom prst="rect">
            <a:avLst/>
          </a:prstGeom>
        </p:spPr>
      </p:pic>
      <p:sp>
        <p:nvSpPr>
          <p:cNvPr id="4" name="TextBox 3">
            <a:extLst>
              <a:ext uri="{FF2B5EF4-FFF2-40B4-BE49-F238E27FC236}">
                <a16:creationId xmlns:a16="http://schemas.microsoft.com/office/drawing/2014/main" id="{1002C94E-4BA4-0C45-7926-5452441671E7}"/>
              </a:ext>
            </a:extLst>
          </p:cNvPr>
          <p:cNvSpPr txBox="1"/>
          <p:nvPr/>
        </p:nvSpPr>
        <p:spPr>
          <a:xfrm>
            <a:off x="3514070" y="2675764"/>
            <a:ext cx="1790922" cy="275022"/>
          </a:xfrm>
          <a:prstGeom prst="rect">
            <a:avLst/>
          </a:prstGeom>
          <a:solidFill>
            <a:schemeClr val="bg1"/>
          </a:solidFill>
        </p:spPr>
        <p:txBody>
          <a:bodyPr wrap="square" tIns="0" bIns="0" rtlCol="0" anchor="ctr" anchorCtr="0">
            <a:noAutofit/>
          </a:bodyPr>
          <a:lstStyle/>
          <a:p>
            <a:pPr algn="ctr"/>
            <a:r>
              <a:rPr lang="en-US" sz="1200" dirty="0">
                <a:latin typeface="Arial Rounded MT Bold" panose="020F0704030504030204" pitchFamily="34" charset="0"/>
              </a:rPr>
              <a:t>Benjamin </a:t>
            </a:r>
            <a:r>
              <a:rPr lang="en-US" sz="1200" dirty="0" err="1">
                <a:latin typeface="Arial Rounded MT Bold" panose="020F0704030504030204" pitchFamily="34" charset="0"/>
              </a:rPr>
              <a:t>Lapostolle</a:t>
            </a:r>
            <a:endParaRPr lang="en-US" sz="1200" dirty="0">
              <a:latin typeface="Arial Rounded MT Bold" panose="020F0704030504030204" pitchFamily="34" charset="0"/>
            </a:endParaRPr>
          </a:p>
        </p:txBody>
      </p:sp>
      <p:sp>
        <p:nvSpPr>
          <p:cNvPr id="10" name="TextBox 9">
            <a:extLst>
              <a:ext uri="{FF2B5EF4-FFF2-40B4-BE49-F238E27FC236}">
                <a16:creationId xmlns:a16="http://schemas.microsoft.com/office/drawing/2014/main" id="{88924E9B-C203-4203-8CAB-9997A5A27FF3}"/>
              </a:ext>
            </a:extLst>
          </p:cNvPr>
          <p:cNvSpPr txBox="1"/>
          <p:nvPr/>
        </p:nvSpPr>
        <p:spPr>
          <a:xfrm>
            <a:off x="8954233" y="743304"/>
            <a:ext cx="2254143" cy="369332"/>
          </a:xfrm>
          <a:prstGeom prst="rect">
            <a:avLst/>
          </a:prstGeom>
          <a:noFill/>
        </p:spPr>
        <p:txBody>
          <a:bodyPr wrap="none" rtlCol="0">
            <a:spAutoFit/>
          </a:bodyPr>
          <a:lstStyle/>
          <a:p>
            <a:r>
              <a:rPr lang="en-US" dirty="0">
                <a:latin typeface="Arial Rounded MT Bold" panose="020F0704030504030204" pitchFamily="34" charset="0"/>
              </a:rPr>
              <a:t>= joined us in 2025</a:t>
            </a:r>
          </a:p>
        </p:txBody>
      </p:sp>
      <p:sp>
        <p:nvSpPr>
          <p:cNvPr id="20" name="Rectangle: Rounded Corners 12">
            <a:extLst>
              <a:ext uri="{FF2B5EF4-FFF2-40B4-BE49-F238E27FC236}">
                <a16:creationId xmlns:a16="http://schemas.microsoft.com/office/drawing/2014/main" id="{C89BEACE-DA1B-A5B2-E00F-B64294972BE8}"/>
              </a:ext>
            </a:extLst>
          </p:cNvPr>
          <p:cNvSpPr/>
          <p:nvPr/>
        </p:nvSpPr>
        <p:spPr>
          <a:xfrm>
            <a:off x="8163433" y="221457"/>
            <a:ext cx="3594948" cy="579272"/>
          </a:xfrm>
          <a:prstGeom prst="roundRect">
            <a:avLst>
              <a:gd name="adj" fmla="val 23927"/>
            </a:avLst>
          </a:prstGeom>
          <a:solidFill>
            <a:srgbClr val="08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Lato" panose="020F0502020204030203" pitchFamily="34" charset="0"/>
              </a:rPr>
              <a:t>https://www.vanderschaar-lab.com/ </a:t>
            </a:r>
          </a:p>
          <a:p>
            <a:pPr marL="285750" indent="-285750" algn="ctr">
              <a:buFont typeface="Wingdings" panose="05000000000000000000" pitchFamily="2" charset="2"/>
              <a:buChar char="à"/>
            </a:pPr>
            <a:r>
              <a:rPr lang="en-US" sz="1400" dirty="0">
                <a:solidFill>
                  <a:schemeClr val="bg1"/>
                </a:solidFill>
                <a:latin typeface="Lato" panose="020F0502020204030203" pitchFamily="34" charset="0"/>
                <a:sym typeface="Wingdings" panose="05000000000000000000" pitchFamily="2" charset="2"/>
              </a:rPr>
              <a:t>Research Team</a:t>
            </a:r>
          </a:p>
        </p:txBody>
      </p:sp>
      <p:sp>
        <p:nvSpPr>
          <p:cNvPr id="11" name="Rectangle 10">
            <a:extLst>
              <a:ext uri="{FF2B5EF4-FFF2-40B4-BE49-F238E27FC236}">
                <a16:creationId xmlns:a16="http://schemas.microsoft.com/office/drawing/2014/main" id="{C29907BD-A76B-1F0B-4BC0-1D9878EC0692}"/>
              </a:ext>
            </a:extLst>
          </p:cNvPr>
          <p:cNvSpPr/>
          <p:nvPr/>
        </p:nvSpPr>
        <p:spPr>
          <a:xfrm>
            <a:off x="8677308" y="856368"/>
            <a:ext cx="258316" cy="185536"/>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42920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50" y="381000"/>
            <a:ext cx="11087100" cy="546100"/>
          </a:xfrm>
          <a:prstGeom prst="rect">
            <a:avLst/>
          </a:prstGeom>
        </p:spPr>
        <p:txBody>
          <a:bodyPr anchor="t" anchorCtr="0">
            <a:noAutofit/>
          </a:bodyPr>
          <a:lstStyle>
            <a:lvl1pPr defTabSz="448055">
              <a:defRPr sz="5586">
                <a:solidFill>
                  <a:srgbClr val="000000"/>
                </a:solidFill>
              </a:defRPr>
            </a:lvl1pPr>
          </a:lstStyle>
          <a:p>
            <a:r>
              <a:rPr lang="en-US" sz="3200" dirty="0">
                <a:solidFill>
                  <a:srgbClr val="2F7FB1"/>
                </a:solidFill>
                <a:latin typeface="Arial Rounded MT Bold" panose="020F0704030504030204" pitchFamily="34" charset="0"/>
              </a:rPr>
              <a:t>D</a:t>
            </a:r>
            <a:r>
              <a:rPr lang="en-US" sz="3200" i="0" dirty="0">
                <a:solidFill>
                  <a:srgbClr val="2F7FB1"/>
                </a:solidFill>
                <a:effectLst/>
                <a:latin typeface="Arial Rounded MT Bold" panose="020F0704030504030204" pitchFamily="34" charset="0"/>
              </a:rPr>
              <a:t>iscover closed-form ordinary differential equations (ODEs) from observed trajectories</a:t>
            </a:r>
            <a:r>
              <a:rPr lang="en-US" sz="3200" dirty="0">
                <a:solidFill>
                  <a:srgbClr val="2F7FB1"/>
                </a:solidFill>
                <a:latin typeface="Arial Rounded MT Bold" panose="020F0704030504030204" pitchFamily="34" charset="0"/>
              </a:rPr>
              <a:t> - </a:t>
            </a:r>
            <a:r>
              <a:rPr lang="en-US" sz="3200" i="1" dirty="0">
                <a:solidFill>
                  <a:srgbClr val="7030A0"/>
                </a:solidFill>
                <a:latin typeface="Arial Rounded MT Bold" panose="020F0704030504030204" pitchFamily="34" charset="0"/>
              </a:rPr>
              <a:t>D-CODE</a:t>
            </a:r>
            <a:br>
              <a:rPr lang="en-US" sz="3200" i="1" dirty="0">
                <a:solidFill>
                  <a:srgbClr val="2F7FB1"/>
                </a:solidFill>
                <a:latin typeface="Arial Rounded MT Bold" panose="020F0704030504030204" pitchFamily="34" charset="0"/>
              </a:rPr>
            </a:br>
            <a:endParaRPr lang="en-US" sz="24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7" name="TextBox 6">
            <a:extLst>
              <a:ext uri="{FF2B5EF4-FFF2-40B4-BE49-F238E27FC236}">
                <a16:creationId xmlns:a16="http://schemas.microsoft.com/office/drawing/2014/main" id="{779DAA38-E84C-6386-C8B5-C8F52FE04156}"/>
              </a:ext>
            </a:extLst>
          </p:cNvPr>
          <p:cNvSpPr txBox="1"/>
          <p:nvPr/>
        </p:nvSpPr>
        <p:spPr>
          <a:xfrm>
            <a:off x="4832792" y="1196216"/>
            <a:ext cx="7193681" cy="1323439"/>
          </a:xfrm>
          <a:prstGeom prst="rect">
            <a:avLst/>
          </a:prstGeom>
          <a:noFill/>
        </p:spPr>
        <p:txBody>
          <a:bodyPr wrap="square" rtlCol="0">
            <a:spAutoFit/>
          </a:bodyPr>
          <a:lstStyle/>
          <a:p>
            <a:br>
              <a:rPr lang="en-GB" sz="2400" dirty="0">
                <a:latin typeface="Arial Rounded MT Bold" panose="020F0704030504030204" pitchFamily="34" charset="0"/>
              </a:rPr>
            </a:br>
            <a:r>
              <a:rPr lang="en-GB" sz="2800" b="0" i="0" dirty="0">
                <a:effectLst/>
                <a:latin typeface="Arial Rounded MT Bold" panose="020F0704030504030204" pitchFamily="34" charset="0"/>
              </a:rPr>
              <a:t>Z. Qian, K. </a:t>
            </a:r>
            <a:r>
              <a:rPr lang="en-GB" sz="2800" b="0" i="0" dirty="0" err="1">
                <a:effectLst/>
                <a:latin typeface="Arial Rounded MT Bold" panose="020F0704030504030204" pitchFamily="34" charset="0"/>
              </a:rPr>
              <a:t>Kacprzyk</a:t>
            </a:r>
            <a:r>
              <a:rPr lang="en-GB" sz="2800" b="0" i="0" dirty="0">
                <a:effectLst/>
                <a:latin typeface="Arial Rounded MT Bold" panose="020F0704030504030204" pitchFamily="34" charset="0"/>
              </a:rPr>
              <a:t>, M. van der Schaar, </a:t>
            </a:r>
          </a:p>
          <a:p>
            <a:r>
              <a:rPr lang="en-GB" sz="2800" b="1" i="0" dirty="0">
                <a:effectLst/>
                <a:latin typeface="Arial Rounded MT Bold" panose="020F0704030504030204" pitchFamily="34" charset="0"/>
              </a:rPr>
              <a:t>ICLR 2022</a:t>
            </a:r>
          </a:p>
        </p:txBody>
      </p:sp>
      <p:sp>
        <p:nvSpPr>
          <p:cNvPr id="3" name="Rectangle 2">
            <a:extLst>
              <a:ext uri="{FF2B5EF4-FFF2-40B4-BE49-F238E27FC236}">
                <a16:creationId xmlns:a16="http://schemas.microsoft.com/office/drawing/2014/main" id="{B2B86433-ACA9-27E3-0D8F-ADB800049350}"/>
              </a:ext>
            </a:extLst>
          </p:cNvPr>
          <p:cNvSpPr/>
          <p:nvPr/>
        </p:nvSpPr>
        <p:spPr>
          <a:xfrm>
            <a:off x="2000401" y="5449047"/>
            <a:ext cx="2409178" cy="619214"/>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additional insight</a:t>
            </a:r>
          </a:p>
        </p:txBody>
      </p:sp>
      <p:sp>
        <p:nvSpPr>
          <p:cNvPr id="8" name="Rectangle: Rounded Corners 7">
            <a:extLst>
              <a:ext uri="{FF2B5EF4-FFF2-40B4-BE49-F238E27FC236}">
                <a16:creationId xmlns:a16="http://schemas.microsoft.com/office/drawing/2014/main" id="{5F52AE26-5F97-4DBC-6B53-FCD8C9CF84AB}"/>
              </a:ext>
            </a:extLst>
          </p:cNvPr>
          <p:cNvSpPr/>
          <p:nvPr/>
        </p:nvSpPr>
        <p:spPr>
          <a:xfrm>
            <a:off x="2329767" y="1454524"/>
            <a:ext cx="2079812" cy="806824"/>
          </a:xfrm>
          <a:prstGeom prst="roundRect">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Machine Learning Algorithms</a:t>
            </a:r>
          </a:p>
        </p:txBody>
      </p:sp>
      <p:sp>
        <p:nvSpPr>
          <p:cNvPr id="9" name="Rectangle 8">
            <a:extLst>
              <a:ext uri="{FF2B5EF4-FFF2-40B4-BE49-F238E27FC236}">
                <a16:creationId xmlns:a16="http://schemas.microsoft.com/office/drawing/2014/main" id="{4726E746-E4DF-2C95-397B-7F598D3690A3}"/>
              </a:ext>
            </a:extLst>
          </p:cNvPr>
          <p:cNvSpPr/>
          <p:nvPr/>
        </p:nvSpPr>
        <p:spPr>
          <a:xfrm>
            <a:off x="1641421" y="4102920"/>
            <a:ext cx="1353311" cy="619214"/>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discover</a:t>
            </a:r>
          </a:p>
        </p:txBody>
      </p:sp>
      <p:pic>
        <p:nvPicPr>
          <p:cNvPr id="11" name="Graphic 10" descr="Scientist female with solid fill">
            <a:extLst>
              <a:ext uri="{FF2B5EF4-FFF2-40B4-BE49-F238E27FC236}">
                <a16:creationId xmlns:a16="http://schemas.microsoft.com/office/drawing/2014/main" id="{BAC277B6-BB63-CD67-47BC-8C01A6F1BC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3785" y="2481442"/>
            <a:ext cx="914400" cy="914400"/>
          </a:xfrm>
          <a:prstGeom prst="rect">
            <a:avLst/>
          </a:prstGeom>
        </p:spPr>
      </p:pic>
      <p:sp>
        <p:nvSpPr>
          <p:cNvPr id="12" name="Arrow: Bent 11">
            <a:extLst>
              <a:ext uri="{FF2B5EF4-FFF2-40B4-BE49-F238E27FC236}">
                <a16:creationId xmlns:a16="http://schemas.microsoft.com/office/drawing/2014/main" id="{F5E0A853-DA4E-D4D3-9225-FD01EB1BC079}"/>
              </a:ext>
            </a:extLst>
          </p:cNvPr>
          <p:cNvSpPr/>
          <p:nvPr/>
        </p:nvSpPr>
        <p:spPr>
          <a:xfrm rot="5400000">
            <a:off x="1078831" y="1828711"/>
            <a:ext cx="656620" cy="698608"/>
          </a:xfrm>
          <a:prstGeom prst="bentArrow">
            <a:avLst>
              <a:gd name="adj1" fmla="val 15418"/>
              <a:gd name="adj2" fmla="val 18902"/>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3" name="Arrow: Bent 12">
            <a:extLst>
              <a:ext uri="{FF2B5EF4-FFF2-40B4-BE49-F238E27FC236}">
                <a16:creationId xmlns:a16="http://schemas.microsoft.com/office/drawing/2014/main" id="{1DD1AB2A-3E23-657E-F9D9-795AE3B511D3}"/>
              </a:ext>
            </a:extLst>
          </p:cNvPr>
          <p:cNvSpPr/>
          <p:nvPr/>
        </p:nvSpPr>
        <p:spPr>
          <a:xfrm rot="10800000" flipH="1">
            <a:off x="1568529" y="3490621"/>
            <a:ext cx="656620" cy="698608"/>
          </a:xfrm>
          <a:prstGeom prst="bentArrow">
            <a:avLst>
              <a:gd name="adj1" fmla="val 15418"/>
              <a:gd name="adj2" fmla="val 18902"/>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Arrow: Bent 14">
            <a:extLst>
              <a:ext uri="{FF2B5EF4-FFF2-40B4-BE49-F238E27FC236}">
                <a16:creationId xmlns:a16="http://schemas.microsoft.com/office/drawing/2014/main" id="{8F7D7496-60BA-ADC9-8EEB-7813D7DBCD3D}"/>
              </a:ext>
            </a:extLst>
          </p:cNvPr>
          <p:cNvSpPr/>
          <p:nvPr/>
        </p:nvSpPr>
        <p:spPr>
          <a:xfrm rot="10800000" flipH="1">
            <a:off x="2000402" y="4654868"/>
            <a:ext cx="656620" cy="698608"/>
          </a:xfrm>
          <a:prstGeom prst="bentArrow">
            <a:avLst>
              <a:gd name="adj1" fmla="val 15418"/>
              <a:gd name="adj2" fmla="val 18902"/>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6" name="Arrow: Bent 15">
            <a:extLst>
              <a:ext uri="{FF2B5EF4-FFF2-40B4-BE49-F238E27FC236}">
                <a16:creationId xmlns:a16="http://schemas.microsoft.com/office/drawing/2014/main" id="{CE83DB2F-5DC2-3C0F-DD46-E3F0C6276C9E}"/>
              </a:ext>
            </a:extLst>
          </p:cNvPr>
          <p:cNvSpPr/>
          <p:nvPr/>
        </p:nvSpPr>
        <p:spPr>
          <a:xfrm rot="16200000" flipH="1">
            <a:off x="1536177" y="1836942"/>
            <a:ext cx="656620" cy="698608"/>
          </a:xfrm>
          <a:prstGeom prst="bentArrow">
            <a:avLst>
              <a:gd name="adj1" fmla="val 15418"/>
              <a:gd name="adj2" fmla="val 18902"/>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18" name="Graphic 17" descr="Database with solid fill">
            <a:extLst>
              <a:ext uri="{FF2B5EF4-FFF2-40B4-BE49-F238E27FC236}">
                <a16:creationId xmlns:a16="http://schemas.microsoft.com/office/drawing/2014/main" id="{80C93FC8-6679-C318-7A4E-C1176E369B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747" y="1390275"/>
            <a:ext cx="914400" cy="914400"/>
          </a:xfrm>
          <a:prstGeom prst="rect">
            <a:avLst/>
          </a:prstGeom>
        </p:spPr>
      </p:pic>
      <p:sp>
        <p:nvSpPr>
          <p:cNvPr id="19" name="Rectangle: Rounded Corners 18">
            <a:extLst>
              <a:ext uri="{FF2B5EF4-FFF2-40B4-BE49-F238E27FC236}">
                <a16:creationId xmlns:a16="http://schemas.microsoft.com/office/drawing/2014/main" id="{285F30C8-4C25-0C73-2076-BBC3869FC574}"/>
              </a:ext>
            </a:extLst>
          </p:cNvPr>
          <p:cNvSpPr/>
          <p:nvPr/>
        </p:nvSpPr>
        <p:spPr>
          <a:xfrm>
            <a:off x="2752980" y="4722134"/>
            <a:ext cx="2079812" cy="806824"/>
          </a:xfrm>
          <a:prstGeom prst="roundRect">
            <a:avLst/>
          </a:prstGeom>
          <a:solidFill>
            <a:srgbClr val="EE048A"/>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Structural knowledge</a:t>
            </a:r>
          </a:p>
        </p:txBody>
      </p:sp>
      <p:sp>
        <p:nvSpPr>
          <p:cNvPr id="20" name="TextBox 19">
            <a:extLst>
              <a:ext uri="{FF2B5EF4-FFF2-40B4-BE49-F238E27FC236}">
                <a16:creationId xmlns:a16="http://schemas.microsoft.com/office/drawing/2014/main" id="{65631863-43DD-641E-D7E5-3F0AE381A0F9}"/>
              </a:ext>
            </a:extLst>
          </p:cNvPr>
          <p:cNvSpPr txBox="1"/>
          <p:nvPr/>
        </p:nvSpPr>
        <p:spPr>
          <a:xfrm>
            <a:off x="184802" y="2230341"/>
            <a:ext cx="1237708" cy="400110"/>
          </a:xfrm>
          <a:prstGeom prst="rect">
            <a:avLst/>
          </a:prstGeom>
          <a:noFill/>
        </p:spPr>
        <p:txBody>
          <a:bodyPr wrap="square" rtlCol="0">
            <a:spAutoFit/>
          </a:bodyPr>
          <a:lstStyle/>
          <a:p>
            <a:r>
              <a:rPr lang="pl-PL" sz="2000" dirty="0" err="1">
                <a:latin typeface="Arial Rounded MT Bold" panose="020F0704030504030204" pitchFamily="34" charset="0"/>
                <a:ea typeface="Lato" panose="020F0502020204030203" pitchFamily="34" charset="0"/>
                <a:cs typeface="Lato" panose="020F0502020204030203" pitchFamily="34" charset="0"/>
              </a:rPr>
              <a:t>Dataset</a:t>
            </a:r>
            <a:endParaRPr lang="en-GB" sz="2000" dirty="0">
              <a:latin typeface="Arial Rounded MT Bold" panose="020F0704030504030204" pitchFamily="34" charset="0"/>
              <a:ea typeface="Lato" panose="020F0502020204030203" pitchFamily="34" charset="0"/>
              <a:cs typeface="Lato" panose="020F0502020204030203" pitchFamily="34" charset="0"/>
            </a:endParaRPr>
          </a:p>
        </p:txBody>
      </p:sp>
      <p:pic>
        <p:nvPicPr>
          <p:cNvPr id="5" name="Picture 32">
            <a:extLst>
              <a:ext uri="{FF2B5EF4-FFF2-40B4-BE49-F238E27FC236}">
                <a16:creationId xmlns:a16="http://schemas.microsoft.com/office/drawing/2014/main" id="{BFCC9748-B3D4-DE52-873F-01C07C46F3B0}"/>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6043135" y="2739533"/>
            <a:ext cx="1490093" cy="149009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D8995A1-2AF9-6B56-7A55-E6B669E106A0}"/>
              </a:ext>
            </a:extLst>
          </p:cNvPr>
          <p:cNvSpPr txBox="1"/>
          <p:nvPr/>
        </p:nvSpPr>
        <p:spPr>
          <a:xfrm>
            <a:off x="6047602" y="4090206"/>
            <a:ext cx="1491423" cy="234706"/>
          </a:xfrm>
          <a:prstGeom prst="rect">
            <a:avLst/>
          </a:prstGeom>
          <a:solidFill>
            <a:schemeClr val="bg1"/>
          </a:solidFill>
        </p:spPr>
        <p:txBody>
          <a:bodyPr wrap="square" tIns="0" bIns="0" rtlCol="0" anchor="ctr" anchorCtr="0">
            <a:noAutofit/>
          </a:bodyPr>
          <a:lstStyle/>
          <a:p>
            <a:pPr algn="ctr"/>
            <a:r>
              <a:rPr lang="en-US" sz="1200" dirty="0">
                <a:latin typeface="Arial Rounded MT Bold" panose="020F0704030504030204" pitchFamily="34" charset="0"/>
              </a:rPr>
              <a:t>Zhaozhi Qian</a:t>
            </a:r>
          </a:p>
        </p:txBody>
      </p:sp>
      <p:pic>
        <p:nvPicPr>
          <p:cNvPr id="21" name="Picture 24">
            <a:extLst>
              <a:ext uri="{FF2B5EF4-FFF2-40B4-BE49-F238E27FC236}">
                <a16:creationId xmlns:a16="http://schemas.microsoft.com/office/drawing/2014/main" id="{FBB90B9D-79A4-5D9A-BEDA-F11713A5F0AF}"/>
              </a:ext>
            </a:extLst>
          </p:cNvPr>
          <p:cNvPicPr>
            <a:picLocks noChangeAspect="1" noChangeArrowheads="1"/>
          </p:cNvPicPr>
          <p:nvPr/>
        </p:nvPicPr>
        <p:blipFill>
          <a:blip r:embed="rId10"/>
          <a:srcRect/>
          <a:stretch/>
        </p:blipFill>
        <p:spPr bwMode="auto">
          <a:xfrm>
            <a:off x="7846433" y="2749500"/>
            <a:ext cx="1440000" cy="142736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14226E2-7C6E-0EF2-861B-AB5D2DB30903}"/>
              </a:ext>
            </a:extLst>
          </p:cNvPr>
          <p:cNvSpPr txBox="1"/>
          <p:nvPr/>
        </p:nvSpPr>
        <p:spPr>
          <a:xfrm>
            <a:off x="7668682" y="4077466"/>
            <a:ext cx="1644348" cy="229370"/>
          </a:xfrm>
          <a:prstGeom prst="rect">
            <a:avLst/>
          </a:prstGeom>
          <a:solidFill>
            <a:schemeClr val="bg1"/>
          </a:solidFill>
        </p:spPr>
        <p:txBody>
          <a:bodyPr wrap="square" tIns="0" bIns="0" rtlCol="0" anchor="ctr" anchorCtr="0">
            <a:noAutofit/>
          </a:bodyPr>
          <a:lstStyle/>
          <a:p>
            <a:pPr algn="ctr"/>
            <a:r>
              <a:rPr lang="en-US" sz="1200" dirty="0">
                <a:latin typeface="Arial Rounded MT Bold" panose="020F0704030504030204" pitchFamily="34" charset="0"/>
              </a:rPr>
              <a:t>Krzysztof </a:t>
            </a:r>
            <a:r>
              <a:rPr lang="en-US" sz="1200" dirty="0" err="1">
                <a:latin typeface="Arial Rounded MT Bold" panose="020F0704030504030204" pitchFamily="34" charset="0"/>
              </a:rPr>
              <a:t>Kacprzyk</a:t>
            </a:r>
            <a:endParaRPr lang="en-US" sz="1200" dirty="0">
              <a:latin typeface="Arial Rounded MT Bold" panose="020F0704030504030204" pitchFamily="34" charset="0"/>
            </a:endParaRPr>
          </a:p>
        </p:txBody>
      </p:sp>
    </p:spTree>
    <p:extLst>
      <p:ext uri="{BB962C8B-B14F-4D97-AF65-F5344CB8AC3E}">
        <p14:creationId xmlns:p14="http://schemas.microsoft.com/office/powerpoint/2010/main" val="423663726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pl-PL" sz="3200" dirty="0">
                <a:solidFill>
                  <a:srgbClr val="2F7FB1"/>
                </a:solidFill>
                <a:latin typeface="Arial Rounded MT Bold" panose="020F0704030504030204" pitchFamily="34" charset="0"/>
              </a:rPr>
              <a:t>D-CODE: </a:t>
            </a:r>
            <a:r>
              <a:rPr lang="en-GB" sz="3200" dirty="0">
                <a:solidFill>
                  <a:srgbClr val="2F7FB1"/>
                </a:solidFill>
                <a:latin typeface="Arial Rounded MT Bold" panose="020F0704030504030204" pitchFamily="34" charset="0"/>
              </a:rPr>
              <a:t>theory</a:t>
            </a:r>
            <a:endParaRPr lang="en-US" sz="3200" dirty="0">
              <a:solidFill>
                <a:srgbClr val="2F7FB1"/>
              </a:solidFill>
              <a:latin typeface="Arial Rounded MT Bold" panose="020F0704030504030204" pitchFamily="34" charset="0"/>
            </a:endParaRPr>
          </a:p>
        </p:txBody>
      </p:sp>
      <p:pic>
        <p:nvPicPr>
          <p:cNvPr id="3" name="Picture 2">
            <a:extLst>
              <a:ext uri="{FF2B5EF4-FFF2-40B4-BE49-F238E27FC236}">
                <a16:creationId xmlns:a16="http://schemas.microsoft.com/office/drawing/2014/main" id="{9A26B192-6F5C-414F-9189-D493B0521367}"/>
              </a:ext>
            </a:extLst>
          </p:cNvPr>
          <p:cNvPicPr>
            <a:picLocks noChangeAspect="1"/>
          </p:cNvPicPr>
          <p:nvPr/>
        </p:nvPicPr>
        <p:blipFill rotWithShape="1">
          <a:blip r:embed="rId3"/>
          <a:srcRect t="29834"/>
          <a:stretch/>
        </p:blipFill>
        <p:spPr>
          <a:xfrm>
            <a:off x="677485" y="2098548"/>
            <a:ext cx="8928631" cy="1400748"/>
          </a:xfrm>
          <a:prstGeom prst="rect">
            <a:avLst/>
          </a:prstGeom>
        </p:spPr>
      </p:pic>
      <p:pic>
        <p:nvPicPr>
          <p:cNvPr id="9" name="Picture 8">
            <a:extLst>
              <a:ext uri="{FF2B5EF4-FFF2-40B4-BE49-F238E27FC236}">
                <a16:creationId xmlns:a16="http://schemas.microsoft.com/office/drawing/2014/main" id="{8FA5E1A8-A344-42FF-8285-33C7AF22BB0A}"/>
              </a:ext>
            </a:extLst>
          </p:cNvPr>
          <p:cNvPicPr>
            <a:picLocks noChangeAspect="1"/>
          </p:cNvPicPr>
          <p:nvPr/>
        </p:nvPicPr>
        <p:blipFill>
          <a:blip r:embed="rId4"/>
          <a:stretch>
            <a:fillRect/>
          </a:stretch>
        </p:blipFill>
        <p:spPr>
          <a:xfrm>
            <a:off x="-271550" y="1527556"/>
            <a:ext cx="9147874" cy="498371"/>
          </a:xfrm>
          <a:prstGeom prst="rect">
            <a:avLst/>
          </a:prstGeom>
        </p:spPr>
      </p:pic>
      <p:sp>
        <p:nvSpPr>
          <p:cNvPr id="11" name="Rectangle 10">
            <a:extLst>
              <a:ext uri="{FF2B5EF4-FFF2-40B4-BE49-F238E27FC236}">
                <a16:creationId xmlns:a16="http://schemas.microsoft.com/office/drawing/2014/main" id="{AAD534FE-980D-4301-9DAA-F8E6D0CE3FA1}"/>
              </a:ext>
            </a:extLst>
          </p:cNvPr>
          <p:cNvSpPr/>
          <p:nvPr/>
        </p:nvSpPr>
        <p:spPr>
          <a:xfrm>
            <a:off x="5860134" y="2954175"/>
            <a:ext cx="377349" cy="3353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31CBC7BA-A837-412C-A663-5279104C95B7}"/>
              </a:ext>
            </a:extLst>
          </p:cNvPr>
          <p:cNvSpPr/>
          <p:nvPr/>
        </p:nvSpPr>
        <p:spPr>
          <a:xfrm>
            <a:off x="10275299" y="2857992"/>
            <a:ext cx="364274" cy="359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D5ABB5C9-CC4A-40CA-A22A-1A7E9D61F29A}"/>
              </a:ext>
            </a:extLst>
          </p:cNvPr>
          <p:cNvSpPr txBox="1"/>
          <p:nvPr/>
        </p:nvSpPr>
        <p:spPr>
          <a:xfrm>
            <a:off x="285749" y="1065891"/>
            <a:ext cx="9027281" cy="461665"/>
          </a:xfrm>
          <a:prstGeom prst="rect">
            <a:avLst/>
          </a:prstGeom>
          <a:noFill/>
        </p:spPr>
        <p:txBody>
          <a:bodyPr wrap="square" rtlCol="0">
            <a:spAutoFit/>
          </a:bodyPr>
          <a:lstStyle/>
          <a:p>
            <a:r>
              <a:rPr lang="pl-PL" sz="2400" dirty="0">
                <a:latin typeface="Arial Rounded MT Bold" panose="020F0704030504030204" pitchFamily="34" charset="0"/>
                <a:ea typeface="Lato" panose="020F0502020204030203" pitchFamily="34" charset="0"/>
                <a:cs typeface="Lato" panose="020F0502020204030203" pitchFamily="34" charset="0"/>
              </a:rPr>
              <a:t>Variational formulation of </a:t>
            </a:r>
            <a:r>
              <a:rPr lang="en-GB" sz="2400" dirty="0">
                <a:latin typeface="Arial Rounded MT Bold" panose="020F0704030504030204" pitchFamily="34" charset="0"/>
                <a:ea typeface="Lato" panose="020F0502020204030203" pitchFamily="34" charset="0"/>
                <a:cs typeface="Lato" panose="020F0502020204030203" pitchFamily="34" charset="0"/>
              </a:rPr>
              <a:t>o</a:t>
            </a:r>
            <a:r>
              <a:rPr lang="pl-PL" sz="2400" dirty="0">
                <a:latin typeface="Arial Rounded MT Bold" panose="020F0704030504030204" pitchFamily="34" charset="0"/>
                <a:ea typeface="Lato" panose="020F0502020204030203" pitchFamily="34" charset="0"/>
                <a:cs typeface="Lato" panose="020F0502020204030203" pitchFamily="34" charset="0"/>
              </a:rPr>
              <a:t>rdinary </a:t>
            </a:r>
            <a:r>
              <a:rPr lang="en-GB" sz="2400" dirty="0">
                <a:latin typeface="Arial Rounded MT Bold" panose="020F0704030504030204" pitchFamily="34" charset="0"/>
                <a:ea typeface="Lato" panose="020F0502020204030203" pitchFamily="34" charset="0"/>
                <a:cs typeface="Lato" panose="020F0502020204030203" pitchFamily="34" charset="0"/>
              </a:rPr>
              <a:t>d</a:t>
            </a:r>
            <a:r>
              <a:rPr lang="pl-PL" sz="2400" dirty="0">
                <a:latin typeface="Arial Rounded MT Bold" panose="020F0704030504030204" pitchFamily="34" charset="0"/>
                <a:ea typeface="Lato" panose="020F0502020204030203" pitchFamily="34" charset="0"/>
                <a:cs typeface="Lato" panose="020F0502020204030203" pitchFamily="34" charset="0"/>
              </a:rPr>
              <a:t>ifferential </a:t>
            </a:r>
            <a:r>
              <a:rPr lang="en-GB" sz="2400" dirty="0">
                <a:latin typeface="Arial Rounded MT Bold" panose="020F0704030504030204" pitchFamily="34" charset="0"/>
                <a:ea typeface="Lato" panose="020F0502020204030203" pitchFamily="34" charset="0"/>
                <a:cs typeface="Lato" panose="020F0502020204030203" pitchFamily="34" charset="0"/>
              </a:rPr>
              <a:t>e</a:t>
            </a:r>
            <a:r>
              <a:rPr lang="pl-PL" sz="2400" dirty="0">
                <a:latin typeface="Arial Rounded MT Bold" panose="020F0704030504030204" pitchFamily="34" charset="0"/>
                <a:ea typeface="Lato" panose="020F0502020204030203" pitchFamily="34" charset="0"/>
                <a:cs typeface="Lato" panose="020F0502020204030203" pitchFamily="34" charset="0"/>
              </a:rPr>
              <a:t>quations</a:t>
            </a:r>
          </a:p>
        </p:txBody>
      </p:sp>
      <p:sp>
        <p:nvSpPr>
          <p:cNvPr id="13" name="TextBox 12">
            <a:extLst>
              <a:ext uri="{FF2B5EF4-FFF2-40B4-BE49-F238E27FC236}">
                <a16:creationId xmlns:a16="http://schemas.microsoft.com/office/drawing/2014/main" id="{F4142651-DAF8-44B1-8772-E7195739A05E}"/>
              </a:ext>
            </a:extLst>
          </p:cNvPr>
          <p:cNvSpPr txBox="1"/>
          <p:nvPr/>
        </p:nvSpPr>
        <p:spPr>
          <a:xfrm>
            <a:off x="4751658" y="64235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pic>
        <p:nvPicPr>
          <p:cNvPr id="16" name="Picture 15" descr="Text&#10;&#10;Description automatically generated">
            <a:extLst>
              <a:ext uri="{FF2B5EF4-FFF2-40B4-BE49-F238E27FC236}">
                <a16:creationId xmlns:a16="http://schemas.microsoft.com/office/drawing/2014/main" id="{7EC8B5E3-9B7E-4906-9C04-014B19E72F31}"/>
              </a:ext>
            </a:extLst>
          </p:cNvPr>
          <p:cNvPicPr>
            <a:picLocks noChangeAspect="1"/>
          </p:cNvPicPr>
          <p:nvPr/>
        </p:nvPicPr>
        <p:blipFill>
          <a:blip r:embed="rId5">
            <a:duotone>
              <a:schemeClr val="accent3">
                <a:shade val="45000"/>
                <a:satMod val="135000"/>
              </a:schemeClr>
              <a:prstClr val="white"/>
            </a:duotone>
          </a:blip>
          <a:stretch>
            <a:fillRect/>
          </a:stretch>
        </p:blipFill>
        <p:spPr>
          <a:xfrm>
            <a:off x="10277392" y="6399675"/>
            <a:ext cx="1731812" cy="360000"/>
          </a:xfrm>
          <a:prstGeom prst="rect">
            <a:avLst/>
          </a:prstGeom>
        </p:spPr>
      </p:pic>
      <p:pic>
        <p:nvPicPr>
          <p:cNvPr id="17" name="Picture 16">
            <a:extLst>
              <a:ext uri="{FF2B5EF4-FFF2-40B4-BE49-F238E27FC236}">
                <a16:creationId xmlns:a16="http://schemas.microsoft.com/office/drawing/2014/main" id="{EC7B0758-F01F-4CAE-B84D-8FCA7128990D}"/>
              </a:ext>
            </a:extLst>
          </p:cNvPr>
          <p:cNvPicPr>
            <a:picLocks noChangeAspect="1"/>
          </p:cNvPicPr>
          <p:nvPr/>
        </p:nvPicPr>
        <p:blipFill>
          <a:blip r:embed="rId6"/>
          <a:stretch>
            <a:fillRect/>
          </a:stretch>
        </p:blipFill>
        <p:spPr>
          <a:xfrm>
            <a:off x="182796" y="6262050"/>
            <a:ext cx="2249997" cy="540000"/>
          </a:xfrm>
          <a:prstGeom prst="rect">
            <a:avLst/>
          </a:prstGeom>
        </p:spPr>
      </p:pic>
      <p:pic>
        <p:nvPicPr>
          <p:cNvPr id="2" name="Picture 1">
            <a:extLst>
              <a:ext uri="{FF2B5EF4-FFF2-40B4-BE49-F238E27FC236}">
                <a16:creationId xmlns:a16="http://schemas.microsoft.com/office/drawing/2014/main" id="{7682855D-39C9-A224-4B98-9D7241177B3E}"/>
              </a:ext>
            </a:extLst>
          </p:cNvPr>
          <p:cNvPicPr>
            <a:picLocks noChangeAspect="1"/>
          </p:cNvPicPr>
          <p:nvPr/>
        </p:nvPicPr>
        <p:blipFill>
          <a:blip r:embed="rId7"/>
          <a:stretch>
            <a:fillRect/>
          </a:stretch>
        </p:blipFill>
        <p:spPr>
          <a:xfrm>
            <a:off x="771877" y="3583509"/>
            <a:ext cx="7980562" cy="2336367"/>
          </a:xfrm>
          <a:prstGeom prst="rect">
            <a:avLst/>
          </a:prstGeom>
        </p:spPr>
      </p:pic>
      <p:sp>
        <p:nvSpPr>
          <p:cNvPr id="4" name="Rectangle 3">
            <a:extLst>
              <a:ext uri="{FF2B5EF4-FFF2-40B4-BE49-F238E27FC236}">
                <a16:creationId xmlns:a16="http://schemas.microsoft.com/office/drawing/2014/main" id="{AE40B1B6-F7AC-E1E8-9538-91EA52AC7B7F}"/>
              </a:ext>
            </a:extLst>
          </p:cNvPr>
          <p:cNvSpPr/>
          <p:nvPr/>
        </p:nvSpPr>
        <p:spPr>
          <a:xfrm>
            <a:off x="724681" y="5362752"/>
            <a:ext cx="7980561" cy="53352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730A16A-1064-2E33-6CE0-225BACC50313}"/>
                  </a:ext>
                </a:extLst>
              </p:cNvPr>
              <p:cNvSpPr txBox="1"/>
              <p:nvPr/>
            </p:nvSpPr>
            <p:spPr>
              <a:xfrm>
                <a:off x="9476741" y="3867799"/>
                <a:ext cx="2508764" cy="3354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𝑔</m:t>
                          </m:r>
                        </m:e>
                        <m:sub>
                          <m:r>
                            <a:rPr lang="pl-PL" b="0" i="1" smtClean="0">
                              <a:latin typeface="Cambria Math" panose="02040503050406030204" pitchFamily="18" charset="0"/>
                            </a:rPr>
                            <m:t>𝑠</m:t>
                          </m:r>
                        </m:sub>
                      </m:sSub>
                      <m:d>
                        <m:dPr>
                          <m:ctrlPr>
                            <a:rPr lang="pl-PL" b="0" i="1" smtClean="0">
                              <a:latin typeface="Cambria Math" panose="02040503050406030204" pitchFamily="18" charset="0"/>
                            </a:rPr>
                          </m:ctrlPr>
                        </m:dPr>
                        <m:e>
                          <m:r>
                            <a:rPr lang="pl-PL" b="0" i="1" smtClean="0">
                              <a:latin typeface="Cambria Math" panose="02040503050406030204" pitchFamily="18" charset="0"/>
                            </a:rPr>
                            <m:t>𝑡</m:t>
                          </m:r>
                        </m:e>
                      </m:d>
                      <m:r>
                        <a:rPr lang="pl-PL" b="0" i="1" smtClean="0">
                          <a:latin typeface="Cambria Math" panose="02040503050406030204" pitchFamily="18" charset="0"/>
                        </a:rPr>
                        <m:t>=</m:t>
                      </m:r>
                      <m:rad>
                        <m:radPr>
                          <m:degHide m:val="on"/>
                          <m:ctrlPr>
                            <a:rPr lang="pl-PL" b="0" i="1" smtClean="0">
                              <a:latin typeface="Cambria Math" panose="02040503050406030204" pitchFamily="18" charset="0"/>
                            </a:rPr>
                          </m:ctrlPr>
                        </m:radPr>
                        <m:deg/>
                        <m:e>
                          <m:r>
                            <a:rPr lang="pl-PL" b="0" i="1" smtClean="0">
                              <a:latin typeface="Cambria Math" panose="02040503050406030204" pitchFamily="18" charset="0"/>
                            </a:rPr>
                            <m:t>2/</m:t>
                          </m:r>
                          <m:r>
                            <a:rPr lang="pl-PL" b="0" i="1" smtClean="0">
                              <a:latin typeface="Cambria Math" panose="02040503050406030204" pitchFamily="18" charset="0"/>
                            </a:rPr>
                            <m:t>𝑇</m:t>
                          </m:r>
                        </m:e>
                      </m:rad>
                      <m:r>
                        <m:rPr>
                          <m:sty m:val="p"/>
                        </m:rPr>
                        <a:rPr lang="pl-PL" b="0" i="0" smtClean="0">
                          <a:latin typeface="Cambria Math" panose="02040503050406030204" pitchFamily="18" charset="0"/>
                        </a:rPr>
                        <m:t>sin</m:t>
                      </m:r>
                      <m:r>
                        <a:rPr lang="pl-PL" b="0" i="1" smtClean="0">
                          <a:latin typeface="Cambria Math" panose="02040503050406030204" pitchFamily="18" charset="0"/>
                        </a:rPr>
                        <m:t>⁡(</m:t>
                      </m:r>
                      <m:r>
                        <a:rPr lang="pl-PL" i="1">
                          <a:latin typeface="Cambria Math" panose="02040503050406030204" pitchFamily="18" charset="0"/>
                        </a:rPr>
                        <m:t>𝑠</m:t>
                      </m:r>
                      <m:r>
                        <a:rPr lang="pl-PL" i="1">
                          <a:latin typeface="Cambria Math" panose="02040503050406030204" pitchFamily="18" charset="0"/>
                        </a:rPr>
                        <m:t>𝜋</m:t>
                      </m:r>
                      <m:r>
                        <a:rPr lang="pl-PL" i="1">
                          <a:latin typeface="Cambria Math" panose="02040503050406030204" pitchFamily="18" charset="0"/>
                        </a:rPr>
                        <m:t>𝑡</m:t>
                      </m:r>
                      <m:r>
                        <a:rPr lang="pl-PL" i="1">
                          <a:latin typeface="Cambria Math" panose="02040503050406030204" pitchFamily="18" charset="0"/>
                        </a:rPr>
                        <m:t>/</m:t>
                      </m:r>
                      <m:r>
                        <a:rPr lang="pl-PL" i="1">
                          <a:latin typeface="Cambria Math" panose="02040503050406030204" pitchFamily="18" charset="0"/>
                        </a:rPr>
                        <m:t>𝑇</m:t>
                      </m:r>
                      <m:r>
                        <a:rPr lang="pl-PL" b="0" i="1" smtClean="0">
                          <a:latin typeface="Cambria Math" panose="02040503050406030204" pitchFamily="18" charset="0"/>
                        </a:rPr>
                        <m:t>)</m:t>
                      </m:r>
                    </m:oMath>
                  </m:oMathPara>
                </a14:m>
                <a:endParaRPr lang="en-GB" dirty="0"/>
              </a:p>
            </p:txBody>
          </p:sp>
        </mc:Choice>
        <mc:Fallback xmlns="">
          <p:sp>
            <p:nvSpPr>
              <p:cNvPr id="5" name="TextBox 4">
                <a:extLst>
                  <a:ext uri="{FF2B5EF4-FFF2-40B4-BE49-F238E27FC236}">
                    <a16:creationId xmlns:a16="http://schemas.microsoft.com/office/drawing/2014/main" id="{6730A16A-1064-2E33-6CE0-225BACC50313}"/>
                  </a:ext>
                </a:extLst>
              </p:cNvPr>
              <p:cNvSpPr txBox="1">
                <a:spLocks noRot="1" noChangeAspect="1" noMove="1" noResize="1" noEditPoints="1" noAdjustHandles="1" noChangeArrowheads="1" noChangeShapeType="1" noTextEdit="1"/>
              </p:cNvSpPr>
              <p:nvPr/>
            </p:nvSpPr>
            <p:spPr>
              <a:xfrm>
                <a:off x="9476741" y="3867799"/>
                <a:ext cx="2508764" cy="335413"/>
              </a:xfrm>
              <a:prstGeom prst="rect">
                <a:avLst/>
              </a:prstGeom>
              <a:blipFill>
                <a:blip r:embed="rId8"/>
                <a:stretch>
                  <a:fillRect l="-1946" r="-3163" b="-23214"/>
                </a:stretch>
              </a:blipFill>
            </p:spPr>
            <p:txBody>
              <a:bodyPr/>
              <a:lstStyle/>
              <a:p>
                <a:r>
                  <a:rPr lang="en-GB">
                    <a:noFill/>
                  </a:rPr>
                  <a:t> </a:t>
                </a:r>
              </a:p>
            </p:txBody>
          </p:sp>
        </mc:Fallback>
      </mc:AlternateContent>
      <p:cxnSp>
        <p:nvCxnSpPr>
          <p:cNvPr id="6" name="Straight Arrow Connector 5">
            <a:extLst>
              <a:ext uri="{FF2B5EF4-FFF2-40B4-BE49-F238E27FC236}">
                <a16:creationId xmlns:a16="http://schemas.microsoft.com/office/drawing/2014/main" id="{31CCCBD1-7224-8A88-684A-E8D707B6A72F}"/>
              </a:ext>
            </a:extLst>
          </p:cNvPr>
          <p:cNvCxnSpPr>
            <a:cxnSpLocks/>
          </p:cNvCxnSpPr>
          <p:nvPr/>
        </p:nvCxnSpPr>
        <p:spPr>
          <a:xfrm flipV="1">
            <a:off x="8923520" y="4415542"/>
            <a:ext cx="1656404" cy="12318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2182AC3-B9E2-040F-64EB-F9E0C17156D0}"/>
              </a:ext>
            </a:extLst>
          </p:cNvPr>
          <p:cNvSpPr txBox="1"/>
          <p:nvPr/>
        </p:nvSpPr>
        <p:spPr>
          <a:xfrm>
            <a:off x="9883419" y="3455414"/>
            <a:ext cx="1811483" cy="369332"/>
          </a:xfrm>
          <a:prstGeom prst="rect">
            <a:avLst/>
          </a:prstGeom>
          <a:noFill/>
        </p:spPr>
        <p:txBody>
          <a:bodyPr wrap="square" rtlCol="0">
            <a:spAutoFit/>
          </a:bodyPr>
          <a:lstStyle/>
          <a:p>
            <a:r>
              <a:rPr lang="pl-PL" dirty="0">
                <a:latin typeface="Arial Rounded MT Bold" panose="020F0704030504030204" pitchFamily="34" charset="0"/>
                <a:ea typeface="Lato" panose="020F0502020204030203" pitchFamily="34" charset="0"/>
                <a:cs typeface="Lato" panose="020F0502020204030203" pitchFamily="34" charset="0"/>
              </a:rPr>
              <a:t>Natural choice</a:t>
            </a:r>
          </a:p>
        </p:txBody>
      </p:sp>
      <p:pic>
        <p:nvPicPr>
          <p:cNvPr id="8" name="Picture 7">
            <a:extLst>
              <a:ext uri="{FF2B5EF4-FFF2-40B4-BE49-F238E27FC236}">
                <a16:creationId xmlns:a16="http://schemas.microsoft.com/office/drawing/2014/main" id="{3E618E68-FB93-A43D-9C6D-B1779B513FE6}"/>
              </a:ext>
            </a:extLst>
          </p:cNvPr>
          <p:cNvPicPr>
            <a:picLocks noChangeAspect="1"/>
          </p:cNvPicPr>
          <p:nvPr/>
        </p:nvPicPr>
        <p:blipFill>
          <a:blip r:embed="rId9"/>
          <a:stretch>
            <a:fillRect/>
          </a:stretch>
        </p:blipFill>
        <p:spPr>
          <a:xfrm>
            <a:off x="3729115" y="2388102"/>
            <a:ext cx="3608690" cy="2390813"/>
          </a:xfrm>
          <a:prstGeom prst="rect">
            <a:avLst/>
          </a:prstGeom>
        </p:spPr>
      </p:pic>
    </p:spTree>
    <p:extLst>
      <p:ext uri="{BB962C8B-B14F-4D97-AF65-F5344CB8AC3E}">
        <p14:creationId xmlns:p14="http://schemas.microsoft.com/office/powerpoint/2010/main" val="4719996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49" y="381000"/>
            <a:ext cx="12076236" cy="546100"/>
          </a:xfrm>
          <a:prstGeom prst="rect">
            <a:avLst/>
          </a:prstGeom>
        </p:spPr>
        <p:txBody>
          <a:bodyPr anchor="t" anchorCtr="0">
            <a:noAutofit/>
          </a:bodyPr>
          <a:lstStyle>
            <a:lvl1pPr defTabSz="448055">
              <a:defRPr sz="5586">
                <a:solidFill>
                  <a:srgbClr val="000000"/>
                </a:solidFill>
              </a:defRPr>
            </a:lvl1pPr>
          </a:lstStyle>
          <a:p>
            <a:r>
              <a:rPr lang="en-GB" sz="3000" dirty="0">
                <a:solidFill>
                  <a:srgbClr val="2F7FB1"/>
                </a:solidFill>
                <a:latin typeface="Arial Rounded MT Bold" panose="020F0704030504030204" pitchFamily="34" charset="0"/>
              </a:rPr>
              <a:t>LLM Agents</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19" name="English National Cancer Registration and Analysis Service…">
            <a:extLst>
              <a:ext uri="{FF2B5EF4-FFF2-40B4-BE49-F238E27FC236}">
                <a16:creationId xmlns:a16="http://schemas.microsoft.com/office/drawing/2014/main" id="{E0941BD5-8AD2-FF2B-5DC9-265EE6351939}"/>
              </a:ext>
            </a:extLst>
          </p:cNvPr>
          <p:cNvSpPr txBox="1">
            <a:spLocks/>
          </p:cNvSpPr>
          <p:nvPr/>
        </p:nvSpPr>
        <p:spPr>
          <a:xfrm>
            <a:off x="6796563" y="3448924"/>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endParaRPr lang="en-US" sz="2800" dirty="0">
              <a:solidFill>
                <a:srgbClr val="7030A0"/>
              </a:solidFill>
              <a:latin typeface="Arial Rounded MT Bold" panose="020F0704030504030204" pitchFamily="34" charset="0"/>
            </a:endParaRPr>
          </a:p>
        </p:txBody>
      </p:sp>
      <p:sp>
        <p:nvSpPr>
          <p:cNvPr id="7" name="Rectangle 1">
            <a:extLst>
              <a:ext uri="{FF2B5EF4-FFF2-40B4-BE49-F238E27FC236}">
                <a16:creationId xmlns:a16="http://schemas.microsoft.com/office/drawing/2014/main" id="{51A62D1C-C061-3092-E251-883576294DF2}"/>
              </a:ext>
            </a:extLst>
          </p:cNvPr>
          <p:cNvSpPr>
            <a:spLocks noChangeArrowheads="1"/>
          </p:cNvSpPr>
          <p:nvPr/>
        </p:nvSpPr>
        <p:spPr bwMode="auto">
          <a:xfrm>
            <a:off x="503360" y="1311708"/>
            <a:ext cx="11641013"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a:ln>
                <a:noFill/>
              </a:ln>
              <a:solidFill>
                <a:schemeClr val="tx1"/>
              </a:solidFill>
              <a:effectLst/>
              <a:latin typeface="Arial Rounded MT Bold" panose="020F0704030504030204" pitchFamily="34" charset="0"/>
            </a:endParaRPr>
          </a:p>
          <a:p>
            <a:r>
              <a:rPr lang="en-GB" sz="2400" dirty="0">
                <a:latin typeface="Arial Rounded MT Bold" panose="020F0704030504030204" pitchFamily="34" charset="0"/>
              </a:rPr>
              <a:t>LLM Agents: Beyond Text Generation - LLMs That Act</a:t>
            </a:r>
          </a:p>
          <a:p>
            <a:pPr lvl="0"/>
            <a:endParaRPr lang="en-GB" sz="2400" dirty="0">
              <a:latin typeface="Arial Rounded MT Bold" panose="020F0704030504030204" pitchFamily="34" charset="0"/>
            </a:endParaRPr>
          </a:p>
          <a:p>
            <a:pPr lvl="0"/>
            <a:r>
              <a:rPr lang="en-GB" sz="2400" dirty="0">
                <a:latin typeface="Arial Rounded MT Bold" panose="020F0704030504030204" pitchFamily="34" charset="0"/>
              </a:rPr>
              <a:t>LLMs: Large Language Models that predict text based on input prompts.</a:t>
            </a:r>
          </a:p>
          <a:p>
            <a:pPr lvl="0"/>
            <a:r>
              <a:rPr lang="en-GB" sz="2400" dirty="0">
                <a:latin typeface="Arial Rounded MT Bold" panose="020F0704030504030204" pitchFamily="34" charset="0"/>
              </a:rPr>
              <a:t>LLM Agents: Systems that augment LLMs with:</a:t>
            </a:r>
          </a:p>
          <a:p>
            <a:pPr lvl="1"/>
            <a:r>
              <a:rPr lang="en-GB" sz="2400" dirty="0">
                <a:latin typeface="Arial Rounded MT Bold" panose="020F0704030504030204" pitchFamily="34" charset="0"/>
              </a:rPr>
              <a:t>Context management (memory)</a:t>
            </a:r>
          </a:p>
          <a:p>
            <a:pPr lvl="1"/>
            <a:r>
              <a:rPr lang="en-GB" sz="2400" dirty="0">
                <a:latin typeface="Arial Rounded MT Bold" panose="020F0704030504030204" pitchFamily="34" charset="0"/>
              </a:rPr>
              <a:t>Decision-making (planning, goal-setting)</a:t>
            </a:r>
          </a:p>
          <a:p>
            <a:pPr lvl="1"/>
            <a:r>
              <a:rPr lang="en-GB" sz="2400" dirty="0">
                <a:latin typeface="Arial Rounded MT Bold" panose="020F0704030504030204" pitchFamily="34" charset="0"/>
              </a:rPr>
              <a:t>Actions (tool usage, APIs, environment interaction)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a:ln>
                <a:noFill/>
              </a:ln>
              <a:solidFill>
                <a:schemeClr val="tx1"/>
              </a:solidFill>
              <a:effectLst/>
              <a:latin typeface="Arial Rounded MT Bold" panose="020F0704030504030204" pitchFamily="34" charset="0"/>
            </a:endParaRPr>
          </a:p>
        </p:txBody>
      </p:sp>
    </p:spTree>
    <p:extLst>
      <p:ext uri="{BB962C8B-B14F-4D97-AF65-F5344CB8AC3E}">
        <p14:creationId xmlns:p14="http://schemas.microsoft.com/office/powerpoint/2010/main" val="4977667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49" y="381000"/>
            <a:ext cx="12076236" cy="546100"/>
          </a:xfrm>
          <a:prstGeom prst="rect">
            <a:avLst/>
          </a:prstGeom>
        </p:spPr>
        <p:txBody>
          <a:bodyPr anchor="t" anchorCtr="0">
            <a:noAutofit/>
          </a:bodyPr>
          <a:lstStyle>
            <a:lvl1pPr defTabSz="448055">
              <a:defRPr sz="5586">
                <a:solidFill>
                  <a:srgbClr val="000000"/>
                </a:solidFill>
              </a:defRPr>
            </a:lvl1pPr>
          </a:lstStyle>
          <a:p>
            <a:r>
              <a:rPr lang="en-GB" sz="3400" dirty="0">
                <a:solidFill>
                  <a:srgbClr val="2F7FB1"/>
                </a:solidFill>
                <a:latin typeface="Arial Rounded MT Bold" panose="020F0704030504030204" pitchFamily="34" charset="0"/>
              </a:rPr>
              <a:t>The LLM Agent Loop</a:t>
            </a:r>
          </a:p>
        </p:txBody>
      </p:sp>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19" name="English National Cancer Registration and Analysis Service…">
            <a:extLst>
              <a:ext uri="{FF2B5EF4-FFF2-40B4-BE49-F238E27FC236}">
                <a16:creationId xmlns:a16="http://schemas.microsoft.com/office/drawing/2014/main" id="{E0941BD5-8AD2-FF2B-5DC9-265EE6351939}"/>
              </a:ext>
            </a:extLst>
          </p:cNvPr>
          <p:cNvSpPr txBox="1">
            <a:spLocks/>
          </p:cNvSpPr>
          <p:nvPr/>
        </p:nvSpPr>
        <p:spPr>
          <a:xfrm>
            <a:off x="6796563" y="3448924"/>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endParaRPr lang="en-US" sz="2800" dirty="0">
              <a:solidFill>
                <a:srgbClr val="7030A0"/>
              </a:solidFill>
              <a:latin typeface="Arial Rounded MT Bold" panose="020F0704030504030204" pitchFamily="34" charset="0"/>
            </a:endParaRPr>
          </a:p>
        </p:txBody>
      </p:sp>
      <p:sp>
        <p:nvSpPr>
          <p:cNvPr id="7" name="Rectangle 1">
            <a:extLst>
              <a:ext uri="{FF2B5EF4-FFF2-40B4-BE49-F238E27FC236}">
                <a16:creationId xmlns:a16="http://schemas.microsoft.com/office/drawing/2014/main" id="{51A62D1C-C061-3092-E251-883576294DF2}"/>
              </a:ext>
            </a:extLst>
          </p:cNvPr>
          <p:cNvSpPr>
            <a:spLocks noChangeArrowheads="1"/>
          </p:cNvSpPr>
          <p:nvPr/>
        </p:nvSpPr>
        <p:spPr bwMode="auto">
          <a:xfrm>
            <a:off x="503360" y="1176971"/>
            <a:ext cx="11641013"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GB" sz="2400" dirty="0">
                <a:solidFill>
                  <a:srgbClr val="0070C0"/>
                </a:solidFill>
                <a:latin typeface="Arial Rounded MT Bold" panose="020F0704030504030204" pitchFamily="34" charset="0"/>
              </a:rPr>
              <a:t>Prompt &amp; Context</a:t>
            </a:r>
            <a:r>
              <a:rPr lang="en-GB" sz="2400" dirty="0">
                <a:latin typeface="Arial Rounded MT Bold" panose="020F0704030504030204" pitchFamily="34" charset="0"/>
              </a:rPr>
              <a:t>: The agent queries the LLM with a prompt that includes goals, instructions, data etc.</a:t>
            </a:r>
          </a:p>
          <a:p>
            <a:pPr lvl="0"/>
            <a:r>
              <a:rPr lang="en-GB" sz="2400" dirty="0">
                <a:solidFill>
                  <a:srgbClr val="0070C0"/>
                </a:solidFill>
                <a:latin typeface="Arial Rounded MT Bold" panose="020F0704030504030204" pitchFamily="34" charset="0"/>
              </a:rPr>
              <a:t>Reasoning</a:t>
            </a:r>
            <a:r>
              <a:rPr lang="en-GB" sz="2400" dirty="0">
                <a:latin typeface="Arial Rounded MT Bold" panose="020F0704030504030204" pitchFamily="34" charset="0"/>
              </a:rPr>
              <a:t>: The agent reasons (e.g. </a:t>
            </a:r>
            <a:r>
              <a:rPr lang="en-GB" sz="2400" dirty="0" err="1">
                <a:latin typeface="Arial Rounded MT Bold" panose="020F0704030504030204" pitchFamily="34" charset="0"/>
              </a:rPr>
              <a:t>CoT</a:t>
            </a:r>
            <a:r>
              <a:rPr lang="en-GB" sz="2400" dirty="0">
                <a:latin typeface="Arial Rounded MT Bold" panose="020F0704030504030204" pitchFamily="34" charset="0"/>
              </a:rPr>
              <a:t>) considering multiple steps or sub-tasks.</a:t>
            </a:r>
          </a:p>
          <a:p>
            <a:pPr lvl="0"/>
            <a:r>
              <a:rPr lang="en-GB" sz="2400" dirty="0">
                <a:solidFill>
                  <a:srgbClr val="0070C0"/>
                </a:solidFill>
                <a:latin typeface="Arial Rounded MT Bold" panose="020F0704030504030204" pitchFamily="34" charset="0"/>
              </a:rPr>
              <a:t>Action</a:t>
            </a:r>
            <a:r>
              <a:rPr lang="en-GB" sz="2400" dirty="0">
                <a:latin typeface="Arial Rounded MT Bold" panose="020F0704030504030204" pitchFamily="34" charset="0"/>
              </a:rPr>
              <a:t>: The agent can execute actions (e.g., call a tool, fetch external info, revise the approach).</a:t>
            </a:r>
          </a:p>
          <a:p>
            <a:pPr lvl="0"/>
            <a:r>
              <a:rPr lang="en-GB" sz="2400" dirty="0">
                <a:solidFill>
                  <a:srgbClr val="0070C0"/>
                </a:solidFill>
                <a:latin typeface="Arial Rounded MT Bold" panose="020F0704030504030204" pitchFamily="34" charset="0"/>
              </a:rPr>
              <a:t>Feedback</a:t>
            </a:r>
            <a:r>
              <a:rPr lang="en-GB" sz="2400" dirty="0">
                <a:latin typeface="Arial Rounded MT Bold" panose="020F0704030504030204" pitchFamily="34" charset="0"/>
              </a:rPr>
              <a:t>: The agent updates its memory/context with the results of the action.</a:t>
            </a:r>
          </a:p>
          <a:p>
            <a:pPr lvl="0"/>
            <a:r>
              <a:rPr lang="en-GB" sz="2400" dirty="0">
                <a:solidFill>
                  <a:srgbClr val="0070C0"/>
                </a:solidFill>
                <a:latin typeface="Arial Rounded MT Bold" panose="020F0704030504030204" pitchFamily="34" charset="0"/>
              </a:rPr>
              <a:t>Iteration</a:t>
            </a:r>
            <a:r>
              <a:rPr lang="en-GB" sz="2400" dirty="0">
                <a:latin typeface="Arial Rounded MT Bold" panose="020F0704030504030204" pitchFamily="34" charset="0"/>
              </a:rPr>
              <a:t>: Cycle repeats until the goal is reached (or stopping criterion is met).</a:t>
            </a:r>
          </a:p>
          <a:p>
            <a:endParaRPr lang="en-GB" sz="2400" dirty="0">
              <a:latin typeface="Arial Rounded MT Bold" panose="020F0704030504030204" pitchFamily="34" charset="0"/>
            </a:endParaRPr>
          </a:p>
          <a:p>
            <a:r>
              <a:rPr lang="en-GB" sz="2400" dirty="0">
                <a:solidFill>
                  <a:srgbClr val="7030A0"/>
                </a:solidFill>
                <a:latin typeface="Arial Rounded MT Bold" panose="020F0704030504030204" pitchFamily="34" charset="0"/>
              </a:rPr>
              <a:t>Take away: LLM is no longer just a passive language predictor; it’s part of a loop that actively pursues objectives.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a:ln>
                <a:noFill/>
              </a:ln>
              <a:solidFill>
                <a:schemeClr val="tx1"/>
              </a:solidFill>
              <a:effectLst/>
              <a:latin typeface="Arial Rounded MT Bold" panose="020F0704030504030204" pitchFamily="34" charset="0"/>
            </a:endParaRPr>
          </a:p>
        </p:txBody>
      </p:sp>
    </p:spTree>
    <p:extLst>
      <p:ext uri="{BB962C8B-B14F-4D97-AF65-F5344CB8AC3E}">
        <p14:creationId xmlns:p14="http://schemas.microsoft.com/office/powerpoint/2010/main" val="231213760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oogle Shape;207;p35">
            <a:extLst>
              <a:ext uri="{FF2B5EF4-FFF2-40B4-BE49-F238E27FC236}">
                <a16:creationId xmlns:a16="http://schemas.microsoft.com/office/drawing/2014/main" id="{9001A32A-F139-9B9A-01C7-F94891F97B75}"/>
              </a:ext>
            </a:extLst>
          </p:cNvPr>
          <p:cNvSpPr txBox="1"/>
          <p:nvPr/>
        </p:nvSpPr>
        <p:spPr>
          <a:xfrm>
            <a:off x="4751658" y="6255284"/>
            <a:ext cx="2688685"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dirty="0" err="1">
                <a:solidFill>
                  <a:srgbClr val="2F7FB1"/>
                </a:solidFill>
                <a:latin typeface="Arial"/>
                <a:ea typeface="Arial"/>
                <a:cs typeface="Arial"/>
                <a:sym typeface="Arial"/>
              </a:rPr>
              <a:t>vanderschaar-lab.com</a:t>
            </a:r>
            <a:endParaRPr sz="1400" b="0" i="0" u="none" strike="noStrike" cap="none" dirty="0">
              <a:solidFill>
                <a:srgbClr val="000000"/>
              </a:solidFill>
              <a:latin typeface="Arial"/>
              <a:ea typeface="Arial"/>
              <a:cs typeface="Arial"/>
              <a:sym typeface="Arial"/>
            </a:endParaRPr>
          </a:p>
        </p:txBody>
      </p:sp>
      <p:pic>
        <p:nvPicPr>
          <p:cNvPr id="13" name="Google Shape;208;p35" descr="Text&#10;&#10;Description automatically generated">
            <a:extLst>
              <a:ext uri="{FF2B5EF4-FFF2-40B4-BE49-F238E27FC236}">
                <a16:creationId xmlns:a16="http://schemas.microsoft.com/office/drawing/2014/main" id="{34406C02-31BE-9C82-E2A9-1EB7F8688B89}"/>
              </a:ext>
            </a:extLst>
          </p:cNvPr>
          <p:cNvPicPr preferRelativeResize="0"/>
          <p:nvPr/>
        </p:nvPicPr>
        <p:blipFill rotWithShape="1">
          <a:blip r:embed="rId3">
            <a:alphaModFix/>
          </a:blip>
          <a:srcRect/>
          <a:stretch/>
        </p:blipFill>
        <p:spPr>
          <a:xfrm>
            <a:off x="9313030" y="6087794"/>
            <a:ext cx="2513845" cy="522565"/>
          </a:xfrm>
          <a:prstGeom prst="rect">
            <a:avLst/>
          </a:prstGeom>
          <a:noFill/>
          <a:ln>
            <a:noFill/>
          </a:ln>
        </p:spPr>
      </p:pic>
      <p:pic>
        <p:nvPicPr>
          <p:cNvPr id="14" name="Google Shape;209;p35">
            <a:extLst>
              <a:ext uri="{FF2B5EF4-FFF2-40B4-BE49-F238E27FC236}">
                <a16:creationId xmlns:a16="http://schemas.microsoft.com/office/drawing/2014/main" id="{BEB1A570-0D56-2C0B-5004-C356DA25F0AB}"/>
              </a:ext>
            </a:extLst>
          </p:cNvPr>
          <p:cNvPicPr preferRelativeResize="0"/>
          <p:nvPr/>
        </p:nvPicPr>
        <p:blipFill rotWithShape="1">
          <a:blip r:embed="rId4">
            <a:alphaModFix/>
          </a:blip>
          <a:srcRect/>
          <a:stretch/>
        </p:blipFill>
        <p:spPr>
          <a:xfrm>
            <a:off x="231457" y="6001196"/>
            <a:ext cx="3040380" cy="729692"/>
          </a:xfrm>
          <a:prstGeom prst="rect">
            <a:avLst/>
          </a:prstGeom>
          <a:noFill/>
          <a:ln>
            <a:noFill/>
          </a:ln>
        </p:spPr>
      </p:pic>
      <p:sp>
        <p:nvSpPr>
          <p:cNvPr id="15" name="Title 1">
            <a:extLst>
              <a:ext uri="{FF2B5EF4-FFF2-40B4-BE49-F238E27FC236}">
                <a16:creationId xmlns:a16="http://schemas.microsoft.com/office/drawing/2014/main" id="{BBE4BEF5-13D5-DD89-78EA-D2C982A792B2}"/>
              </a:ext>
            </a:extLst>
          </p:cNvPr>
          <p:cNvSpPr txBox="1">
            <a:spLocks/>
          </p:cNvSpPr>
          <p:nvPr/>
        </p:nvSpPr>
        <p:spPr>
          <a:xfrm>
            <a:off x="79899" y="1479675"/>
            <a:ext cx="12191999" cy="814189"/>
          </a:xfrm>
          <a:prstGeom prst="rect">
            <a:avLst/>
          </a:prstGeom>
        </p:spPr>
        <p:txBody>
          <a:bodyPr vert="horz" lIns="91440" tIns="45720" rIns="91440" bIns="45720" rtlCol="0" anchor="b">
            <a:normAutofit fontScale="90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200" dirty="0">
                <a:latin typeface="Arial Rounded MT Bold" panose="020F0704030504030204" pitchFamily="34" charset="77"/>
                <a:cs typeface="Times New Roman" panose="02020603050405020304" pitchFamily="18" charset="0"/>
              </a:rPr>
              <a:t>Data-Driven Discovery of Dynamical Systems </a:t>
            </a:r>
          </a:p>
          <a:p>
            <a:r>
              <a:rPr lang="en-GB" sz="3200" dirty="0">
                <a:latin typeface="Arial Rounded MT Bold" panose="020F0704030504030204" pitchFamily="34" charset="77"/>
                <a:cs typeface="Times New Roman" panose="02020603050405020304" pitchFamily="18" charset="0"/>
              </a:rPr>
              <a:t>using Large Language Models</a:t>
            </a:r>
            <a:endParaRPr lang="en-US" sz="3200" dirty="0">
              <a:latin typeface="Arial Rounded MT Bold" panose="020F0704030504030204" pitchFamily="34" charset="77"/>
              <a:cs typeface="Times New Roman" panose="02020603050405020304" pitchFamily="18" charset="0"/>
            </a:endParaRPr>
          </a:p>
        </p:txBody>
      </p:sp>
      <p:pic>
        <p:nvPicPr>
          <p:cNvPr id="2" name="Picture 2">
            <a:extLst>
              <a:ext uri="{FF2B5EF4-FFF2-40B4-BE49-F238E27FC236}">
                <a16:creationId xmlns:a16="http://schemas.microsoft.com/office/drawing/2014/main" id="{9EC1BCAF-57B2-8B8B-71EF-72C2AE436B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1970" y="3058121"/>
            <a:ext cx="1655762" cy="16557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0394C1D9-2EED-1ABF-806B-C705FDB9FD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4462" y="3058121"/>
            <a:ext cx="1655762" cy="16557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60A85B-0210-EC11-3DE8-1C844662123C}"/>
              </a:ext>
            </a:extLst>
          </p:cNvPr>
          <p:cNvSpPr txBox="1"/>
          <p:nvPr/>
        </p:nvSpPr>
        <p:spPr>
          <a:xfrm>
            <a:off x="714970" y="4713883"/>
            <a:ext cx="1655762" cy="369332"/>
          </a:xfrm>
          <a:prstGeom prst="rect">
            <a:avLst/>
          </a:prstGeom>
          <a:noFill/>
        </p:spPr>
        <p:txBody>
          <a:bodyPr wrap="square" rtlCol="0">
            <a:spAutoFit/>
          </a:bodyPr>
          <a:lstStyle/>
          <a:p>
            <a:pPr algn="ctr"/>
            <a:r>
              <a:rPr lang="en-US" dirty="0">
                <a:latin typeface="Arial Rounded MT Bold" panose="020F0704030504030204" pitchFamily="34" charset="77"/>
                <a:cs typeface="Times New Roman" panose="02020603050405020304" pitchFamily="18" charset="0"/>
              </a:rPr>
              <a:t>Samuel Holt</a:t>
            </a:r>
          </a:p>
        </p:txBody>
      </p:sp>
      <p:sp>
        <p:nvSpPr>
          <p:cNvPr id="5" name="TextBox 4">
            <a:extLst>
              <a:ext uri="{FF2B5EF4-FFF2-40B4-BE49-F238E27FC236}">
                <a16:creationId xmlns:a16="http://schemas.microsoft.com/office/drawing/2014/main" id="{60ACF112-02FF-17BC-A2E5-133784E56B73}"/>
              </a:ext>
            </a:extLst>
          </p:cNvPr>
          <p:cNvSpPr txBox="1"/>
          <p:nvPr/>
        </p:nvSpPr>
        <p:spPr>
          <a:xfrm>
            <a:off x="2756261" y="4709989"/>
            <a:ext cx="2172224" cy="369332"/>
          </a:xfrm>
          <a:prstGeom prst="rect">
            <a:avLst/>
          </a:prstGeom>
          <a:noFill/>
        </p:spPr>
        <p:txBody>
          <a:bodyPr wrap="square" rtlCol="0">
            <a:spAutoFit/>
          </a:bodyPr>
          <a:lstStyle/>
          <a:p>
            <a:pPr algn="ctr"/>
            <a:r>
              <a:rPr lang="en-US" dirty="0" err="1">
                <a:latin typeface="Arial Rounded MT Bold" panose="020F0704030504030204" pitchFamily="34" charset="77"/>
                <a:cs typeface="Times New Roman" panose="02020603050405020304" pitchFamily="18" charset="0"/>
              </a:rPr>
              <a:t>Zhaozhi</a:t>
            </a:r>
            <a:r>
              <a:rPr lang="en-US" dirty="0">
                <a:latin typeface="Arial Rounded MT Bold" panose="020F0704030504030204" pitchFamily="34" charset="77"/>
                <a:cs typeface="Times New Roman" panose="02020603050405020304" pitchFamily="18" charset="0"/>
              </a:rPr>
              <a:t> Qian</a:t>
            </a:r>
          </a:p>
        </p:txBody>
      </p:sp>
      <p:sp>
        <p:nvSpPr>
          <p:cNvPr id="6" name="TextBox 5">
            <a:extLst>
              <a:ext uri="{FF2B5EF4-FFF2-40B4-BE49-F238E27FC236}">
                <a16:creationId xmlns:a16="http://schemas.microsoft.com/office/drawing/2014/main" id="{52E62BEC-A55F-DCE8-FC9D-A054035CA774}"/>
              </a:ext>
            </a:extLst>
          </p:cNvPr>
          <p:cNvSpPr txBox="1"/>
          <p:nvPr/>
        </p:nvSpPr>
        <p:spPr>
          <a:xfrm>
            <a:off x="9489180" y="4709989"/>
            <a:ext cx="2269932" cy="646331"/>
          </a:xfrm>
          <a:prstGeom prst="rect">
            <a:avLst/>
          </a:prstGeom>
          <a:noFill/>
        </p:spPr>
        <p:txBody>
          <a:bodyPr wrap="square" rtlCol="0">
            <a:spAutoFit/>
          </a:bodyPr>
          <a:lstStyle/>
          <a:p>
            <a:pPr algn="ctr"/>
            <a:r>
              <a:rPr lang="en-US" dirty="0">
                <a:latin typeface="Arial Rounded MT Bold" panose="020F0704030504030204" pitchFamily="34" charset="77"/>
                <a:cs typeface="Times New Roman" panose="02020603050405020304" pitchFamily="18" charset="0"/>
              </a:rPr>
              <a:t>Mihaela van der </a:t>
            </a:r>
            <a:r>
              <a:rPr lang="en-US" dirty="0" err="1">
                <a:latin typeface="Arial Rounded MT Bold" panose="020F0704030504030204" pitchFamily="34" charset="77"/>
                <a:cs typeface="Times New Roman" panose="02020603050405020304" pitchFamily="18" charset="0"/>
              </a:rPr>
              <a:t>Schaar</a:t>
            </a:r>
            <a:endParaRPr lang="en-US" dirty="0">
              <a:latin typeface="Arial Rounded MT Bold" panose="020F0704030504030204" pitchFamily="34" charset="77"/>
              <a:cs typeface="Times New Roman" panose="02020603050405020304" pitchFamily="18" charset="0"/>
            </a:endParaRPr>
          </a:p>
        </p:txBody>
      </p:sp>
      <p:sp>
        <p:nvSpPr>
          <p:cNvPr id="8" name="TextBox 7">
            <a:extLst>
              <a:ext uri="{FF2B5EF4-FFF2-40B4-BE49-F238E27FC236}">
                <a16:creationId xmlns:a16="http://schemas.microsoft.com/office/drawing/2014/main" id="{54B76B39-89CC-FA54-35AF-CD002A923392}"/>
              </a:ext>
            </a:extLst>
          </p:cNvPr>
          <p:cNvSpPr txBox="1"/>
          <p:nvPr/>
        </p:nvSpPr>
        <p:spPr>
          <a:xfrm>
            <a:off x="4524923" y="2261004"/>
            <a:ext cx="4678986" cy="461665"/>
          </a:xfrm>
          <a:prstGeom prst="rect">
            <a:avLst/>
          </a:prstGeom>
          <a:noFill/>
        </p:spPr>
        <p:txBody>
          <a:bodyPr wrap="square" rtlCol="0">
            <a:spAutoFit/>
          </a:bodyPr>
          <a:lstStyle/>
          <a:p>
            <a:pPr algn="ctr"/>
            <a:r>
              <a:rPr lang="en-US" sz="2400" dirty="0" err="1">
                <a:latin typeface="Arial Rounded MT Bold" panose="020F0704030504030204" pitchFamily="34" charset="77"/>
                <a:cs typeface="Times New Roman" panose="02020603050405020304" pitchFamily="18" charset="0"/>
              </a:rPr>
              <a:t>NeurIPS</a:t>
            </a:r>
            <a:r>
              <a:rPr lang="en-US" sz="2400" dirty="0">
                <a:latin typeface="Arial Rounded MT Bold" panose="020F0704030504030204" pitchFamily="34" charset="77"/>
                <a:cs typeface="Times New Roman" panose="02020603050405020304" pitchFamily="18" charset="0"/>
              </a:rPr>
              <a:t> 2024, Spotlight</a:t>
            </a:r>
          </a:p>
        </p:txBody>
      </p:sp>
      <p:pic>
        <p:nvPicPr>
          <p:cNvPr id="16" name="Picture 2">
            <a:extLst>
              <a:ext uri="{FF2B5EF4-FFF2-40B4-BE49-F238E27FC236}">
                <a16:creationId xmlns:a16="http://schemas.microsoft.com/office/drawing/2014/main" id="{AF7D7C37-5F35-4EF0-E643-C59982EE5F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286" y="3054227"/>
            <a:ext cx="1655762" cy="165576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953FF4BB-71CF-4CF1-BD95-A4332F495C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2110" y="3054226"/>
            <a:ext cx="1651869" cy="165186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C2662A1-217B-5F31-2551-C696A496B439}"/>
              </a:ext>
            </a:extLst>
          </p:cNvPr>
          <p:cNvSpPr txBox="1"/>
          <p:nvPr/>
        </p:nvSpPr>
        <p:spPr>
          <a:xfrm>
            <a:off x="4994288" y="4708042"/>
            <a:ext cx="2172224" cy="369332"/>
          </a:xfrm>
          <a:prstGeom prst="rect">
            <a:avLst/>
          </a:prstGeom>
          <a:noFill/>
        </p:spPr>
        <p:txBody>
          <a:bodyPr wrap="square" rtlCol="0">
            <a:spAutoFit/>
          </a:bodyPr>
          <a:lstStyle/>
          <a:p>
            <a:pPr algn="ctr"/>
            <a:r>
              <a:rPr lang="en-US" dirty="0">
                <a:latin typeface="Arial Rounded MT Bold" panose="020F0704030504030204" pitchFamily="34" charset="77"/>
                <a:cs typeface="Times New Roman" panose="02020603050405020304" pitchFamily="18" charset="0"/>
              </a:rPr>
              <a:t>Tennison Liu</a:t>
            </a:r>
          </a:p>
        </p:txBody>
      </p:sp>
      <p:pic>
        <p:nvPicPr>
          <p:cNvPr id="1028" name="Picture 4" descr="Jim Weatherall, Vice President, Data Science and AI, AstraZeneca R&amp;D -  DataIQ">
            <a:extLst>
              <a:ext uri="{FF2B5EF4-FFF2-40B4-BE49-F238E27FC236}">
                <a16:creationId xmlns:a16="http://schemas.microsoft.com/office/drawing/2014/main" id="{4301E252-A2E0-6829-EF7B-ECC183E1B2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52041" y="3054227"/>
            <a:ext cx="1651868" cy="165186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4E39B3EC-309E-9E17-9794-B1BF62E271AF}"/>
              </a:ext>
            </a:extLst>
          </p:cNvPr>
          <p:cNvSpPr txBox="1"/>
          <p:nvPr/>
        </p:nvSpPr>
        <p:spPr>
          <a:xfrm>
            <a:off x="7264217" y="4706162"/>
            <a:ext cx="2172224" cy="369332"/>
          </a:xfrm>
          <a:prstGeom prst="rect">
            <a:avLst/>
          </a:prstGeom>
          <a:noFill/>
        </p:spPr>
        <p:txBody>
          <a:bodyPr wrap="square" rtlCol="0">
            <a:spAutoFit/>
          </a:bodyPr>
          <a:lstStyle/>
          <a:p>
            <a:pPr algn="ctr"/>
            <a:r>
              <a:rPr lang="en-US" dirty="0">
                <a:latin typeface="Arial Rounded MT Bold" panose="020F0704030504030204" pitchFamily="34" charset="77"/>
                <a:cs typeface="Times New Roman" panose="02020603050405020304" pitchFamily="18" charset="0"/>
              </a:rPr>
              <a:t>Jim Weatherall</a:t>
            </a:r>
          </a:p>
        </p:txBody>
      </p:sp>
      <p:sp>
        <p:nvSpPr>
          <p:cNvPr id="7" name="Title 1">
            <a:extLst>
              <a:ext uri="{FF2B5EF4-FFF2-40B4-BE49-F238E27FC236}">
                <a16:creationId xmlns:a16="http://schemas.microsoft.com/office/drawing/2014/main" id="{EA91DECC-FF65-BD91-6696-294E149D4FA9}"/>
              </a:ext>
            </a:extLst>
          </p:cNvPr>
          <p:cNvSpPr txBox="1">
            <a:spLocks/>
          </p:cNvSpPr>
          <p:nvPr/>
        </p:nvSpPr>
        <p:spPr>
          <a:xfrm>
            <a:off x="161278" y="470412"/>
            <a:ext cx="12191999" cy="81418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000" dirty="0">
                <a:solidFill>
                  <a:srgbClr val="7030A0"/>
                </a:solidFill>
                <a:latin typeface="Arial Rounded MT Bold" panose="020F0704030504030204" pitchFamily="34" charset="0"/>
                <a:cs typeface="Times New Roman" panose="02020603050405020304" pitchFamily="18" charset="0"/>
              </a:rPr>
              <a:t>D3: </a:t>
            </a:r>
            <a:r>
              <a:rPr lang="en-GB" sz="3000" dirty="0">
                <a:solidFill>
                  <a:srgbClr val="7030A0"/>
                </a:solidFill>
                <a:latin typeface="Arial Rounded MT Bold" panose="020F0704030504030204" pitchFamily="34" charset="0"/>
              </a:rPr>
              <a:t>A Discovery Agent for Transparent Dynamical Laws</a:t>
            </a:r>
            <a:endParaRPr lang="en-US" sz="3000" dirty="0">
              <a:solidFill>
                <a:srgbClr val="7030A0"/>
              </a:solidFill>
              <a:latin typeface="Arial Rounded MT Bold" panose="020F0704030504030204" pitchFamily="34" charset="0"/>
              <a:cs typeface="Times New Roman" panose="02020603050405020304" pitchFamily="18" charset="0"/>
            </a:endParaRPr>
          </a:p>
        </p:txBody>
      </p:sp>
    </p:spTree>
    <p:extLst>
      <p:ext uri="{BB962C8B-B14F-4D97-AF65-F5344CB8AC3E}">
        <p14:creationId xmlns:p14="http://schemas.microsoft.com/office/powerpoint/2010/main" val="2560088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D693C2D6-A55A-46E0-7240-C2C8F077213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3" progId="TCLayout.ActiveDocument.1">
                  <p:embed/>
                </p:oleObj>
              </mc:Choice>
              <mc:Fallback>
                <p:oleObj name="think-cell Slide" r:id="rId4" imgW="404" imgH="403" progId="TCLayout.ActiveDocument.1">
                  <p:embed/>
                  <p:pic>
                    <p:nvPicPr>
                      <p:cNvPr id="3" name="think-cell data - do not delete" hidden="1">
                        <a:extLst>
                          <a:ext uri="{FF2B5EF4-FFF2-40B4-BE49-F238E27FC236}">
                            <a16:creationId xmlns:a16="http://schemas.microsoft.com/office/drawing/2014/main" id="{D693C2D6-A55A-46E0-7240-C2C8F077213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1">
            <a:extLst>
              <a:ext uri="{FF2B5EF4-FFF2-40B4-BE49-F238E27FC236}">
                <a16:creationId xmlns:a16="http://schemas.microsoft.com/office/drawing/2014/main" id="{D8328828-C067-AD25-161F-011C3E8BD61B}"/>
              </a:ext>
            </a:extLst>
          </p:cNvPr>
          <p:cNvSpPr>
            <a:spLocks noGrp="1"/>
          </p:cNvSpPr>
          <p:nvPr>
            <p:ph type="title"/>
          </p:nvPr>
        </p:nvSpPr>
        <p:spPr>
          <a:xfrm>
            <a:off x="-87844" y="237525"/>
            <a:ext cx="12605358" cy="1325563"/>
          </a:xfrm>
        </p:spPr>
        <p:txBody>
          <a:bodyPr vert="horz">
            <a:normAutofit/>
          </a:bodyPr>
          <a:lstStyle/>
          <a:p>
            <a:pPr algn="ctr"/>
            <a:r>
              <a:rPr lang="en-GB" sz="3200" dirty="0">
                <a:solidFill>
                  <a:srgbClr val="2E7EAF"/>
                </a:solidFill>
                <a:latin typeface="Arial Rounded MT Bold" panose="020F0704030504030204" pitchFamily="34" charset="77"/>
                <a:cs typeface="Times New Roman" panose="02020603050405020304" pitchFamily="18" charset="0"/>
              </a:rPr>
              <a:t>Our agent iteratively discovers and refines system dynamics</a:t>
            </a:r>
            <a:endParaRPr lang="en-US" sz="3200" dirty="0">
              <a:solidFill>
                <a:srgbClr val="2E7EAF"/>
              </a:solidFill>
              <a:latin typeface="Arial Rounded MT Bold" panose="020F0704030504030204" pitchFamily="34" charset="77"/>
              <a:cs typeface="Times New Roman" panose="02020603050405020304" pitchFamily="18" charset="0"/>
            </a:endParaRPr>
          </a:p>
        </p:txBody>
      </p:sp>
      <p:pic>
        <p:nvPicPr>
          <p:cNvPr id="7" name="Picture 6">
            <a:extLst>
              <a:ext uri="{FF2B5EF4-FFF2-40B4-BE49-F238E27FC236}">
                <a16:creationId xmlns:a16="http://schemas.microsoft.com/office/drawing/2014/main" id="{1AD7C473-5EA6-6E1C-9BF8-D41ACB817CA1}"/>
              </a:ext>
            </a:extLst>
          </p:cNvPr>
          <p:cNvPicPr>
            <a:picLocks noChangeAspect="1"/>
          </p:cNvPicPr>
          <p:nvPr/>
        </p:nvPicPr>
        <p:blipFill>
          <a:blip r:embed="rId6"/>
          <a:stretch>
            <a:fillRect/>
          </a:stretch>
        </p:blipFill>
        <p:spPr>
          <a:xfrm>
            <a:off x="1794190" y="1563088"/>
            <a:ext cx="8603620" cy="4980053"/>
          </a:xfrm>
          <a:prstGeom prst="rect">
            <a:avLst/>
          </a:prstGeom>
        </p:spPr>
      </p:pic>
      <p:sp>
        <p:nvSpPr>
          <p:cNvPr id="4" name="TextBox 3">
            <a:extLst>
              <a:ext uri="{FF2B5EF4-FFF2-40B4-BE49-F238E27FC236}">
                <a16:creationId xmlns:a16="http://schemas.microsoft.com/office/drawing/2014/main" id="{0DA16917-80EA-5EEE-1AC5-F52DAAE158FF}"/>
              </a:ext>
            </a:extLst>
          </p:cNvPr>
          <p:cNvSpPr txBox="1"/>
          <p:nvPr/>
        </p:nvSpPr>
        <p:spPr>
          <a:xfrm>
            <a:off x="924339" y="2192041"/>
            <a:ext cx="10406269" cy="1569660"/>
          </a:xfrm>
          <a:prstGeom prst="rect">
            <a:avLst/>
          </a:prstGeom>
          <a:noFill/>
        </p:spPr>
        <p:txBody>
          <a:bodyPr wrap="square">
            <a:spAutoFit/>
          </a:bodyPr>
          <a:lstStyle/>
          <a:p>
            <a:pPr algn="l"/>
            <a:r>
              <a:rPr lang="en-GB" sz="2400" b="0" i="0" u="none" strike="noStrike" baseline="0" dirty="0">
                <a:solidFill>
                  <a:srgbClr val="000000"/>
                </a:solidFill>
                <a:latin typeface="Arial Rounded MT Bold" panose="020F0704030504030204" pitchFamily="34" charset="0"/>
              </a:rPr>
              <a:t>Given a dataset of trajectories,</a:t>
            </a:r>
            <a:r>
              <a:rPr lang="en-GB" sz="2400" b="0" i="0" u="none" strike="noStrike" dirty="0">
                <a:solidFill>
                  <a:srgbClr val="000000"/>
                </a:solidFill>
                <a:latin typeface="Arial Rounded MT Bold" panose="020F0704030504030204" pitchFamily="34" charset="0"/>
              </a:rPr>
              <a:t> </a:t>
            </a:r>
            <a:r>
              <a:rPr lang="en-GB" sz="2400" b="0" i="0" u="none" strike="noStrike" baseline="0" dirty="0">
                <a:solidFill>
                  <a:srgbClr val="000000"/>
                </a:solidFill>
                <a:latin typeface="Arial Rounded MT Bold" panose="020F0704030504030204" pitchFamily="34" charset="0"/>
              </a:rPr>
              <a:t>our agent (D3) can discover a well-fitting model f,  </a:t>
            </a:r>
            <a:r>
              <a:rPr lang="en-GB" sz="2400" b="0" i="0" u="none" strike="noStrike" dirty="0">
                <a:solidFill>
                  <a:srgbClr val="000000"/>
                </a:solidFill>
                <a:latin typeface="Arial Rounded MT Bold" panose="020F0704030504030204" pitchFamily="34" charset="0"/>
              </a:rPr>
              <a:t> </a:t>
            </a:r>
            <a:r>
              <a:rPr lang="en-GB" sz="2400" b="0" i="0" u="none" strike="noStrike" baseline="0" dirty="0">
                <a:solidFill>
                  <a:srgbClr val="000000"/>
                </a:solidFill>
                <a:latin typeface="Arial Rounded MT Bold" panose="020F0704030504030204" pitchFamily="34" charset="0"/>
              </a:rPr>
              <a:t>either a white-box model or a hybrid model, combining</a:t>
            </a:r>
            <a:r>
              <a:rPr lang="en-GB" sz="2400" b="0" i="0" u="none" strike="noStrike" dirty="0">
                <a:solidFill>
                  <a:srgbClr val="000000"/>
                </a:solidFill>
                <a:latin typeface="Arial Rounded MT Bold" panose="020F0704030504030204" pitchFamily="34" charset="0"/>
              </a:rPr>
              <a:t> </a:t>
            </a:r>
            <a:r>
              <a:rPr lang="en-GB" sz="2400" b="0" i="0" u="none" strike="noStrike" baseline="0" dirty="0">
                <a:solidFill>
                  <a:srgbClr val="000000"/>
                </a:solidFill>
                <a:latin typeface="Arial Rounded MT Bold" panose="020F0704030504030204" pitchFamily="34" charset="0"/>
              </a:rPr>
              <a:t>a white-box model with a neural network component fit to residuals. </a:t>
            </a:r>
            <a:endParaRPr lang="en-GB" sz="2400" dirty="0">
              <a:latin typeface="Arial Rounded MT Bold" panose="020F0704030504030204" pitchFamily="34" charset="0"/>
            </a:endParaRPr>
          </a:p>
        </p:txBody>
      </p:sp>
    </p:spTree>
    <p:extLst>
      <p:ext uri="{BB962C8B-B14F-4D97-AF65-F5344CB8AC3E}">
        <p14:creationId xmlns:p14="http://schemas.microsoft.com/office/powerpoint/2010/main" val="758192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D693C2D6-A55A-46E0-7240-C2C8F077213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3" progId="TCLayout.ActiveDocument.1">
                  <p:embed/>
                </p:oleObj>
              </mc:Choice>
              <mc:Fallback>
                <p:oleObj name="think-cell Slide" r:id="rId4" imgW="404" imgH="403" progId="TCLayout.ActiveDocument.1">
                  <p:embed/>
                  <p:pic>
                    <p:nvPicPr>
                      <p:cNvPr id="3" name="think-cell data - do not delete" hidden="1">
                        <a:extLst>
                          <a:ext uri="{FF2B5EF4-FFF2-40B4-BE49-F238E27FC236}">
                            <a16:creationId xmlns:a16="http://schemas.microsoft.com/office/drawing/2014/main" id="{D693C2D6-A55A-46E0-7240-C2C8F077213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1">
            <a:extLst>
              <a:ext uri="{FF2B5EF4-FFF2-40B4-BE49-F238E27FC236}">
                <a16:creationId xmlns:a16="http://schemas.microsoft.com/office/drawing/2014/main" id="{D8328828-C067-AD25-161F-011C3E8BD61B}"/>
              </a:ext>
            </a:extLst>
          </p:cNvPr>
          <p:cNvSpPr>
            <a:spLocks noGrp="1"/>
          </p:cNvSpPr>
          <p:nvPr>
            <p:ph type="title"/>
          </p:nvPr>
        </p:nvSpPr>
        <p:spPr>
          <a:xfrm>
            <a:off x="-735677" y="3176"/>
            <a:ext cx="10515600" cy="1325563"/>
          </a:xfrm>
        </p:spPr>
        <p:txBody>
          <a:bodyPr vert="horz">
            <a:normAutofit/>
          </a:bodyPr>
          <a:lstStyle/>
          <a:p>
            <a:pPr algn="ctr"/>
            <a:r>
              <a:rPr lang="en-GB" sz="3200" dirty="0">
                <a:solidFill>
                  <a:srgbClr val="2E7EAF"/>
                </a:solidFill>
                <a:latin typeface="Arial Rounded MT Bold" panose="020F0704030504030204" pitchFamily="34" charset="77"/>
                <a:cs typeface="Times New Roman" panose="02020603050405020304" pitchFamily="18" charset="0"/>
              </a:rPr>
              <a:t>New Discovered PK Warfarin Model</a:t>
            </a:r>
            <a:endParaRPr lang="en-US" sz="3200" dirty="0">
              <a:solidFill>
                <a:srgbClr val="2E7EAF"/>
              </a:solidFill>
              <a:latin typeface="Arial Rounded MT Bold" panose="020F0704030504030204" pitchFamily="34" charset="77"/>
              <a:cs typeface="Times New Roman" panose="02020603050405020304" pitchFamily="18" charset="0"/>
            </a:endParaRPr>
          </a:p>
        </p:txBody>
      </p:sp>
      <p:sp>
        <p:nvSpPr>
          <p:cNvPr id="4" name="Content Placeholder 3">
            <a:extLst>
              <a:ext uri="{FF2B5EF4-FFF2-40B4-BE49-F238E27FC236}">
                <a16:creationId xmlns:a16="http://schemas.microsoft.com/office/drawing/2014/main" id="{363D5D58-B984-EEE3-9CA2-216712E2526B}"/>
              </a:ext>
            </a:extLst>
          </p:cNvPr>
          <p:cNvSpPr>
            <a:spLocks noGrp="1"/>
          </p:cNvSpPr>
          <p:nvPr>
            <p:ph idx="1"/>
          </p:nvPr>
        </p:nvSpPr>
        <p:spPr>
          <a:xfrm>
            <a:off x="838200" y="1253331"/>
            <a:ext cx="10515600" cy="4351338"/>
          </a:xfrm>
        </p:spPr>
        <p:txBody>
          <a:bodyPr>
            <a:normAutofit/>
          </a:bodyPr>
          <a:lstStyle/>
          <a:p>
            <a:pPr marL="0" indent="0">
              <a:buNone/>
            </a:pPr>
            <a:r>
              <a:rPr lang="en-US" sz="2200" dirty="0">
                <a:latin typeface="Arial Rounded MT Bold" panose="020F0704030504030204" pitchFamily="34" charset="0"/>
              </a:rPr>
              <a:t>Experiments on a real pharmacokinetic Warfarin dataset</a:t>
            </a:r>
          </a:p>
          <a:p>
            <a:r>
              <a:rPr lang="en-US" sz="2200" dirty="0">
                <a:latin typeface="Arial Rounded MT Bold" panose="020F0704030504030204" pitchFamily="34" charset="0"/>
              </a:rPr>
              <a:t>D3 uncovers a new </a:t>
            </a:r>
            <a:r>
              <a:rPr lang="en-US" sz="2200" dirty="0">
                <a:solidFill>
                  <a:srgbClr val="FF0000"/>
                </a:solidFill>
                <a:latin typeface="Arial Rounded MT Bold" panose="020F0704030504030204" pitchFamily="34" charset="0"/>
              </a:rPr>
              <a:t>plausible pharmacokinetic model </a:t>
            </a:r>
          </a:p>
          <a:p>
            <a:r>
              <a:rPr lang="en-US" sz="2200" dirty="0">
                <a:solidFill>
                  <a:srgbClr val="FF0000"/>
                </a:solidFill>
                <a:latin typeface="Arial Rounded MT Bold" panose="020F0704030504030204" pitchFamily="34" charset="0"/>
              </a:rPr>
              <a:t>Outperforms existing literature</a:t>
            </a:r>
          </a:p>
          <a:p>
            <a:r>
              <a:rPr lang="en-US" sz="2200" dirty="0">
                <a:latin typeface="Arial Rounded MT Bold" panose="020F0704030504030204" pitchFamily="34" charset="0"/>
              </a:rPr>
              <a:t>Highlighting its potential for precision dosing in </a:t>
            </a:r>
            <a:r>
              <a:rPr lang="en-US" sz="2200" b="1" dirty="0">
                <a:solidFill>
                  <a:srgbClr val="FF0000"/>
                </a:solidFill>
                <a:latin typeface="Arial Rounded MT Bold" panose="020F0704030504030204" pitchFamily="34" charset="0"/>
              </a:rPr>
              <a:t>clinical applications</a:t>
            </a:r>
            <a:endParaRPr lang="en-US" sz="2200" dirty="0">
              <a:solidFill>
                <a:srgbClr val="FF0000"/>
              </a:solidFill>
              <a:latin typeface="Arial Rounded MT Bold" panose="020F0704030504030204" pitchFamily="34" charset="0"/>
            </a:endParaRPr>
          </a:p>
        </p:txBody>
      </p:sp>
      <p:sp>
        <p:nvSpPr>
          <p:cNvPr id="2" name="TextBox 1">
            <a:extLst>
              <a:ext uri="{FF2B5EF4-FFF2-40B4-BE49-F238E27FC236}">
                <a16:creationId xmlns:a16="http://schemas.microsoft.com/office/drawing/2014/main" id="{973AFBBD-3CF7-8E50-F328-7C4EB38885BD}"/>
              </a:ext>
            </a:extLst>
          </p:cNvPr>
          <p:cNvSpPr txBox="1"/>
          <p:nvPr/>
        </p:nvSpPr>
        <p:spPr>
          <a:xfrm>
            <a:off x="4751658" y="62552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pic>
        <p:nvPicPr>
          <p:cNvPr id="5" name="Picture 4" descr="Text&#10;&#10;Description automatically generated">
            <a:extLst>
              <a:ext uri="{FF2B5EF4-FFF2-40B4-BE49-F238E27FC236}">
                <a16:creationId xmlns:a16="http://schemas.microsoft.com/office/drawing/2014/main" id="{8455BBEB-DDF8-A43D-2ED9-8B5C57BD1721}"/>
              </a:ext>
            </a:extLst>
          </p:cNvPr>
          <p:cNvPicPr>
            <a:picLocks noChangeAspect="1"/>
          </p:cNvPicPr>
          <p:nvPr/>
        </p:nvPicPr>
        <p:blipFill>
          <a:blip r:embed="rId6">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6" name="Picture 5">
            <a:extLst>
              <a:ext uri="{FF2B5EF4-FFF2-40B4-BE49-F238E27FC236}">
                <a16:creationId xmlns:a16="http://schemas.microsoft.com/office/drawing/2014/main" id="{031C2BCF-DAAA-EB70-84E4-801F8E7B88E0}"/>
              </a:ext>
            </a:extLst>
          </p:cNvPr>
          <p:cNvPicPr>
            <a:picLocks noChangeAspect="1"/>
          </p:cNvPicPr>
          <p:nvPr/>
        </p:nvPicPr>
        <p:blipFill>
          <a:blip r:embed="rId7"/>
          <a:stretch>
            <a:fillRect/>
          </a:stretch>
        </p:blipFill>
        <p:spPr>
          <a:xfrm>
            <a:off x="231457" y="6001196"/>
            <a:ext cx="3040380" cy="729692"/>
          </a:xfrm>
          <a:prstGeom prst="rect">
            <a:avLst/>
          </a:prstGeom>
        </p:spPr>
      </p:pic>
      <p:pic>
        <p:nvPicPr>
          <p:cNvPr id="7" name="Picture 6">
            <a:extLst>
              <a:ext uri="{FF2B5EF4-FFF2-40B4-BE49-F238E27FC236}">
                <a16:creationId xmlns:a16="http://schemas.microsoft.com/office/drawing/2014/main" id="{912C8F4D-AFC9-B994-D22F-3C204753F447}"/>
              </a:ext>
            </a:extLst>
          </p:cNvPr>
          <p:cNvPicPr>
            <a:picLocks noChangeAspect="1"/>
          </p:cNvPicPr>
          <p:nvPr/>
        </p:nvPicPr>
        <p:blipFill>
          <a:blip r:embed="rId8"/>
          <a:stretch>
            <a:fillRect/>
          </a:stretch>
        </p:blipFill>
        <p:spPr>
          <a:xfrm>
            <a:off x="8040913" y="3591595"/>
            <a:ext cx="3853863" cy="1271943"/>
          </a:xfrm>
          <a:prstGeom prst="rect">
            <a:avLst/>
          </a:prstGeom>
        </p:spPr>
      </p:pic>
      <p:pic>
        <p:nvPicPr>
          <p:cNvPr id="8" name="Picture 7">
            <a:extLst>
              <a:ext uri="{FF2B5EF4-FFF2-40B4-BE49-F238E27FC236}">
                <a16:creationId xmlns:a16="http://schemas.microsoft.com/office/drawing/2014/main" id="{C4E0B957-4B6D-7D65-FCE4-A273636F731A}"/>
              </a:ext>
            </a:extLst>
          </p:cNvPr>
          <p:cNvPicPr>
            <a:picLocks noChangeAspect="1"/>
          </p:cNvPicPr>
          <p:nvPr/>
        </p:nvPicPr>
        <p:blipFill>
          <a:blip r:embed="rId9"/>
          <a:stretch>
            <a:fillRect/>
          </a:stretch>
        </p:blipFill>
        <p:spPr>
          <a:xfrm>
            <a:off x="1139901" y="3129239"/>
            <a:ext cx="6755869" cy="2196653"/>
          </a:xfrm>
          <a:prstGeom prst="rect">
            <a:avLst/>
          </a:prstGeom>
        </p:spPr>
      </p:pic>
    </p:spTree>
    <p:extLst>
      <p:ext uri="{BB962C8B-B14F-4D97-AF65-F5344CB8AC3E}">
        <p14:creationId xmlns:p14="http://schemas.microsoft.com/office/powerpoint/2010/main" val="8353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D693C2D6-A55A-46E0-7240-C2C8F077213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3" progId="TCLayout.ActiveDocument.1">
                  <p:embed/>
                </p:oleObj>
              </mc:Choice>
              <mc:Fallback>
                <p:oleObj name="think-cell Slide" r:id="rId4" imgW="404" imgH="403" progId="TCLayout.ActiveDocument.1">
                  <p:embed/>
                  <p:pic>
                    <p:nvPicPr>
                      <p:cNvPr id="3" name="think-cell data - do not delete" hidden="1">
                        <a:extLst>
                          <a:ext uri="{FF2B5EF4-FFF2-40B4-BE49-F238E27FC236}">
                            <a16:creationId xmlns:a16="http://schemas.microsoft.com/office/drawing/2014/main" id="{D693C2D6-A55A-46E0-7240-C2C8F077213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1">
            <a:extLst>
              <a:ext uri="{FF2B5EF4-FFF2-40B4-BE49-F238E27FC236}">
                <a16:creationId xmlns:a16="http://schemas.microsoft.com/office/drawing/2014/main" id="{D8328828-C067-AD25-161F-011C3E8BD61B}"/>
              </a:ext>
            </a:extLst>
          </p:cNvPr>
          <p:cNvSpPr>
            <a:spLocks noGrp="1"/>
          </p:cNvSpPr>
          <p:nvPr>
            <p:ph type="title"/>
          </p:nvPr>
        </p:nvSpPr>
        <p:spPr>
          <a:xfrm>
            <a:off x="2095500" y="365125"/>
            <a:ext cx="8001000" cy="1325563"/>
          </a:xfrm>
        </p:spPr>
        <p:txBody>
          <a:bodyPr vert="horz">
            <a:normAutofit/>
          </a:bodyPr>
          <a:lstStyle/>
          <a:p>
            <a:pPr algn="ctr"/>
            <a:r>
              <a:rPr lang="en-GB" sz="3200" dirty="0">
                <a:solidFill>
                  <a:srgbClr val="2E7EAF"/>
                </a:solidFill>
                <a:latin typeface="Arial Rounded MT Bold" panose="020F0704030504030204" pitchFamily="34" charset="77"/>
                <a:cs typeface="Times New Roman" panose="02020603050405020304" pitchFamily="18" charset="0"/>
              </a:rPr>
              <a:t>New Discovered PK Warfarin Model: Expert commentary</a:t>
            </a:r>
            <a:endParaRPr lang="en-US" sz="3200" dirty="0">
              <a:solidFill>
                <a:srgbClr val="2E7EAF"/>
              </a:solidFill>
              <a:latin typeface="Arial Rounded MT Bold" panose="020F0704030504030204" pitchFamily="34" charset="77"/>
              <a:cs typeface="Times New Roman" panose="02020603050405020304" pitchFamily="18" charset="0"/>
            </a:endParaRPr>
          </a:p>
        </p:txBody>
      </p:sp>
      <p:sp>
        <p:nvSpPr>
          <p:cNvPr id="4" name="Content Placeholder 3">
            <a:extLst>
              <a:ext uri="{FF2B5EF4-FFF2-40B4-BE49-F238E27FC236}">
                <a16:creationId xmlns:a16="http://schemas.microsoft.com/office/drawing/2014/main" id="{363D5D58-B984-EEE3-9CA2-216712E2526B}"/>
              </a:ext>
            </a:extLst>
          </p:cNvPr>
          <p:cNvSpPr>
            <a:spLocks noGrp="1"/>
          </p:cNvSpPr>
          <p:nvPr>
            <p:ph idx="1"/>
          </p:nvPr>
        </p:nvSpPr>
        <p:spPr>
          <a:xfrm>
            <a:off x="666752" y="1671736"/>
            <a:ext cx="11195779" cy="4329460"/>
          </a:xfrm>
        </p:spPr>
        <p:txBody>
          <a:bodyPr>
            <a:normAutofit/>
          </a:bodyPr>
          <a:lstStyle/>
          <a:p>
            <a:r>
              <a:rPr lang="en-GB" b="1" dirty="0">
                <a:solidFill>
                  <a:schemeClr val="accent1"/>
                </a:solidFill>
              </a:rPr>
              <a:t>Prof. Jean-Baptiste </a:t>
            </a:r>
            <a:r>
              <a:rPr lang="en-GB" b="1" dirty="0" err="1">
                <a:solidFill>
                  <a:schemeClr val="accent1"/>
                </a:solidFill>
              </a:rPr>
              <a:t>Woillard</a:t>
            </a:r>
            <a:r>
              <a:rPr lang="en-GB" b="1" dirty="0">
                <a:solidFill>
                  <a:schemeClr val="accent1"/>
                </a:solidFill>
              </a:rPr>
              <a:t>, Pharmacologist. </a:t>
            </a:r>
            <a:r>
              <a:rPr lang="en-GB" b="1" dirty="0"/>
              <a:t>“The </a:t>
            </a:r>
            <a:r>
              <a:rPr lang="en-GB" b="1" dirty="0">
                <a:solidFill>
                  <a:srgbClr val="FF0000"/>
                </a:solidFill>
              </a:rPr>
              <a:t>model is promising </a:t>
            </a:r>
            <a:r>
              <a:rPr lang="en-GB" b="1" dirty="0"/>
              <a:t>and </a:t>
            </a:r>
            <a:r>
              <a:rPr lang="en-GB" b="1" dirty="0">
                <a:solidFill>
                  <a:srgbClr val="FF0000"/>
                </a:solidFill>
              </a:rPr>
              <a:t>pharmacokinetically plausible</a:t>
            </a:r>
            <a:r>
              <a:rPr lang="en-GB" b="1" dirty="0"/>
              <a:t>. The next step is to apply D3 to other clinically relevant PK drug datasets.” </a:t>
            </a:r>
          </a:p>
          <a:p>
            <a:r>
              <a:rPr lang="en-GB" b="1" dirty="0">
                <a:solidFill>
                  <a:schemeClr val="accent1"/>
                </a:solidFill>
              </a:rPr>
              <a:t>Prof. Richard Peck, Clinical Pharmacologist. </a:t>
            </a:r>
            <a:r>
              <a:rPr lang="en-GB" b="1" dirty="0"/>
              <a:t>“This model is reasonable and potentially superior. It represents a </a:t>
            </a:r>
            <a:r>
              <a:rPr lang="en-GB" b="1" dirty="0">
                <a:solidFill>
                  <a:srgbClr val="FF0000"/>
                </a:solidFill>
              </a:rPr>
              <a:t>significant advance in clinical pharmacology </a:t>
            </a:r>
            <a:r>
              <a:rPr lang="en-GB" b="1" dirty="0"/>
              <a:t>by automatically identifying robust PK models.”</a:t>
            </a:r>
          </a:p>
          <a:p>
            <a:r>
              <a:rPr lang="en-GB" b="1" dirty="0">
                <a:solidFill>
                  <a:schemeClr val="accent1"/>
                </a:solidFill>
              </a:rPr>
              <a:t>Prof. Eoin McKinney, Clinician. </a:t>
            </a:r>
            <a:r>
              <a:rPr lang="en-GB" b="1" dirty="0"/>
              <a:t>“</a:t>
            </a:r>
            <a:r>
              <a:rPr lang="en-GB" b="1" dirty="0">
                <a:solidFill>
                  <a:srgbClr val="FF0000"/>
                </a:solidFill>
              </a:rPr>
              <a:t>This model is significant</a:t>
            </a:r>
            <a:r>
              <a:rPr lang="en-GB" b="1" dirty="0"/>
              <a:t>, as consortiums are dedicated to improving Warfarin [Consortium, 2009]. The </a:t>
            </a:r>
            <a:r>
              <a:rPr lang="en-GB" b="1" dirty="0">
                <a:solidFill>
                  <a:srgbClr val="FF0000"/>
                </a:solidFill>
              </a:rPr>
              <a:t>model adds novel components</a:t>
            </a:r>
            <a:r>
              <a:rPr lang="en-GB" b="1" dirty="0"/>
              <a:t>, such as the Michaelis component for time-varying changes and novel interaction terms like age-sex.” </a:t>
            </a:r>
          </a:p>
          <a:p>
            <a:endParaRPr lang="en-US" b="1" dirty="0"/>
          </a:p>
        </p:txBody>
      </p:sp>
      <p:sp>
        <p:nvSpPr>
          <p:cNvPr id="2" name="TextBox 1">
            <a:extLst>
              <a:ext uri="{FF2B5EF4-FFF2-40B4-BE49-F238E27FC236}">
                <a16:creationId xmlns:a16="http://schemas.microsoft.com/office/drawing/2014/main" id="{D5EAB51A-09D5-AC70-999D-BEC78B8BFB5D}"/>
              </a:ext>
            </a:extLst>
          </p:cNvPr>
          <p:cNvSpPr txBox="1"/>
          <p:nvPr/>
        </p:nvSpPr>
        <p:spPr>
          <a:xfrm>
            <a:off x="4751658" y="62552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pic>
        <p:nvPicPr>
          <p:cNvPr id="6" name="Picture 5" descr="Text&#10;&#10;Description automatically generated">
            <a:extLst>
              <a:ext uri="{FF2B5EF4-FFF2-40B4-BE49-F238E27FC236}">
                <a16:creationId xmlns:a16="http://schemas.microsoft.com/office/drawing/2014/main" id="{DB0D8F6E-5431-F187-B683-0595AC0B6C6C}"/>
              </a:ext>
            </a:extLst>
          </p:cNvPr>
          <p:cNvPicPr>
            <a:picLocks noChangeAspect="1"/>
          </p:cNvPicPr>
          <p:nvPr/>
        </p:nvPicPr>
        <p:blipFill>
          <a:blip r:embed="rId6">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7" name="Picture 6">
            <a:extLst>
              <a:ext uri="{FF2B5EF4-FFF2-40B4-BE49-F238E27FC236}">
                <a16:creationId xmlns:a16="http://schemas.microsoft.com/office/drawing/2014/main" id="{56F6D764-DAC2-AB44-82AF-4D8BDD9E5B03}"/>
              </a:ext>
            </a:extLst>
          </p:cNvPr>
          <p:cNvPicPr>
            <a:picLocks noChangeAspect="1"/>
          </p:cNvPicPr>
          <p:nvPr/>
        </p:nvPicPr>
        <p:blipFill>
          <a:blip r:embed="rId7"/>
          <a:stretch>
            <a:fillRect/>
          </a:stretch>
        </p:blipFill>
        <p:spPr>
          <a:xfrm>
            <a:off x="231457" y="6001196"/>
            <a:ext cx="3040380" cy="729692"/>
          </a:xfrm>
          <a:prstGeom prst="rect">
            <a:avLst/>
          </a:prstGeom>
        </p:spPr>
      </p:pic>
    </p:spTree>
    <p:extLst>
      <p:ext uri="{BB962C8B-B14F-4D97-AF65-F5344CB8AC3E}">
        <p14:creationId xmlns:p14="http://schemas.microsoft.com/office/powerpoint/2010/main" val="3734906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49" y="381000"/>
            <a:ext cx="11639551" cy="546100"/>
          </a:xfrm>
          <a:prstGeom prst="rect">
            <a:avLst/>
          </a:prstGeom>
        </p:spPr>
        <p:txBody>
          <a:bodyPr anchor="t" anchorCtr="0">
            <a:noAutofit/>
          </a:bodyPr>
          <a:lstStyle>
            <a:lvl1pPr defTabSz="448055">
              <a:defRPr sz="5586">
                <a:solidFill>
                  <a:srgbClr val="000000"/>
                </a:solidFill>
              </a:defRPr>
            </a:lvl1pPr>
          </a:lstStyle>
          <a:p>
            <a:r>
              <a:rPr lang="en-US" sz="3200" dirty="0">
                <a:solidFill>
                  <a:srgbClr val="2F7FB1"/>
                </a:solidFill>
                <a:latin typeface="Arial Rounded MT Bold" panose="020F0704030504030204" pitchFamily="34" charset="0"/>
              </a:rPr>
              <a:t>Will LLM-Agents replace researchers?</a:t>
            </a:r>
          </a:p>
        </p:txBody>
      </p:sp>
      <p:sp>
        <p:nvSpPr>
          <p:cNvPr id="11" name="TextBox 2">
            <a:extLst>
              <a:ext uri="{FF2B5EF4-FFF2-40B4-BE49-F238E27FC236}">
                <a16:creationId xmlns:a16="http://schemas.microsoft.com/office/drawing/2014/main" id="{005B3540-4F9B-4A56-9483-4F09EF5EB2B1}"/>
              </a:ext>
            </a:extLst>
          </p:cNvPr>
          <p:cNvSpPr txBox="1"/>
          <p:nvPr/>
        </p:nvSpPr>
        <p:spPr>
          <a:xfrm>
            <a:off x="9029" y="804956"/>
            <a:ext cx="11639609" cy="4889431"/>
          </a:xfrm>
          <a:prstGeom prst="rect">
            <a:avLst/>
          </a:prstGeom>
          <a:noFill/>
        </p:spPr>
        <p:txBody>
          <a:bodyPr wrap="square" rtlCol="0">
            <a:noAutofit/>
          </a:bodyPr>
          <a:lstStyle/>
          <a:p>
            <a:pPr lvl="1"/>
            <a:endParaRPr lang="en-US" sz="2400" dirty="0">
              <a:latin typeface="Arial Rounded MT Bold" panose="020F0704030504030204" pitchFamily="34" charset="0"/>
            </a:endParaRPr>
          </a:p>
          <a:p>
            <a:pPr marL="800100" lvl="1" indent="-342900">
              <a:buFont typeface="Arial" panose="020B0604020202020204" pitchFamily="34" charset="0"/>
              <a:buChar char="•"/>
            </a:pPr>
            <a:endParaRPr lang="en-US" sz="2800" i="1" dirty="0">
              <a:solidFill>
                <a:srgbClr val="7030A0"/>
              </a:solidFill>
              <a:effectLst/>
              <a:latin typeface="Arial Rounded MT Bold" panose="020F07040305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400" dirty="0">
              <a:latin typeface="Arial Rounded MT Bold" panose="020F0704030504030204" pitchFamily="34" charset="0"/>
            </a:endParaRPr>
          </a:p>
        </p:txBody>
      </p:sp>
      <p:sp>
        <p:nvSpPr>
          <p:cNvPr id="7" name="TextBox 6">
            <a:extLst>
              <a:ext uri="{FF2B5EF4-FFF2-40B4-BE49-F238E27FC236}">
                <a16:creationId xmlns:a16="http://schemas.microsoft.com/office/drawing/2014/main" id="{5C7D0E27-05CA-4CB2-A5B7-64E596F74AC8}"/>
              </a:ext>
            </a:extLst>
          </p:cNvPr>
          <p:cNvSpPr txBox="1"/>
          <p:nvPr/>
        </p:nvSpPr>
        <p:spPr>
          <a:xfrm>
            <a:off x="4751658" y="64235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pic>
        <p:nvPicPr>
          <p:cNvPr id="8" name="Picture 7" descr="Text&#10;&#10;Description automatically generated">
            <a:extLst>
              <a:ext uri="{FF2B5EF4-FFF2-40B4-BE49-F238E27FC236}">
                <a16:creationId xmlns:a16="http://schemas.microsoft.com/office/drawing/2014/main" id="{43DB2FBC-0BE5-47C0-A0FD-A1B836FE44BF}"/>
              </a:ext>
            </a:extLst>
          </p:cNvPr>
          <p:cNvPicPr>
            <a:picLocks noChangeAspect="1"/>
          </p:cNvPicPr>
          <p:nvPr/>
        </p:nvPicPr>
        <p:blipFill>
          <a:blip r:embed="rId3">
            <a:duotone>
              <a:schemeClr val="accent3">
                <a:shade val="45000"/>
                <a:satMod val="135000"/>
              </a:schemeClr>
              <a:prstClr val="white"/>
            </a:duotone>
          </a:blip>
          <a:stretch>
            <a:fillRect/>
          </a:stretch>
        </p:blipFill>
        <p:spPr>
          <a:xfrm>
            <a:off x="10277392" y="6399675"/>
            <a:ext cx="1731812" cy="360000"/>
          </a:xfrm>
          <a:prstGeom prst="rect">
            <a:avLst/>
          </a:prstGeom>
        </p:spPr>
      </p:pic>
      <p:pic>
        <p:nvPicPr>
          <p:cNvPr id="9" name="Picture 8">
            <a:extLst>
              <a:ext uri="{FF2B5EF4-FFF2-40B4-BE49-F238E27FC236}">
                <a16:creationId xmlns:a16="http://schemas.microsoft.com/office/drawing/2014/main" id="{3F26093B-0C77-4DFE-B5A6-EEF00C7E2DFC}"/>
              </a:ext>
            </a:extLst>
          </p:cNvPr>
          <p:cNvPicPr>
            <a:picLocks noChangeAspect="1"/>
          </p:cNvPicPr>
          <p:nvPr/>
        </p:nvPicPr>
        <p:blipFill>
          <a:blip r:embed="rId4"/>
          <a:stretch>
            <a:fillRect/>
          </a:stretch>
        </p:blipFill>
        <p:spPr>
          <a:xfrm>
            <a:off x="182796" y="6262050"/>
            <a:ext cx="2249997" cy="540000"/>
          </a:xfrm>
          <a:prstGeom prst="rect">
            <a:avLst/>
          </a:prstGeom>
        </p:spPr>
      </p:pic>
      <p:pic>
        <p:nvPicPr>
          <p:cNvPr id="4" name="Picture 3" descr="A crowd of people on the street&#10;&#10;Description automatically generated with medium confidence">
            <a:extLst>
              <a:ext uri="{FF2B5EF4-FFF2-40B4-BE49-F238E27FC236}">
                <a16:creationId xmlns:a16="http://schemas.microsoft.com/office/drawing/2014/main" id="{6411A0A0-1806-74A8-4BFA-0C5F303B2094}"/>
              </a:ext>
            </a:extLst>
          </p:cNvPr>
          <p:cNvPicPr>
            <a:picLocks noChangeAspect="1"/>
          </p:cNvPicPr>
          <p:nvPr/>
        </p:nvPicPr>
        <p:blipFill>
          <a:blip r:embed="rId5"/>
          <a:stretch>
            <a:fillRect/>
          </a:stretch>
        </p:blipFill>
        <p:spPr>
          <a:xfrm>
            <a:off x="1402464" y="1860473"/>
            <a:ext cx="4868595" cy="3361331"/>
          </a:xfrm>
          <a:prstGeom prst="rect">
            <a:avLst/>
          </a:prstGeom>
        </p:spPr>
      </p:pic>
      <p:pic>
        <p:nvPicPr>
          <p:cNvPr id="2" name="Picture 1">
            <a:extLst>
              <a:ext uri="{FF2B5EF4-FFF2-40B4-BE49-F238E27FC236}">
                <a16:creationId xmlns:a16="http://schemas.microsoft.com/office/drawing/2014/main" id="{8E3EB7A8-24CF-0459-33A3-844C389685A2}"/>
              </a:ext>
            </a:extLst>
          </p:cNvPr>
          <p:cNvPicPr>
            <a:picLocks noChangeAspect="1"/>
          </p:cNvPicPr>
          <p:nvPr/>
        </p:nvPicPr>
        <p:blipFill>
          <a:blip r:embed="rId6"/>
          <a:stretch>
            <a:fillRect/>
          </a:stretch>
        </p:blipFill>
        <p:spPr>
          <a:xfrm>
            <a:off x="8078972" y="2233593"/>
            <a:ext cx="3608690" cy="2390813"/>
          </a:xfrm>
          <a:prstGeom prst="rect">
            <a:avLst/>
          </a:prstGeom>
        </p:spPr>
      </p:pic>
    </p:spTree>
    <p:extLst>
      <p:ext uri="{BB962C8B-B14F-4D97-AF65-F5344CB8AC3E}">
        <p14:creationId xmlns:p14="http://schemas.microsoft.com/office/powerpoint/2010/main" val="31366463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11" name="TextBox 2">
            <a:extLst>
              <a:ext uri="{FF2B5EF4-FFF2-40B4-BE49-F238E27FC236}">
                <a16:creationId xmlns:a16="http://schemas.microsoft.com/office/drawing/2014/main" id="{005B3540-4F9B-4A56-9483-4F09EF5EB2B1}"/>
              </a:ext>
            </a:extLst>
          </p:cNvPr>
          <p:cNvSpPr txBox="1"/>
          <p:nvPr/>
        </p:nvSpPr>
        <p:spPr>
          <a:xfrm>
            <a:off x="333097" y="549777"/>
            <a:ext cx="10080992" cy="4889431"/>
          </a:xfrm>
          <a:prstGeom prst="rect">
            <a:avLst/>
          </a:prstGeom>
          <a:noFill/>
        </p:spPr>
        <p:txBody>
          <a:bodyPr wrap="square" rtlCol="0">
            <a:noAutofit/>
          </a:bodyPr>
          <a:lstStyle/>
          <a:p>
            <a:endParaRPr lang="en-US" sz="2400" dirty="0">
              <a:latin typeface="Lato" panose="020F0502020204030203"/>
            </a:endParaRPr>
          </a:p>
          <a:p>
            <a:endParaRPr lang="en-US" sz="2400" i="1" dirty="0">
              <a:latin typeface="Lato" panose="020F0502020204030203"/>
            </a:endParaRPr>
          </a:p>
          <a:p>
            <a:endParaRPr lang="en-US" sz="2400" i="1" dirty="0">
              <a:latin typeface="Lato" panose="020F0502020204030203"/>
            </a:endParaRPr>
          </a:p>
          <a:p>
            <a:endParaRPr lang="en-US" sz="2400" i="1" dirty="0">
              <a:latin typeface="Lato" panose="020F0502020204030203"/>
            </a:endParaRPr>
          </a:p>
          <a:p>
            <a:endParaRPr lang="en-US" sz="2400" i="1" dirty="0">
              <a:latin typeface="Lato" panose="020F0502020204030203"/>
            </a:endParaRPr>
          </a:p>
          <a:p>
            <a:endParaRPr lang="en-US" sz="2400" dirty="0">
              <a:latin typeface="Lato" panose="020F0502020204030203"/>
            </a:endParaRPr>
          </a:p>
          <a:p>
            <a:endParaRPr lang="en-US" sz="2400" dirty="0">
              <a:latin typeface="Lato" panose="020F0502020204030203"/>
            </a:endParaRPr>
          </a:p>
          <a:p>
            <a:endParaRPr lang="en-US" sz="2400" dirty="0">
              <a:latin typeface="Lato" panose="020F0502020204030203"/>
            </a:endParaRPr>
          </a:p>
          <a:p>
            <a:endParaRPr lang="en-US" sz="2400" dirty="0">
              <a:latin typeface="Lato" panose="020F0502020204030203"/>
            </a:endParaRPr>
          </a:p>
          <a:p>
            <a:endParaRPr lang="en-US" sz="2400" dirty="0">
              <a:latin typeface="Lato" panose="020F0502020204030203"/>
            </a:endParaRPr>
          </a:p>
          <a:p>
            <a:endParaRPr lang="en-US" sz="2400" dirty="0">
              <a:latin typeface="Lato" panose="020F0502020204030203"/>
            </a:endParaRPr>
          </a:p>
          <a:p>
            <a:endParaRPr lang="en-US" dirty="0">
              <a:solidFill>
                <a:schemeClr val="tx1">
                  <a:lumMod val="85000"/>
                  <a:lumOff val="15000"/>
                </a:schemeClr>
              </a:solidFill>
              <a:latin typeface="Lato" panose="020F0502020204030203"/>
            </a:endParaRPr>
          </a:p>
          <a:p>
            <a:endParaRPr lang="en-US" dirty="0">
              <a:solidFill>
                <a:schemeClr val="tx1">
                  <a:lumMod val="85000"/>
                  <a:lumOff val="15000"/>
                </a:schemeClr>
              </a:solidFill>
              <a:latin typeface="Lato" panose="020F0502020204030203"/>
            </a:endParaRPr>
          </a:p>
        </p:txBody>
      </p:sp>
      <p:graphicFrame>
        <p:nvGraphicFramePr>
          <p:cNvPr id="4" name="Table 4">
            <a:extLst>
              <a:ext uri="{FF2B5EF4-FFF2-40B4-BE49-F238E27FC236}">
                <a16:creationId xmlns:a16="http://schemas.microsoft.com/office/drawing/2014/main" id="{FBD11799-D932-4774-A691-E2EB6FAC208D}"/>
              </a:ext>
            </a:extLst>
          </p:cNvPr>
          <p:cNvGraphicFramePr>
            <a:graphicFrameLocks noGrp="1"/>
          </p:cNvGraphicFramePr>
          <p:nvPr/>
        </p:nvGraphicFramePr>
        <p:xfrm>
          <a:off x="1393645" y="1330827"/>
          <a:ext cx="8975310" cy="3001562"/>
        </p:xfrm>
        <a:graphic>
          <a:graphicData uri="http://schemas.openxmlformats.org/drawingml/2006/table">
            <a:tbl>
              <a:tblPr firstRow="1" bandRow="1">
                <a:tableStyleId>{5C22544A-7EE6-4342-B048-85BDC9FD1C3A}</a:tableStyleId>
              </a:tblPr>
              <a:tblGrid>
                <a:gridCol w="1795062">
                  <a:extLst>
                    <a:ext uri="{9D8B030D-6E8A-4147-A177-3AD203B41FA5}">
                      <a16:colId xmlns:a16="http://schemas.microsoft.com/office/drawing/2014/main" val="3463911380"/>
                    </a:ext>
                  </a:extLst>
                </a:gridCol>
                <a:gridCol w="1795062">
                  <a:extLst>
                    <a:ext uri="{9D8B030D-6E8A-4147-A177-3AD203B41FA5}">
                      <a16:colId xmlns:a16="http://schemas.microsoft.com/office/drawing/2014/main" val="2231182380"/>
                    </a:ext>
                  </a:extLst>
                </a:gridCol>
                <a:gridCol w="1795062">
                  <a:extLst>
                    <a:ext uri="{9D8B030D-6E8A-4147-A177-3AD203B41FA5}">
                      <a16:colId xmlns:a16="http://schemas.microsoft.com/office/drawing/2014/main" val="746049455"/>
                    </a:ext>
                  </a:extLst>
                </a:gridCol>
                <a:gridCol w="1795062">
                  <a:extLst>
                    <a:ext uri="{9D8B030D-6E8A-4147-A177-3AD203B41FA5}">
                      <a16:colId xmlns:a16="http://schemas.microsoft.com/office/drawing/2014/main" val="735050229"/>
                    </a:ext>
                  </a:extLst>
                </a:gridCol>
                <a:gridCol w="1795062">
                  <a:extLst>
                    <a:ext uri="{9D8B030D-6E8A-4147-A177-3AD203B41FA5}">
                      <a16:colId xmlns:a16="http://schemas.microsoft.com/office/drawing/2014/main" val="2945063509"/>
                    </a:ext>
                  </a:extLst>
                </a:gridCol>
              </a:tblGrid>
              <a:tr h="1054452">
                <a:tc>
                  <a:txBody>
                    <a:bodyPr/>
                    <a:lstStyle/>
                    <a:p>
                      <a:endParaRPr lang="en-GB" dirty="0"/>
                    </a:p>
                  </a:txBody>
                  <a:tcPr/>
                </a:tc>
                <a:tc>
                  <a:txBody>
                    <a:bodyPr/>
                    <a:lstStyle/>
                    <a:p>
                      <a:r>
                        <a:rPr lang="en-GB" dirty="0"/>
                        <a:t>Explicit function</a:t>
                      </a:r>
                    </a:p>
                  </a:txBody>
                  <a:tcPr/>
                </a:tc>
                <a:tc>
                  <a:txBody>
                    <a:bodyPr/>
                    <a:lstStyle/>
                    <a:p>
                      <a:r>
                        <a:rPr lang="en-GB"/>
                        <a:t>Implicit function</a:t>
                      </a:r>
                      <a:endParaRPr lang="en-GB" dirty="0"/>
                    </a:p>
                  </a:txBody>
                  <a:tcPr/>
                </a:tc>
                <a:tc>
                  <a:txBody>
                    <a:bodyPr/>
                    <a:lstStyle/>
                    <a:p>
                      <a:r>
                        <a:rPr lang="en-GB" dirty="0"/>
                        <a:t>Ordinary differential equation</a:t>
                      </a:r>
                    </a:p>
                  </a:txBody>
                  <a:tcPr/>
                </a:tc>
                <a:tc>
                  <a:txBody>
                    <a:bodyPr/>
                    <a:lstStyle/>
                    <a:p>
                      <a:r>
                        <a:rPr lang="en-GB" dirty="0"/>
                        <a:t>Partial differential equation</a:t>
                      </a:r>
                    </a:p>
                  </a:txBody>
                  <a:tcPr/>
                </a:tc>
                <a:extLst>
                  <a:ext uri="{0D108BD9-81ED-4DB2-BD59-A6C34878D82A}">
                    <a16:rowId xmlns:a16="http://schemas.microsoft.com/office/drawing/2014/main" val="3297295412"/>
                  </a:ext>
                </a:extLst>
              </a:tr>
              <a:tr h="653148">
                <a:tc>
                  <a:txBody>
                    <a:bodyPr/>
                    <a:lstStyle/>
                    <a:p>
                      <a:r>
                        <a:rPr lang="en-GB" dirty="0"/>
                        <a:t>Typical form</a:t>
                      </a:r>
                    </a:p>
                  </a:txBody>
                  <a:tcPr/>
                </a:tc>
                <a:tc>
                  <a:txBody>
                    <a:bodyPr/>
                    <a:lstStyle/>
                    <a:p>
                      <a:endParaRPr lang="en-GB" dirty="0"/>
                    </a:p>
                  </a:txBody>
                  <a:tcPr/>
                </a:tc>
                <a:tc>
                  <a:txBody>
                    <a:bodyPr/>
                    <a:lstStyle/>
                    <a:p>
                      <a:endParaRPr lang="en-GB" dirty="0"/>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873688434"/>
                  </a:ext>
                </a:extLst>
              </a:tr>
              <a:tr h="1293962">
                <a:tc>
                  <a:txBody>
                    <a:bodyPr/>
                    <a:lstStyle/>
                    <a:p>
                      <a:r>
                        <a:rPr lang="en-GB" dirty="0"/>
                        <a:t>Examples</a:t>
                      </a:r>
                    </a:p>
                  </a:txBody>
                  <a:tcPr/>
                </a:tc>
                <a:tc>
                  <a:txBody>
                    <a:bodyPr/>
                    <a:lstStyle/>
                    <a:p>
                      <a:pPr algn="ctr"/>
                      <a:r>
                        <a:rPr lang="en-GB" dirty="0"/>
                        <a:t>Relativity </a:t>
                      </a:r>
                    </a:p>
                    <a:p>
                      <a:pPr algn="ctr"/>
                      <a:endParaRPr lang="en-GB" dirty="0"/>
                    </a:p>
                  </a:txBody>
                  <a:tcPr/>
                </a:tc>
                <a:tc>
                  <a:txBody>
                    <a:bodyPr/>
                    <a:lstStyle/>
                    <a:p>
                      <a:pPr algn="ctr"/>
                      <a:r>
                        <a:rPr lang="en-GB" dirty="0" err="1"/>
                        <a:t>Bernoullis</a:t>
                      </a:r>
                      <a:r>
                        <a:rPr lang="en-GB" dirty="0"/>
                        <a:t>’ </a:t>
                      </a:r>
                      <a:r>
                        <a:rPr lang="en-GB" dirty="0" err="1"/>
                        <a:t>Eq</a:t>
                      </a:r>
                      <a:endParaRPr lang="en-GB" dirty="0"/>
                    </a:p>
                  </a:txBody>
                  <a:tcPr/>
                </a:tc>
                <a:tc>
                  <a:txBody>
                    <a:bodyPr/>
                    <a:lstStyle/>
                    <a:p>
                      <a:pPr algn="ctr"/>
                      <a:r>
                        <a:rPr lang="en-GB" dirty="0"/>
                        <a:t>Newton’s law</a:t>
                      </a:r>
                    </a:p>
                  </a:txBody>
                  <a:tcPr/>
                </a:tc>
                <a:tc>
                  <a:txBody>
                    <a:bodyPr/>
                    <a:lstStyle/>
                    <a:p>
                      <a:pPr algn="ctr"/>
                      <a:r>
                        <a:rPr lang="en-GB" dirty="0"/>
                        <a:t>Heat equation</a:t>
                      </a:r>
                    </a:p>
                  </a:txBody>
                  <a:tcPr/>
                </a:tc>
                <a:extLst>
                  <a:ext uri="{0D108BD9-81ED-4DB2-BD59-A6C34878D82A}">
                    <a16:rowId xmlns:a16="http://schemas.microsoft.com/office/drawing/2014/main" val="700994399"/>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EB2F8B-FBF5-4EC7-9E1B-AB54453E1B89}"/>
                  </a:ext>
                </a:extLst>
              </p:cNvPr>
              <p:cNvSpPr txBox="1"/>
              <p:nvPr/>
            </p:nvSpPr>
            <p:spPr>
              <a:xfrm>
                <a:off x="3463506" y="2515183"/>
                <a:ext cx="11278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oMath>
                  </m:oMathPara>
                </a14:m>
                <a:endParaRPr lang="en-GB" dirty="0"/>
              </a:p>
            </p:txBody>
          </p:sp>
        </mc:Choice>
        <mc:Fallback xmlns="">
          <p:sp>
            <p:nvSpPr>
              <p:cNvPr id="5" name="TextBox 4">
                <a:extLst>
                  <a:ext uri="{FF2B5EF4-FFF2-40B4-BE49-F238E27FC236}">
                    <a16:creationId xmlns:a16="http://schemas.microsoft.com/office/drawing/2014/main" id="{6EEB2F8B-FBF5-4EC7-9E1B-AB54453E1B89}"/>
                  </a:ext>
                </a:extLst>
              </p:cNvPr>
              <p:cNvSpPr txBox="1">
                <a:spLocks noRot="1" noChangeAspect="1" noMove="1" noResize="1" noEditPoints="1" noAdjustHandles="1" noChangeArrowheads="1" noChangeShapeType="1" noTextEdit="1"/>
              </p:cNvSpPr>
              <p:nvPr/>
            </p:nvSpPr>
            <p:spPr>
              <a:xfrm>
                <a:off x="3463506" y="2515183"/>
                <a:ext cx="1127809" cy="276999"/>
              </a:xfrm>
              <a:prstGeom prst="rect">
                <a:avLst/>
              </a:prstGeom>
              <a:blipFill>
                <a:blip r:embed="rId5"/>
                <a:stretch>
                  <a:fillRect l="-4865" t="-4444" r="-7027" b="-3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31802A2-E92A-410F-90C4-F89863B3CBDC}"/>
                  </a:ext>
                </a:extLst>
              </p:cNvPr>
              <p:cNvSpPr txBox="1"/>
              <p:nvPr/>
            </p:nvSpPr>
            <p:spPr>
              <a:xfrm>
                <a:off x="5319334" y="2540806"/>
                <a:ext cx="115826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e>
                      </m:d>
                      <m:r>
                        <a:rPr lang="en-GB" b="0" i="1" smtClean="0">
                          <a:latin typeface="Cambria Math" panose="02040503050406030204" pitchFamily="18" charset="0"/>
                        </a:rPr>
                        <m:t>=</m:t>
                      </m:r>
                      <m:r>
                        <a:rPr lang="en-GB" b="0" i="1" smtClean="0">
                          <a:latin typeface="Cambria Math" panose="02040503050406030204" pitchFamily="18" charset="0"/>
                        </a:rPr>
                        <m:t>𝑐</m:t>
                      </m:r>
                    </m:oMath>
                  </m:oMathPara>
                </a14:m>
                <a:endParaRPr lang="en-GB" dirty="0"/>
              </a:p>
            </p:txBody>
          </p:sp>
        </mc:Choice>
        <mc:Fallback xmlns="">
          <p:sp>
            <p:nvSpPr>
              <p:cNvPr id="16" name="TextBox 15">
                <a:extLst>
                  <a:ext uri="{FF2B5EF4-FFF2-40B4-BE49-F238E27FC236}">
                    <a16:creationId xmlns:a16="http://schemas.microsoft.com/office/drawing/2014/main" id="{431802A2-E92A-410F-90C4-F89863B3CBDC}"/>
                  </a:ext>
                </a:extLst>
              </p:cNvPr>
              <p:cNvSpPr txBox="1">
                <a:spLocks noRot="1" noChangeAspect="1" noMove="1" noResize="1" noEditPoints="1" noAdjustHandles="1" noChangeArrowheads="1" noChangeShapeType="1" noTextEdit="1"/>
              </p:cNvSpPr>
              <p:nvPr/>
            </p:nvSpPr>
            <p:spPr>
              <a:xfrm>
                <a:off x="5319334" y="2540806"/>
                <a:ext cx="1158266" cy="276999"/>
              </a:xfrm>
              <a:prstGeom prst="rect">
                <a:avLst/>
              </a:prstGeom>
              <a:blipFill>
                <a:blip r:embed="rId6"/>
                <a:stretch>
                  <a:fillRect l="-6316" t="-2222" r="-1053"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8416A15-47B0-4034-ACDE-7EABC10168A7}"/>
                  </a:ext>
                </a:extLst>
              </p:cNvPr>
              <p:cNvSpPr txBox="1"/>
              <p:nvPr/>
            </p:nvSpPr>
            <p:spPr>
              <a:xfrm>
                <a:off x="6986372" y="2416348"/>
                <a:ext cx="1257460"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𝑑𝑥</m:t>
                          </m:r>
                        </m:num>
                        <m:den>
                          <m:r>
                            <a:rPr lang="en-GB" b="0" i="1" smtClean="0">
                              <a:latin typeface="Cambria Math" panose="02040503050406030204" pitchFamily="18" charset="0"/>
                            </a:rPr>
                            <m:t>𝑑𝑡</m:t>
                          </m:r>
                        </m:den>
                      </m:f>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oMath>
                  </m:oMathPara>
                </a14:m>
                <a:endParaRPr lang="en-GB" dirty="0"/>
              </a:p>
            </p:txBody>
          </p:sp>
        </mc:Choice>
        <mc:Fallback xmlns="">
          <p:sp>
            <p:nvSpPr>
              <p:cNvPr id="17" name="TextBox 16">
                <a:extLst>
                  <a:ext uri="{FF2B5EF4-FFF2-40B4-BE49-F238E27FC236}">
                    <a16:creationId xmlns:a16="http://schemas.microsoft.com/office/drawing/2014/main" id="{D8416A15-47B0-4034-ACDE-7EABC10168A7}"/>
                  </a:ext>
                </a:extLst>
              </p:cNvPr>
              <p:cNvSpPr txBox="1">
                <a:spLocks noRot="1" noChangeAspect="1" noMove="1" noResize="1" noEditPoints="1" noAdjustHandles="1" noChangeArrowheads="1" noChangeShapeType="1" noTextEdit="1"/>
              </p:cNvSpPr>
              <p:nvPr/>
            </p:nvSpPr>
            <p:spPr>
              <a:xfrm>
                <a:off x="6986372" y="2416348"/>
                <a:ext cx="1257460" cy="52591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2651B9F-0A63-48D8-82C2-6F12695DBC08}"/>
                  </a:ext>
                </a:extLst>
              </p:cNvPr>
              <p:cNvSpPr txBox="1"/>
              <p:nvPr/>
            </p:nvSpPr>
            <p:spPr>
              <a:xfrm>
                <a:off x="8752605" y="2417722"/>
                <a:ext cx="1302984"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rPr>
                            <m:t>𝑢</m:t>
                          </m:r>
                        </m:num>
                        <m:den>
                          <m:r>
                            <a:rPr lang="en-GB" b="0" i="1" smtClean="0">
                              <a:latin typeface="Cambria Math" panose="02040503050406030204" pitchFamily="18" charset="0"/>
                            </a:rPr>
                            <m:t>𝜕</m:t>
                          </m:r>
                          <m:r>
                            <a:rPr lang="en-GB" b="0" i="1" smtClean="0">
                              <a:latin typeface="Cambria Math" panose="02040503050406030204" pitchFamily="18" charset="0"/>
                            </a:rPr>
                            <m:t>𝑡</m:t>
                          </m:r>
                        </m:den>
                      </m:f>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𝑢</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GB" dirty="0"/>
              </a:p>
            </p:txBody>
          </p:sp>
        </mc:Choice>
        <mc:Fallback xmlns="">
          <p:sp>
            <p:nvSpPr>
              <p:cNvPr id="20" name="TextBox 19">
                <a:extLst>
                  <a:ext uri="{FF2B5EF4-FFF2-40B4-BE49-F238E27FC236}">
                    <a16:creationId xmlns:a16="http://schemas.microsoft.com/office/drawing/2014/main" id="{F2651B9F-0A63-48D8-82C2-6F12695DBC08}"/>
                  </a:ext>
                </a:extLst>
              </p:cNvPr>
              <p:cNvSpPr txBox="1">
                <a:spLocks noRot="1" noChangeAspect="1" noMove="1" noResize="1" noEditPoints="1" noAdjustHandles="1" noChangeArrowheads="1" noChangeShapeType="1" noTextEdit="1"/>
              </p:cNvSpPr>
              <p:nvPr/>
            </p:nvSpPr>
            <p:spPr>
              <a:xfrm>
                <a:off x="8752605" y="2417722"/>
                <a:ext cx="1302984" cy="52668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3DC3009-C77C-4CEE-8E0D-78EFD662525B}"/>
                  </a:ext>
                </a:extLst>
              </p:cNvPr>
              <p:cNvSpPr txBox="1"/>
              <p:nvPr/>
            </p:nvSpPr>
            <p:spPr>
              <a:xfrm>
                <a:off x="3509634" y="3552445"/>
                <a:ext cx="10982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𝐸</m:t>
                      </m:r>
                      <m:r>
                        <a:rPr lang="en-GB" b="0" i="1" smtClean="0">
                          <a:latin typeface="Cambria Math" panose="02040503050406030204" pitchFamily="18" charset="0"/>
                        </a:rPr>
                        <m:t>=</m:t>
                      </m:r>
                      <m:r>
                        <a:rPr lang="en-GB" b="0" i="1" smtClean="0">
                          <a:latin typeface="Cambria Math" panose="02040503050406030204" pitchFamily="18" charset="0"/>
                        </a:rPr>
                        <m:t>𝑚</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𝑐</m:t>
                          </m:r>
                        </m:e>
                        <m:sup>
                          <m:r>
                            <a:rPr lang="en-GB" b="0" i="1" smtClean="0">
                              <a:latin typeface="Cambria Math" panose="02040503050406030204" pitchFamily="18" charset="0"/>
                            </a:rPr>
                            <m:t>2</m:t>
                          </m:r>
                        </m:sup>
                      </m:sSup>
                    </m:oMath>
                  </m:oMathPara>
                </a14:m>
                <a:endParaRPr lang="en-GB" b="0" dirty="0"/>
              </a:p>
            </p:txBody>
          </p:sp>
        </mc:Choice>
        <mc:Fallback xmlns="">
          <p:sp>
            <p:nvSpPr>
              <p:cNvPr id="21" name="TextBox 20">
                <a:extLst>
                  <a:ext uri="{FF2B5EF4-FFF2-40B4-BE49-F238E27FC236}">
                    <a16:creationId xmlns:a16="http://schemas.microsoft.com/office/drawing/2014/main" id="{33DC3009-C77C-4CEE-8E0D-78EFD662525B}"/>
                  </a:ext>
                </a:extLst>
              </p:cNvPr>
              <p:cNvSpPr txBox="1">
                <a:spLocks noRot="1" noChangeAspect="1" noMove="1" noResize="1" noEditPoints="1" noAdjustHandles="1" noChangeArrowheads="1" noChangeShapeType="1" noTextEdit="1"/>
              </p:cNvSpPr>
              <p:nvPr/>
            </p:nvSpPr>
            <p:spPr>
              <a:xfrm>
                <a:off x="3509634" y="3552445"/>
                <a:ext cx="1098249" cy="276999"/>
              </a:xfrm>
              <a:prstGeom prst="rect">
                <a:avLst/>
              </a:prstGeom>
              <a:blipFill>
                <a:blip r:embed="rId9"/>
                <a:stretch>
                  <a:fillRect l="-5000" t="-4444" r="-1111"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C8F0A17-C43A-4AE9-954B-BB137C609D3C}"/>
                  </a:ext>
                </a:extLst>
              </p:cNvPr>
              <p:cNvSpPr txBox="1"/>
              <p:nvPr/>
            </p:nvSpPr>
            <p:spPr>
              <a:xfrm>
                <a:off x="5065659" y="3578068"/>
                <a:ext cx="1653914" cy="6024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sSup>
                            <m:sSupPr>
                              <m:ctrlPr>
                                <a:rPr lang="en-GB" i="1">
                                  <a:latin typeface="Cambria Math" panose="02040503050406030204" pitchFamily="18" charset="0"/>
                                </a:rPr>
                              </m:ctrlPr>
                            </m:sSupPr>
                            <m:e>
                              <m:r>
                                <a:rPr lang="en-GB" i="1">
                                  <a:latin typeface="Cambria Math" panose="02040503050406030204" pitchFamily="18" charset="0"/>
                                </a:rPr>
                                <m:t>𝑣</m:t>
                              </m:r>
                            </m:e>
                            <m:sup>
                              <m:r>
                                <a:rPr lang="en-GB" i="1">
                                  <a:latin typeface="Cambria Math" panose="02040503050406030204" pitchFamily="18" charset="0"/>
                                </a:rPr>
                                <m:t>2</m:t>
                              </m:r>
                            </m:sup>
                          </m:sSup>
                        </m:num>
                        <m:den>
                          <m:r>
                            <a:rPr lang="en-GB" b="0" i="1" smtClean="0">
                              <a:latin typeface="Cambria Math" panose="02040503050406030204" pitchFamily="18" charset="0"/>
                            </a:rPr>
                            <m:t>2</m:t>
                          </m:r>
                        </m:den>
                      </m:f>
                      <m:r>
                        <a:rPr lang="en-GB" b="0" i="1" smtClean="0">
                          <a:latin typeface="Cambria Math" panose="02040503050406030204" pitchFamily="18" charset="0"/>
                        </a:rPr>
                        <m:t>+</m:t>
                      </m:r>
                      <m:r>
                        <a:rPr lang="en-GB" b="0" i="1" smtClean="0">
                          <a:latin typeface="Cambria Math" panose="02040503050406030204" pitchFamily="18" charset="0"/>
                        </a:rPr>
                        <m:t>𝑔𝑧</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𝑝</m:t>
                          </m:r>
                        </m:num>
                        <m:den>
                          <m:r>
                            <a:rPr lang="en-GB" b="0" i="1" smtClean="0">
                              <a:latin typeface="Cambria Math" panose="02040503050406030204" pitchFamily="18" charset="0"/>
                            </a:rPr>
                            <m:t>𝑞</m:t>
                          </m:r>
                        </m:den>
                      </m:f>
                      <m:r>
                        <a:rPr lang="en-GB" b="0" i="1" smtClean="0">
                          <a:latin typeface="Cambria Math" panose="02040503050406030204" pitchFamily="18" charset="0"/>
                        </a:rPr>
                        <m:t>=</m:t>
                      </m:r>
                      <m:r>
                        <a:rPr lang="en-GB" b="0" i="1" smtClean="0">
                          <a:latin typeface="Cambria Math" panose="02040503050406030204" pitchFamily="18" charset="0"/>
                        </a:rPr>
                        <m:t>𝑐</m:t>
                      </m:r>
                    </m:oMath>
                  </m:oMathPara>
                </a14:m>
                <a:endParaRPr lang="en-GB" b="0" dirty="0"/>
              </a:p>
            </p:txBody>
          </p:sp>
        </mc:Choice>
        <mc:Fallback xmlns="">
          <p:sp>
            <p:nvSpPr>
              <p:cNvPr id="23" name="TextBox 22">
                <a:extLst>
                  <a:ext uri="{FF2B5EF4-FFF2-40B4-BE49-F238E27FC236}">
                    <a16:creationId xmlns:a16="http://schemas.microsoft.com/office/drawing/2014/main" id="{DC8F0A17-C43A-4AE9-954B-BB137C609D3C}"/>
                  </a:ext>
                </a:extLst>
              </p:cNvPr>
              <p:cNvSpPr txBox="1">
                <a:spLocks noRot="1" noChangeAspect="1" noMove="1" noResize="1" noEditPoints="1" noAdjustHandles="1" noChangeArrowheads="1" noChangeShapeType="1" noTextEdit="1"/>
              </p:cNvSpPr>
              <p:nvPr/>
            </p:nvSpPr>
            <p:spPr>
              <a:xfrm>
                <a:off x="5065659" y="3578068"/>
                <a:ext cx="1653914" cy="60247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4F80A39-A0AD-4BC8-A9C9-D667B342C087}"/>
                  </a:ext>
                </a:extLst>
              </p:cNvPr>
              <p:cNvSpPr txBox="1"/>
              <p:nvPr/>
            </p:nvSpPr>
            <p:spPr>
              <a:xfrm>
                <a:off x="6902856" y="3365441"/>
                <a:ext cx="1441677"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𝑚</m:t>
                      </m:r>
                      <m:f>
                        <m:fPr>
                          <m:ctrlPr>
                            <a:rPr lang="en-GB" i="1">
                              <a:latin typeface="Cambria Math" panose="02040503050406030204" pitchFamily="18" charset="0"/>
                            </a:rPr>
                          </m:ctrlPr>
                        </m:fPr>
                        <m:num>
                          <m:sSup>
                            <m:sSupPr>
                              <m:ctrlPr>
                                <a:rPr lang="en-GB" i="1" smtClean="0">
                                  <a:latin typeface="Cambria Math" panose="02040503050406030204" pitchFamily="18" charset="0"/>
                                </a:rPr>
                              </m:ctrlPr>
                            </m:sSupPr>
                            <m:e>
                              <m:r>
                                <a:rPr lang="en-GB" b="0" i="1" smtClean="0">
                                  <a:latin typeface="Cambria Math" panose="02040503050406030204" pitchFamily="18" charset="0"/>
                                </a:rPr>
                                <m:t>𝑑</m:t>
                              </m:r>
                            </m:e>
                            <m:sup>
                              <m:r>
                                <a:rPr lang="en-GB" b="0" i="1" smtClean="0">
                                  <a:latin typeface="Cambria Math" panose="02040503050406030204" pitchFamily="18" charset="0"/>
                                </a:rPr>
                                <m:t>2</m:t>
                              </m:r>
                            </m:sup>
                          </m:sSup>
                          <m:r>
                            <a:rPr lang="en-GB" i="1">
                              <a:latin typeface="Cambria Math" panose="02040503050406030204" pitchFamily="18" charset="0"/>
                            </a:rPr>
                            <m:t>𝑥</m:t>
                          </m:r>
                        </m:num>
                        <m:den>
                          <m:r>
                            <a:rPr lang="en-GB" i="1">
                              <a:latin typeface="Cambria Math" panose="02040503050406030204" pitchFamily="18" charset="0"/>
                            </a:rPr>
                            <m:t>𝑑</m:t>
                          </m:r>
                          <m:sSup>
                            <m:sSupPr>
                              <m:ctrlPr>
                                <a:rPr lang="en-GB" i="1" smtClean="0">
                                  <a:latin typeface="Cambria Math" panose="02040503050406030204" pitchFamily="18" charset="0"/>
                                </a:rPr>
                              </m:ctrlPr>
                            </m:sSupPr>
                            <m:e>
                              <m:r>
                                <a:rPr lang="en-GB" b="0" i="1" smtClean="0">
                                  <a:latin typeface="Cambria Math" panose="02040503050406030204" pitchFamily="18" charset="0"/>
                                </a:rPr>
                                <m:t>𝑡</m:t>
                              </m:r>
                            </m:e>
                            <m:sup>
                              <m:r>
                                <a:rPr lang="en-GB" b="0" i="1" smtClean="0">
                                  <a:latin typeface="Cambria Math" panose="02040503050406030204" pitchFamily="18" charset="0"/>
                                </a:rPr>
                                <m:t>2</m:t>
                              </m:r>
                            </m:sup>
                          </m:sSup>
                        </m:den>
                      </m:f>
                      <m:r>
                        <a:rPr lang="en-GB" b="0" i="1" smtClean="0">
                          <a:latin typeface="Cambria Math" panose="02040503050406030204" pitchFamily="18" charset="0"/>
                        </a:rPr>
                        <m:t>=</m:t>
                      </m:r>
                      <m:r>
                        <a:rPr lang="en-GB" i="1">
                          <a:latin typeface="Cambria Math" panose="02040503050406030204" pitchFamily="18" charset="0"/>
                        </a:rPr>
                        <m:t>𝐹</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m:t>
                      </m:r>
                    </m:oMath>
                  </m:oMathPara>
                </a14:m>
                <a:endParaRPr lang="en-GB" b="0" dirty="0"/>
              </a:p>
            </p:txBody>
          </p:sp>
        </mc:Choice>
        <mc:Fallback xmlns="">
          <p:sp>
            <p:nvSpPr>
              <p:cNvPr id="24" name="TextBox 23">
                <a:extLst>
                  <a:ext uri="{FF2B5EF4-FFF2-40B4-BE49-F238E27FC236}">
                    <a16:creationId xmlns:a16="http://schemas.microsoft.com/office/drawing/2014/main" id="{74F80A39-A0AD-4BC8-A9C9-D667B342C087}"/>
                  </a:ext>
                </a:extLst>
              </p:cNvPr>
              <p:cNvSpPr txBox="1">
                <a:spLocks noRot="1" noChangeAspect="1" noMove="1" noResize="1" noEditPoints="1" noAdjustHandles="1" noChangeArrowheads="1" noChangeShapeType="1" noTextEdit="1"/>
              </p:cNvSpPr>
              <p:nvPr/>
            </p:nvSpPr>
            <p:spPr>
              <a:xfrm>
                <a:off x="6902856" y="3365441"/>
                <a:ext cx="1441677" cy="555793"/>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CF58726-9E22-48E3-829F-292887F82F60}"/>
                  </a:ext>
                </a:extLst>
              </p:cNvPr>
              <p:cNvSpPr txBox="1"/>
              <p:nvPr/>
            </p:nvSpPr>
            <p:spPr>
              <a:xfrm>
                <a:off x="8863964" y="3351906"/>
                <a:ext cx="898131"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rPr>
                            <m:t>𝑢</m:t>
                          </m:r>
                        </m:num>
                        <m:den>
                          <m:r>
                            <a:rPr lang="en-GB" b="0" i="1" smtClean="0">
                              <a:latin typeface="Cambria Math" panose="02040503050406030204" pitchFamily="18" charset="0"/>
                            </a:rPr>
                            <m:t>𝜕</m:t>
                          </m:r>
                          <m:r>
                            <a:rPr lang="en-GB" b="0" i="1" smtClean="0">
                              <a:latin typeface="Cambria Math" panose="02040503050406030204" pitchFamily="18" charset="0"/>
                            </a:rPr>
                            <m:t>𝑡</m:t>
                          </m:r>
                        </m:den>
                      </m:f>
                      <m:r>
                        <a:rPr lang="en-GB" b="0" i="1" smtClean="0">
                          <a:latin typeface="Cambria Math" panose="02040503050406030204" pitchFamily="18" charset="0"/>
                        </a:rPr>
                        <m:t>=</m:t>
                      </m:r>
                      <m:r>
                        <m:rPr>
                          <m:sty m:val="p"/>
                        </m:rPr>
                        <a:rPr lang="en-GB" b="0" i="0" smtClean="0">
                          <a:latin typeface="Cambria Math" panose="02040503050406030204" pitchFamily="18" charset="0"/>
                        </a:rPr>
                        <m:t>Δ</m:t>
                      </m:r>
                      <m:r>
                        <a:rPr lang="en-GB" b="0" i="1" smtClean="0">
                          <a:latin typeface="Cambria Math" panose="02040503050406030204" pitchFamily="18" charset="0"/>
                        </a:rPr>
                        <m:t>𝑢</m:t>
                      </m:r>
                    </m:oMath>
                  </m:oMathPara>
                </a14:m>
                <a:endParaRPr lang="en-GB" dirty="0"/>
              </a:p>
            </p:txBody>
          </p:sp>
        </mc:Choice>
        <mc:Fallback xmlns="">
          <p:sp>
            <p:nvSpPr>
              <p:cNvPr id="25" name="TextBox 24">
                <a:extLst>
                  <a:ext uri="{FF2B5EF4-FFF2-40B4-BE49-F238E27FC236}">
                    <a16:creationId xmlns:a16="http://schemas.microsoft.com/office/drawing/2014/main" id="{ECF58726-9E22-48E3-829F-292887F82F60}"/>
                  </a:ext>
                </a:extLst>
              </p:cNvPr>
              <p:cNvSpPr txBox="1">
                <a:spLocks noRot="1" noChangeAspect="1" noMove="1" noResize="1" noEditPoints="1" noAdjustHandles="1" noChangeArrowheads="1" noChangeShapeType="1" noTextEdit="1"/>
              </p:cNvSpPr>
              <p:nvPr/>
            </p:nvSpPr>
            <p:spPr>
              <a:xfrm>
                <a:off x="8863964" y="3351906"/>
                <a:ext cx="898131" cy="526683"/>
              </a:xfrm>
              <a:prstGeom prst="rect">
                <a:avLst/>
              </a:prstGeom>
              <a:blipFill>
                <a:blip r:embed="rId12"/>
                <a:stretch>
                  <a:fillRect/>
                </a:stretch>
              </a:blipFill>
            </p:spPr>
            <p:txBody>
              <a:bodyPr/>
              <a:lstStyle/>
              <a:p>
                <a:r>
                  <a:rPr lang="en-US">
                    <a:noFill/>
                  </a:rPr>
                  <a:t> </a:t>
                </a:r>
              </a:p>
            </p:txBody>
          </p:sp>
        </mc:Fallback>
      </mc:AlternateContent>
      <p:sp>
        <p:nvSpPr>
          <p:cNvPr id="19" name="English National Cancer Registration and Analysis Service…">
            <a:extLst>
              <a:ext uri="{FF2B5EF4-FFF2-40B4-BE49-F238E27FC236}">
                <a16:creationId xmlns:a16="http://schemas.microsoft.com/office/drawing/2014/main" id="{B20CF480-0F43-E38B-5C5F-CB6E780E300A}"/>
              </a:ext>
            </a:extLst>
          </p:cNvPr>
          <p:cNvSpPr txBox="1">
            <a:spLocks/>
          </p:cNvSpPr>
          <p:nvPr/>
        </p:nvSpPr>
        <p:spPr>
          <a:xfrm>
            <a:off x="285750" y="381000"/>
            <a:ext cx="11087100"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Arial Rounded MT Bold" panose="020F0704030504030204" pitchFamily="34" charset="77"/>
                <a:ea typeface="+mj-ea"/>
                <a:cs typeface="+mj-cs"/>
              </a:defRPr>
            </a:lvl1pPr>
          </a:lstStyle>
          <a:p>
            <a:r>
              <a:rPr lang="en-US" sz="3200" dirty="0">
                <a:solidFill>
                  <a:srgbClr val="2F7FB1"/>
                </a:solidFill>
                <a:latin typeface="Arial Rounded MT Bold" panose="020F0704030504030204" pitchFamily="34" charset="0"/>
              </a:rPr>
              <a:t>Discovery of governing equations using ML</a:t>
            </a:r>
            <a:endParaRPr lang="en-US" sz="2400" dirty="0">
              <a:solidFill>
                <a:srgbClr val="2F7FB1"/>
              </a:solidFill>
              <a:latin typeface="Arial Rounded MT Bold" panose="020F0704030504030204" pitchFamily="34" charset="0"/>
            </a:endParaRPr>
          </a:p>
        </p:txBody>
      </p:sp>
      <p:sp>
        <p:nvSpPr>
          <p:cNvPr id="26" name="Rectangle 25">
            <a:extLst>
              <a:ext uri="{FF2B5EF4-FFF2-40B4-BE49-F238E27FC236}">
                <a16:creationId xmlns:a16="http://schemas.microsoft.com/office/drawing/2014/main" id="{E5250299-58EB-41E7-7DEB-65CA5C0660C4}"/>
              </a:ext>
            </a:extLst>
          </p:cNvPr>
          <p:cNvSpPr/>
          <p:nvPr/>
        </p:nvSpPr>
        <p:spPr>
          <a:xfrm>
            <a:off x="1306331" y="3059441"/>
            <a:ext cx="10080991" cy="14249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English National Cancer Registration and Analysis Service…">
            <a:extLst>
              <a:ext uri="{FF2B5EF4-FFF2-40B4-BE49-F238E27FC236}">
                <a16:creationId xmlns:a16="http://schemas.microsoft.com/office/drawing/2014/main" id="{9FA7E6FE-83F1-1D01-7C11-021EA7484417}"/>
              </a:ext>
            </a:extLst>
          </p:cNvPr>
          <p:cNvSpPr txBox="1">
            <a:spLocks noGrp="1"/>
          </p:cNvSpPr>
          <p:nvPr>
            <p:ph type="title"/>
          </p:nvPr>
        </p:nvSpPr>
        <p:spPr>
          <a:xfrm>
            <a:off x="6397282" y="4875415"/>
            <a:ext cx="11463427" cy="546100"/>
          </a:xfrm>
          <a:prstGeom prst="rect">
            <a:avLst/>
          </a:prstGeom>
        </p:spPr>
        <p:txBody>
          <a:bodyPr anchor="t" anchorCtr="0">
            <a:noAutofit/>
          </a:bodyPr>
          <a:lstStyle>
            <a:lvl1pPr defTabSz="448055">
              <a:defRPr sz="5586">
                <a:solidFill>
                  <a:srgbClr val="000000"/>
                </a:solidFill>
              </a:defRPr>
            </a:lvl1pPr>
          </a:lstStyle>
          <a:p>
            <a:r>
              <a:rPr lang="en-US" sz="3200" u="sng" dirty="0">
                <a:solidFill>
                  <a:srgbClr val="7030A0"/>
                </a:solidFill>
                <a:latin typeface="Arial Rounded MT Bold" panose="020F0704030504030204" pitchFamily="34" charset="0"/>
              </a:rPr>
              <a:t>A SUPER hard problem</a:t>
            </a:r>
            <a:endParaRPr lang="en-US" sz="2800" dirty="0">
              <a:solidFill>
                <a:srgbClr val="7030A0"/>
              </a:solidFill>
              <a:latin typeface="Arial Rounded MT Bold" panose="020F0704030504030204" pitchFamily="34" charset="0"/>
            </a:endParaRPr>
          </a:p>
        </p:txBody>
      </p:sp>
      <p:sp>
        <p:nvSpPr>
          <p:cNvPr id="28" name="Left Arrow 18">
            <a:extLst>
              <a:ext uri="{FF2B5EF4-FFF2-40B4-BE49-F238E27FC236}">
                <a16:creationId xmlns:a16="http://schemas.microsoft.com/office/drawing/2014/main" id="{337EA23D-2FFD-C470-3BCD-DDE5AF9E0E34}"/>
              </a:ext>
            </a:extLst>
          </p:cNvPr>
          <p:cNvSpPr/>
          <p:nvPr/>
        </p:nvSpPr>
        <p:spPr>
          <a:xfrm rot="5400000">
            <a:off x="8314521" y="3601075"/>
            <a:ext cx="1653914" cy="555029"/>
          </a:xfrm>
          <a:prstGeom prst="leftArrow">
            <a:avLst/>
          </a:prstGeom>
          <a:gradFill flip="none" rotWithShape="1">
            <a:gsLst>
              <a:gs pos="0">
                <a:schemeClr val="bg1"/>
              </a:gs>
              <a:gs pos="87000">
                <a:srgbClr val="2F7FB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Rounded MT Bold" panose="020F0704030504030204" pitchFamily="34" charset="0"/>
            </a:endParaRPr>
          </a:p>
        </p:txBody>
      </p:sp>
    </p:spTree>
    <p:extLst>
      <p:ext uri="{BB962C8B-B14F-4D97-AF65-F5344CB8AC3E}">
        <p14:creationId xmlns:p14="http://schemas.microsoft.com/office/powerpoint/2010/main" val="28539098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22649-446E-93A3-74E2-35C282C083E0}"/>
            </a:ext>
          </a:extLst>
        </p:cNvPr>
        <p:cNvGrpSpPr/>
        <p:nvPr/>
      </p:nvGrpSpPr>
      <p:grpSpPr>
        <a:xfrm>
          <a:off x="0" y="0"/>
          <a:ext cx="0" cy="0"/>
          <a:chOff x="0" y="0"/>
          <a:chExt cx="0" cy="0"/>
        </a:xfrm>
      </p:grpSpPr>
      <p:pic>
        <p:nvPicPr>
          <p:cNvPr id="3" name="Picture 2" descr="A map of the world&#10;&#10;AI-generated content may be incorrect.">
            <a:extLst>
              <a:ext uri="{FF2B5EF4-FFF2-40B4-BE49-F238E27FC236}">
                <a16:creationId xmlns:a16="http://schemas.microsoft.com/office/drawing/2014/main" id="{EF9C2C0E-4101-95E8-3896-1443F3D355DC}"/>
              </a:ext>
            </a:extLst>
          </p:cNvPr>
          <p:cNvPicPr>
            <a:picLocks noChangeAspect="1"/>
          </p:cNvPicPr>
          <p:nvPr/>
        </p:nvPicPr>
        <p:blipFill>
          <a:blip r:embed="rId3"/>
          <a:srcRect b="3791"/>
          <a:stretch>
            <a:fillRect/>
          </a:stretch>
        </p:blipFill>
        <p:spPr>
          <a:xfrm>
            <a:off x="-169546" y="1598863"/>
            <a:ext cx="8804203" cy="4459288"/>
          </a:xfrm>
          <a:prstGeom prst="rect">
            <a:avLst/>
          </a:prstGeom>
        </p:spPr>
      </p:pic>
      <p:sp>
        <p:nvSpPr>
          <p:cNvPr id="57" name="TextBox 56">
            <a:extLst>
              <a:ext uri="{FF2B5EF4-FFF2-40B4-BE49-F238E27FC236}">
                <a16:creationId xmlns:a16="http://schemas.microsoft.com/office/drawing/2014/main" id="{4AC30956-32FB-0DAB-C756-32808123913A}"/>
              </a:ext>
            </a:extLst>
          </p:cNvPr>
          <p:cNvSpPr txBox="1"/>
          <p:nvPr/>
        </p:nvSpPr>
        <p:spPr>
          <a:xfrm>
            <a:off x="4751658" y="64235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pic>
        <p:nvPicPr>
          <p:cNvPr id="65" name="Picture 64">
            <a:extLst>
              <a:ext uri="{FF2B5EF4-FFF2-40B4-BE49-F238E27FC236}">
                <a16:creationId xmlns:a16="http://schemas.microsoft.com/office/drawing/2014/main" id="{C2BD6605-05D9-A777-A806-C63CF1117F42}"/>
              </a:ext>
            </a:extLst>
          </p:cNvPr>
          <p:cNvPicPr>
            <a:picLocks noChangeAspect="1"/>
          </p:cNvPicPr>
          <p:nvPr/>
        </p:nvPicPr>
        <p:blipFill>
          <a:blip r:embed="rId4"/>
          <a:stretch>
            <a:fillRect/>
          </a:stretch>
        </p:blipFill>
        <p:spPr>
          <a:xfrm>
            <a:off x="182796" y="6262050"/>
            <a:ext cx="2249997" cy="540000"/>
          </a:xfrm>
          <a:prstGeom prst="rect">
            <a:avLst/>
          </a:prstGeom>
        </p:spPr>
      </p:pic>
      <p:sp>
        <p:nvSpPr>
          <p:cNvPr id="6" name="English National Cancer Registration and Analysis Service…">
            <a:extLst>
              <a:ext uri="{FF2B5EF4-FFF2-40B4-BE49-F238E27FC236}">
                <a16:creationId xmlns:a16="http://schemas.microsoft.com/office/drawing/2014/main" id="{D42DB9A6-D2FE-6BD1-D59C-2C19CF720C38}"/>
              </a:ext>
            </a:extLst>
          </p:cNvPr>
          <p:cNvSpPr txBox="1">
            <a:spLocks/>
          </p:cNvSpPr>
          <p:nvPr/>
        </p:nvSpPr>
        <p:spPr>
          <a:xfrm>
            <a:off x="285750" y="381000"/>
            <a:ext cx="11087100"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Arial Rounded MT Bold" panose="020F0704030504030204" pitchFamily="34" charset="77"/>
                <a:ea typeface="+mj-ea"/>
                <a:cs typeface="+mj-cs"/>
              </a:defRPr>
            </a:lvl1pPr>
          </a:lstStyle>
          <a:p>
            <a:r>
              <a:rPr lang="en-US" sz="3200" dirty="0">
                <a:solidFill>
                  <a:srgbClr val="2F7FB1"/>
                </a:solidFill>
                <a:latin typeface="Arial Rounded MT Bold" panose="020F0704030504030204" pitchFamily="34" charset="0"/>
              </a:rPr>
              <a:t>Our lab – diverse and international</a:t>
            </a:r>
            <a:endParaRPr lang="en-US" sz="2400" dirty="0">
              <a:solidFill>
                <a:srgbClr val="2F7FB1"/>
              </a:solidFill>
              <a:latin typeface="Arial Rounded MT Bold" panose="020F0704030504030204" pitchFamily="34" charset="0"/>
            </a:endParaRPr>
          </a:p>
        </p:txBody>
      </p:sp>
      <p:graphicFrame>
        <p:nvGraphicFramePr>
          <p:cNvPr id="5" name="Diagram 4">
            <a:extLst>
              <a:ext uri="{FF2B5EF4-FFF2-40B4-BE49-F238E27FC236}">
                <a16:creationId xmlns:a16="http://schemas.microsoft.com/office/drawing/2014/main" id="{3E68FE6B-9C7C-7184-DF73-99763C6ACDB3}"/>
              </a:ext>
            </a:extLst>
          </p:cNvPr>
          <p:cNvGraphicFramePr/>
          <p:nvPr/>
        </p:nvGraphicFramePr>
        <p:xfrm>
          <a:off x="8412565" y="1197225"/>
          <a:ext cx="3729653" cy="56048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7" name="Picture 6" descr="Text&#10;&#10;Description automatically generated">
            <a:extLst>
              <a:ext uri="{FF2B5EF4-FFF2-40B4-BE49-F238E27FC236}">
                <a16:creationId xmlns:a16="http://schemas.microsoft.com/office/drawing/2014/main" id="{21E5B57E-3D51-4452-CC2B-B25DE3161BC4}"/>
              </a:ext>
            </a:extLst>
          </p:cNvPr>
          <p:cNvPicPr>
            <a:picLocks noChangeAspect="1"/>
          </p:cNvPicPr>
          <p:nvPr/>
        </p:nvPicPr>
        <p:blipFill>
          <a:blip r:embed="rId10">
            <a:duotone>
              <a:schemeClr val="accent3">
                <a:shade val="45000"/>
                <a:satMod val="135000"/>
              </a:schemeClr>
              <a:prstClr val="white"/>
            </a:duotone>
          </a:blip>
          <a:stretch>
            <a:fillRect/>
          </a:stretch>
        </p:blipFill>
        <p:spPr>
          <a:xfrm>
            <a:off x="10277392" y="6399675"/>
            <a:ext cx="1731812" cy="360000"/>
          </a:xfrm>
          <a:prstGeom prst="rect">
            <a:avLst/>
          </a:prstGeom>
        </p:spPr>
      </p:pic>
      <p:sp>
        <p:nvSpPr>
          <p:cNvPr id="8" name="TextBox 7">
            <a:extLst>
              <a:ext uri="{FF2B5EF4-FFF2-40B4-BE49-F238E27FC236}">
                <a16:creationId xmlns:a16="http://schemas.microsoft.com/office/drawing/2014/main" id="{067E4D25-F536-3188-0D40-5DA0865CFC1D}"/>
              </a:ext>
            </a:extLst>
          </p:cNvPr>
          <p:cNvSpPr txBox="1"/>
          <p:nvPr/>
        </p:nvSpPr>
        <p:spPr>
          <a:xfrm>
            <a:off x="285750" y="893649"/>
            <a:ext cx="7743825" cy="369332"/>
          </a:xfrm>
          <a:prstGeom prst="rect">
            <a:avLst/>
          </a:prstGeom>
          <a:noFill/>
        </p:spPr>
        <p:txBody>
          <a:bodyPr wrap="square" rtlCol="0">
            <a:spAutoFit/>
          </a:bodyPr>
          <a:lstStyle/>
          <a:p>
            <a:r>
              <a:rPr lang="en-US" dirty="0">
                <a:latin typeface="Lato" panose="020F0502020204030203" pitchFamily="34" charset="0"/>
                <a:ea typeface="Lato" panose="020F0502020204030203" pitchFamily="34" charset="0"/>
                <a:cs typeface="Lato" panose="020F0502020204030203" pitchFamily="34" charset="0"/>
              </a:rPr>
              <a:t>From over 20+ countries, from diverse academic backgrounds</a:t>
            </a:r>
          </a:p>
        </p:txBody>
      </p:sp>
    </p:spTree>
    <p:extLst>
      <p:ext uri="{BB962C8B-B14F-4D97-AF65-F5344CB8AC3E}">
        <p14:creationId xmlns:p14="http://schemas.microsoft.com/office/powerpoint/2010/main" val="8897180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D693C2D6-A55A-46E0-7240-C2C8F077213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4" imgH="403" progId="TCLayout.ActiveDocument.1">
                  <p:embed/>
                </p:oleObj>
              </mc:Choice>
              <mc:Fallback>
                <p:oleObj name="think-cell Slide" r:id="rId4" imgW="404" imgH="403" progId="TCLayout.ActiveDocument.1">
                  <p:embed/>
                  <p:pic>
                    <p:nvPicPr>
                      <p:cNvPr id="3" name="think-cell data - do not delete" hidden="1">
                        <a:extLst>
                          <a:ext uri="{FF2B5EF4-FFF2-40B4-BE49-F238E27FC236}">
                            <a16:creationId xmlns:a16="http://schemas.microsoft.com/office/drawing/2014/main" id="{D693C2D6-A55A-46E0-7240-C2C8F077213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1">
            <a:extLst>
              <a:ext uri="{FF2B5EF4-FFF2-40B4-BE49-F238E27FC236}">
                <a16:creationId xmlns:a16="http://schemas.microsoft.com/office/drawing/2014/main" id="{D8328828-C067-AD25-161F-011C3E8BD61B}"/>
              </a:ext>
            </a:extLst>
          </p:cNvPr>
          <p:cNvSpPr>
            <a:spLocks noGrp="1"/>
          </p:cNvSpPr>
          <p:nvPr>
            <p:ph type="title"/>
          </p:nvPr>
        </p:nvSpPr>
        <p:spPr>
          <a:xfrm>
            <a:off x="2051166" y="-179759"/>
            <a:ext cx="8001000" cy="1325563"/>
          </a:xfrm>
        </p:spPr>
        <p:txBody>
          <a:bodyPr vert="horz">
            <a:normAutofit/>
          </a:bodyPr>
          <a:lstStyle/>
          <a:p>
            <a:pPr algn="ctr"/>
            <a:r>
              <a:rPr lang="en-GB" sz="3200" dirty="0">
                <a:solidFill>
                  <a:srgbClr val="2E7EAF"/>
                </a:solidFill>
                <a:latin typeface="Arial Rounded MT Bold" panose="020F0704030504030204" pitchFamily="34" charset="77"/>
                <a:cs typeface="Times New Roman" panose="02020603050405020304" pitchFamily="18" charset="0"/>
              </a:rPr>
              <a:t>Why do we care about PDEs?</a:t>
            </a:r>
            <a:endParaRPr lang="en-US" sz="3200" dirty="0">
              <a:solidFill>
                <a:srgbClr val="2E7EAF"/>
              </a:solidFill>
              <a:latin typeface="Arial Rounded MT Bold" panose="020F0704030504030204" pitchFamily="34" charset="77"/>
              <a:cs typeface="Times New Roman" panose="02020603050405020304" pitchFamily="18" charset="0"/>
            </a:endParaRPr>
          </a:p>
        </p:txBody>
      </p:sp>
      <p:sp>
        <p:nvSpPr>
          <p:cNvPr id="4" name="Content Placeholder 3">
            <a:extLst>
              <a:ext uri="{FF2B5EF4-FFF2-40B4-BE49-F238E27FC236}">
                <a16:creationId xmlns:a16="http://schemas.microsoft.com/office/drawing/2014/main" id="{363D5D58-B984-EEE3-9CA2-216712E2526B}"/>
              </a:ext>
            </a:extLst>
          </p:cNvPr>
          <p:cNvSpPr>
            <a:spLocks noGrp="1"/>
          </p:cNvSpPr>
          <p:nvPr>
            <p:ph idx="1"/>
          </p:nvPr>
        </p:nvSpPr>
        <p:spPr>
          <a:xfrm>
            <a:off x="666752" y="1009664"/>
            <a:ext cx="11195779" cy="4329460"/>
          </a:xfrm>
        </p:spPr>
        <p:txBody>
          <a:bodyPr>
            <a:normAutofit/>
          </a:bodyPr>
          <a:lstStyle/>
          <a:p>
            <a:pPr marL="0" indent="0">
              <a:buNone/>
            </a:pPr>
            <a:r>
              <a:rPr lang="en-GB" dirty="0">
                <a:latin typeface="Arial Rounded MT Bold" panose="020F0704030504030204" pitchFamily="34" charset="0"/>
              </a:rPr>
              <a:t>While </a:t>
            </a:r>
            <a:r>
              <a:rPr lang="en-GB" b="1" dirty="0">
                <a:latin typeface="Arial Rounded MT Bold" panose="020F0704030504030204" pitchFamily="34" charset="0"/>
              </a:rPr>
              <a:t>ODEs </a:t>
            </a:r>
            <a:r>
              <a:rPr lang="en-GB" dirty="0">
                <a:latin typeface="Arial Rounded MT Bold" panose="020F0704030504030204" pitchFamily="34" charset="0"/>
              </a:rPr>
              <a:t>model </a:t>
            </a:r>
            <a:r>
              <a:rPr lang="en-GB" b="1" dirty="0">
                <a:latin typeface="Arial Rounded MT Bold" panose="020F0704030504030204" pitchFamily="34" charset="0"/>
              </a:rPr>
              <a:t>time-dependent</a:t>
            </a:r>
            <a:r>
              <a:rPr lang="en-GB" dirty="0">
                <a:latin typeface="Arial Rounded MT Bold" panose="020F0704030504030204" pitchFamily="34" charset="0"/>
              </a:rPr>
              <a:t> processes in medicine, PDEs are necessary when </a:t>
            </a:r>
            <a:r>
              <a:rPr lang="en-GB" b="1" dirty="0">
                <a:latin typeface="Arial Rounded MT Bold" panose="020F0704030504030204" pitchFamily="34" charset="0"/>
              </a:rPr>
              <a:t>spatial variations</a:t>
            </a:r>
            <a:r>
              <a:rPr lang="en-GB" dirty="0">
                <a:latin typeface="Arial Rounded MT Bold" panose="020F0704030504030204" pitchFamily="34" charset="0"/>
              </a:rPr>
              <a:t> are important</a:t>
            </a:r>
          </a:p>
          <a:p>
            <a:pPr marL="0" indent="0">
              <a:buNone/>
            </a:pPr>
            <a:endParaRPr lang="en-GB" dirty="0"/>
          </a:p>
          <a:p>
            <a:pPr marL="0" indent="0">
              <a:buNone/>
            </a:pPr>
            <a:endParaRPr lang="en-US" dirty="0"/>
          </a:p>
          <a:p>
            <a:pPr marL="0" indent="0">
              <a:buNone/>
            </a:pPr>
            <a:endParaRPr lang="en-US" dirty="0"/>
          </a:p>
        </p:txBody>
      </p:sp>
      <p:sp>
        <p:nvSpPr>
          <p:cNvPr id="2" name="TextBox 1">
            <a:extLst>
              <a:ext uri="{FF2B5EF4-FFF2-40B4-BE49-F238E27FC236}">
                <a16:creationId xmlns:a16="http://schemas.microsoft.com/office/drawing/2014/main" id="{D5EAB51A-09D5-AC70-999D-BEC78B8BFB5D}"/>
              </a:ext>
            </a:extLst>
          </p:cNvPr>
          <p:cNvSpPr txBox="1"/>
          <p:nvPr/>
        </p:nvSpPr>
        <p:spPr>
          <a:xfrm>
            <a:off x="4751658" y="62552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pic>
        <p:nvPicPr>
          <p:cNvPr id="6" name="Picture 5" descr="Text&#10;&#10;Description automatically generated">
            <a:extLst>
              <a:ext uri="{FF2B5EF4-FFF2-40B4-BE49-F238E27FC236}">
                <a16:creationId xmlns:a16="http://schemas.microsoft.com/office/drawing/2014/main" id="{DB0D8F6E-5431-F187-B683-0595AC0B6C6C}"/>
              </a:ext>
            </a:extLst>
          </p:cNvPr>
          <p:cNvPicPr>
            <a:picLocks noChangeAspect="1"/>
          </p:cNvPicPr>
          <p:nvPr/>
        </p:nvPicPr>
        <p:blipFill>
          <a:blip r:embed="rId6">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7" name="Picture 6">
            <a:extLst>
              <a:ext uri="{FF2B5EF4-FFF2-40B4-BE49-F238E27FC236}">
                <a16:creationId xmlns:a16="http://schemas.microsoft.com/office/drawing/2014/main" id="{56F6D764-DAC2-AB44-82AF-4D8BDD9E5B03}"/>
              </a:ext>
            </a:extLst>
          </p:cNvPr>
          <p:cNvPicPr>
            <a:picLocks noChangeAspect="1"/>
          </p:cNvPicPr>
          <p:nvPr/>
        </p:nvPicPr>
        <p:blipFill>
          <a:blip r:embed="rId7"/>
          <a:stretch>
            <a:fillRect/>
          </a:stretch>
        </p:blipFill>
        <p:spPr>
          <a:xfrm>
            <a:off x="231457" y="6001196"/>
            <a:ext cx="3040380" cy="729692"/>
          </a:xfrm>
          <a:prstGeom prst="rect">
            <a:avLst/>
          </a:prstGeom>
        </p:spPr>
      </p:pic>
      <p:pic>
        <p:nvPicPr>
          <p:cNvPr id="13" name="Picture 12">
            <a:extLst>
              <a:ext uri="{FF2B5EF4-FFF2-40B4-BE49-F238E27FC236}">
                <a16:creationId xmlns:a16="http://schemas.microsoft.com/office/drawing/2014/main" id="{9E5AFF8B-4F65-6346-8CD1-93DEDFD2D365}"/>
              </a:ext>
            </a:extLst>
          </p:cNvPr>
          <p:cNvPicPr>
            <a:picLocks noChangeAspect="1"/>
          </p:cNvPicPr>
          <p:nvPr/>
        </p:nvPicPr>
        <p:blipFill>
          <a:blip r:embed="rId8"/>
          <a:stretch>
            <a:fillRect/>
          </a:stretch>
        </p:blipFill>
        <p:spPr>
          <a:xfrm>
            <a:off x="1629727" y="1910240"/>
            <a:ext cx="9668540" cy="4019505"/>
          </a:xfrm>
          <a:prstGeom prst="rect">
            <a:avLst/>
          </a:prstGeom>
        </p:spPr>
      </p:pic>
    </p:spTree>
    <p:extLst>
      <p:ext uri="{BB962C8B-B14F-4D97-AF65-F5344CB8AC3E}">
        <p14:creationId xmlns:p14="http://schemas.microsoft.com/office/powerpoint/2010/main" val="2067633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pl-PL" sz="3000" dirty="0">
                <a:solidFill>
                  <a:srgbClr val="2F7FB1"/>
                </a:solidFill>
                <a:latin typeface="Arial Rounded MT Bold" panose="020F0704030504030204" pitchFamily="34" charset="0"/>
              </a:rPr>
              <a:t>What about higher order ODEs and PDEs?</a:t>
            </a:r>
            <a:endParaRPr lang="en-US" sz="3000" dirty="0">
              <a:solidFill>
                <a:srgbClr val="2F7FB1"/>
              </a:solidFill>
              <a:latin typeface="Arial Rounded MT Bold" panose="020F0704030504030204" pitchFamily="34" charset="0"/>
            </a:endParaRPr>
          </a:p>
        </p:txBody>
      </p:sp>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3"/>
          <a:stretch>
            <a:fillRect/>
          </a:stretch>
        </p:blipFill>
        <p:spPr>
          <a:xfrm>
            <a:off x="231457" y="6001196"/>
            <a:ext cx="3040380" cy="729692"/>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4B25416-4E23-5F5F-B3D3-9548A5A53A65}"/>
                  </a:ext>
                </a:extLst>
              </p:cNvPr>
              <p:cNvSpPr txBox="1"/>
              <p:nvPr/>
            </p:nvSpPr>
            <p:spPr>
              <a:xfrm>
                <a:off x="1317235" y="2755141"/>
                <a:ext cx="324833"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smtClean="0">
                              <a:latin typeface="Cambria Math" panose="02040503050406030204" pitchFamily="18" charset="0"/>
                            </a:rPr>
                            <m:t>𝑑</m:t>
                          </m:r>
                          <m:r>
                            <a:rPr lang="pl-PL" b="0" i="1" smtClean="0">
                              <a:latin typeface="Cambria Math" panose="02040503050406030204" pitchFamily="18" charset="0"/>
                            </a:rPr>
                            <m:t>𝑢</m:t>
                          </m:r>
                        </m:num>
                        <m:den>
                          <m:r>
                            <a:rPr lang="en-GB" i="1" smtClean="0">
                              <a:latin typeface="Cambria Math" panose="02040503050406030204" pitchFamily="18" charset="0"/>
                            </a:rPr>
                            <m:t>𝑑</m:t>
                          </m:r>
                          <m:r>
                            <a:rPr lang="pl-PL" b="0" i="1" smtClean="0">
                              <a:latin typeface="Cambria Math" panose="02040503050406030204" pitchFamily="18" charset="0"/>
                            </a:rPr>
                            <m:t>𝑡</m:t>
                          </m:r>
                        </m:den>
                      </m:f>
                    </m:oMath>
                  </m:oMathPara>
                </a14:m>
                <a:endParaRPr lang="en-GB" dirty="0"/>
              </a:p>
            </p:txBody>
          </p:sp>
        </mc:Choice>
        <mc:Fallback xmlns="">
          <p:sp>
            <p:nvSpPr>
              <p:cNvPr id="2" name="TextBox 1">
                <a:extLst>
                  <a:ext uri="{FF2B5EF4-FFF2-40B4-BE49-F238E27FC236}">
                    <a16:creationId xmlns:a16="http://schemas.microsoft.com/office/drawing/2014/main" id="{E4B25416-4E23-5F5F-B3D3-9548A5A53A65}"/>
                  </a:ext>
                </a:extLst>
              </p:cNvPr>
              <p:cNvSpPr txBox="1">
                <a:spLocks noRot="1" noChangeAspect="1" noMove="1" noResize="1" noEditPoints="1" noAdjustHandles="1" noChangeArrowheads="1" noChangeShapeType="1" noTextEdit="1"/>
              </p:cNvSpPr>
              <p:nvPr/>
            </p:nvSpPr>
            <p:spPr>
              <a:xfrm>
                <a:off x="1317235" y="2755141"/>
                <a:ext cx="324833" cy="525913"/>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317A07-2487-1563-CF5F-6625EBADB38D}"/>
                  </a:ext>
                </a:extLst>
              </p:cNvPr>
              <p:cNvSpPr txBox="1"/>
              <p:nvPr/>
            </p:nvSpPr>
            <p:spPr>
              <a:xfrm>
                <a:off x="2516882" y="2018434"/>
                <a:ext cx="320024"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smtClean="0">
                              <a:latin typeface="Cambria Math" panose="02040503050406030204" pitchFamily="18" charset="0"/>
                            </a:rPr>
                            <m:t>𝜕</m:t>
                          </m:r>
                          <m:r>
                            <a:rPr lang="pl-PL" b="0" i="1" smtClean="0">
                              <a:latin typeface="Cambria Math" panose="02040503050406030204" pitchFamily="18" charset="0"/>
                            </a:rPr>
                            <m:t>𝑢</m:t>
                          </m:r>
                        </m:num>
                        <m:den>
                          <m:r>
                            <a:rPr lang="en-GB" i="1" smtClean="0">
                              <a:latin typeface="Cambria Math" panose="02040503050406030204" pitchFamily="18" charset="0"/>
                            </a:rPr>
                            <m:t>𝜕</m:t>
                          </m:r>
                          <m:r>
                            <a:rPr lang="pl-PL" b="0" i="1" smtClean="0">
                              <a:latin typeface="Cambria Math" panose="02040503050406030204" pitchFamily="18" charset="0"/>
                            </a:rPr>
                            <m:t>𝑡</m:t>
                          </m:r>
                        </m:den>
                      </m:f>
                    </m:oMath>
                  </m:oMathPara>
                </a14:m>
                <a:endParaRPr lang="en-GB" dirty="0"/>
              </a:p>
            </p:txBody>
          </p:sp>
        </mc:Choice>
        <mc:Fallback xmlns="">
          <p:sp>
            <p:nvSpPr>
              <p:cNvPr id="3" name="TextBox 2">
                <a:extLst>
                  <a:ext uri="{FF2B5EF4-FFF2-40B4-BE49-F238E27FC236}">
                    <a16:creationId xmlns:a16="http://schemas.microsoft.com/office/drawing/2014/main" id="{82317A07-2487-1563-CF5F-6625EBADB38D}"/>
                  </a:ext>
                </a:extLst>
              </p:cNvPr>
              <p:cNvSpPr txBox="1">
                <a:spLocks noRot="1" noChangeAspect="1" noMove="1" noResize="1" noEditPoints="1" noAdjustHandles="1" noChangeArrowheads="1" noChangeShapeType="1" noTextEdit="1"/>
              </p:cNvSpPr>
              <p:nvPr/>
            </p:nvSpPr>
            <p:spPr>
              <a:xfrm>
                <a:off x="2516882" y="2018434"/>
                <a:ext cx="320024" cy="526683"/>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9E76160-6096-C404-4E86-1FE2EF374036}"/>
                  </a:ext>
                </a:extLst>
              </p:cNvPr>
              <p:cNvSpPr txBox="1"/>
              <p:nvPr/>
            </p:nvSpPr>
            <p:spPr>
              <a:xfrm>
                <a:off x="2516882" y="2760323"/>
                <a:ext cx="320024"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smtClean="0">
                              <a:latin typeface="Cambria Math" panose="02040503050406030204" pitchFamily="18" charset="0"/>
                            </a:rPr>
                            <m:t>𝜕</m:t>
                          </m:r>
                          <m:r>
                            <a:rPr lang="pl-PL" b="0" i="1" smtClean="0">
                              <a:latin typeface="Cambria Math" panose="02040503050406030204" pitchFamily="18" charset="0"/>
                            </a:rPr>
                            <m:t>𝑢</m:t>
                          </m:r>
                        </m:num>
                        <m:den>
                          <m:r>
                            <a:rPr lang="en-GB" i="1" smtClean="0">
                              <a:latin typeface="Cambria Math" panose="02040503050406030204" pitchFamily="18" charset="0"/>
                            </a:rPr>
                            <m:t>𝜕</m:t>
                          </m:r>
                          <m:r>
                            <a:rPr lang="pl-PL" b="0" i="1" smtClean="0">
                              <a:latin typeface="Cambria Math" panose="02040503050406030204" pitchFamily="18" charset="0"/>
                            </a:rPr>
                            <m:t>𝑥</m:t>
                          </m:r>
                        </m:den>
                      </m:f>
                    </m:oMath>
                  </m:oMathPara>
                </a14:m>
                <a:endParaRPr lang="en-GB" dirty="0"/>
              </a:p>
            </p:txBody>
          </p:sp>
        </mc:Choice>
        <mc:Fallback xmlns="">
          <p:sp>
            <p:nvSpPr>
              <p:cNvPr id="4" name="TextBox 3">
                <a:extLst>
                  <a:ext uri="{FF2B5EF4-FFF2-40B4-BE49-F238E27FC236}">
                    <a16:creationId xmlns:a16="http://schemas.microsoft.com/office/drawing/2014/main" id="{29E76160-6096-C404-4E86-1FE2EF374036}"/>
                  </a:ext>
                </a:extLst>
              </p:cNvPr>
              <p:cNvSpPr txBox="1">
                <a:spLocks noRot="1" noChangeAspect="1" noMove="1" noResize="1" noEditPoints="1" noAdjustHandles="1" noChangeArrowheads="1" noChangeShapeType="1" noTextEdit="1"/>
              </p:cNvSpPr>
              <p:nvPr/>
            </p:nvSpPr>
            <p:spPr>
              <a:xfrm>
                <a:off x="2516882" y="2760323"/>
                <a:ext cx="320024" cy="526683"/>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43BE47E-8F98-583D-E9FC-6DC6EB69BE27}"/>
                  </a:ext>
                </a:extLst>
              </p:cNvPr>
              <p:cNvSpPr txBox="1"/>
              <p:nvPr/>
            </p:nvSpPr>
            <p:spPr>
              <a:xfrm>
                <a:off x="2516882" y="3586151"/>
                <a:ext cx="320023" cy="574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smtClean="0">
                              <a:latin typeface="Cambria Math" panose="02040503050406030204" pitchFamily="18" charset="0"/>
                            </a:rPr>
                            <m:t>𝜕</m:t>
                          </m:r>
                          <m:r>
                            <a:rPr lang="pl-PL" b="0" i="1" smtClean="0">
                              <a:latin typeface="Cambria Math" panose="02040503050406030204" pitchFamily="18" charset="0"/>
                            </a:rPr>
                            <m:t>𝑢</m:t>
                          </m:r>
                        </m:num>
                        <m:den>
                          <m:r>
                            <a:rPr lang="en-GB" i="1" smtClean="0">
                              <a:latin typeface="Cambria Math" panose="02040503050406030204" pitchFamily="18" charset="0"/>
                            </a:rPr>
                            <m:t>𝜕</m:t>
                          </m:r>
                          <m:r>
                            <a:rPr lang="pl-PL" b="0" i="1" smtClean="0">
                              <a:latin typeface="Cambria Math" panose="02040503050406030204" pitchFamily="18" charset="0"/>
                            </a:rPr>
                            <m:t>𝑦</m:t>
                          </m:r>
                        </m:den>
                      </m:f>
                    </m:oMath>
                  </m:oMathPara>
                </a14:m>
                <a:endParaRPr lang="en-GB" dirty="0"/>
              </a:p>
            </p:txBody>
          </p:sp>
        </mc:Choice>
        <mc:Fallback xmlns="">
          <p:sp>
            <p:nvSpPr>
              <p:cNvPr id="5" name="TextBox 4">
                <a:extLst>
                  <a:ext uri="{FF2B5EF4-FFF2-40B4-BE49-F238E27FC236}">
                    <a16:creationId xmlns:a16="http://schemas.microsoft.com/office/drawing/2014/main" id="{243BE47E-8F98-583D-E9FC-6DC6EB69BE27}"/>
                  </a:ext>
                </a:extLst>
              </p:cNvPr>
              <p:cNvSpPr txBox="1">
                <a:spLocks noRot="1" noChangeAspect="1" noMove="1" noResize="1" noEditPoints="1" noAdjustHandles="1" noChangeArrowheads="1" noChangeShapeType="1" noTextEdit="1"/>
              </p:cNvSpPr>
              <p:nvPr/>
            </p:nvSpPr>
            <p:spPr>
              <a:xfrm>
                <a:off x="2516882" y="3586151"/>
                <a:ext cx="320023" cy="574003"/>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7539F89-F533-0458-734C-41804A015E71}"/>
                  </a:ext>
                </a:extLst>
              </p:cNvPr>
              <p:cNvSpPr txBox="1"/>
              <p:nvPr/>
            </p:nvSpPr>
            <p:spPr>
              <a:xfrm>
                <a:off x="3410592" y="1648059"/>
                <a:ext cx="437684"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p>
                            <m:sSupPr>
                              <m:ctrlPr>
                                <a:rPr lang="pl-PL" b="0" i="1" smtClean="0">
                                  <a:latin typeface="Cambria Math" panose="02040503050406030204" pitchFamily="18" charset="0"/>
                                </a:rPr>
                              </m:ctrlPr>
                            </m:sSupPr>
                            <m:e>
                              <m:r>
                                <a:rPr lang="en-GB" i="1" smtClean="0">
                                  <a:latin typeface="Cambria Math" panose="02040503050406030204" pitchFamily="18" charset="0"/>
                                </a:rPr>
                                <m:t>𝜕</m:t>
                              </m:r>
                            </m:e>
                            <m:sup>
                              <m:r>
                                <a:rPr lang="pl-PL" b="0" i="1" smtClean="0">
                                  <a:latin typeface="Cambria Math" panose="02040503050406030204" pitchFamily="18" charset="0"/>
                                </a:rPr>
                                <m:t>2</m:t>
                              </m:r>
                            </m:sup>
                          </m:sSup>
                          <m:r>
                            <a:rPr lang="pl-PL" b="0" i="1" smtClean="0">
                              <a:latin typeface="Cambria Math" panose="02040503050406030204" pitchFamily="18" charset="0"/>
                            </a:rPr>
                            <m:t>𝑢</m:t>
                          </m:r>
                        </m:num>
                        <m:den>
                          <m:r>
                            <a:rPr lang="en-GB" i="1" smtClean="0">
                              <a:latin typeface="Cambria Math" panose="02040503050406030204" pitchFamily="18" charset="0"/>
                            </a:rPr>
                            <m:t>𝜕</m:t>
                          </m:r>
                          <m:sSup>
                            <m:sSupPr>
                              <m:ctrlPr>
                                <a:rPr lang="pl-PL" b="0" i="1" smtClean="0">
                                  <a:latin typeface="Cambria Math" panose="02040503050406030204" pitchFamily="18" charset="0"/>
                                </a:rPr>
                              </m:ctrlPr>
                            </m:sSupPr>
                            <m:e>
                              <m:r>
                                <a:rPr lang="pl-PL" b="0" i="1" smtClean="0">
                                  <a:latin typeface="Cambria Math" panose="02040503050406030204" pitchFamily="18" charset="0"/>
                                </a:rPr>
                                <m:t>𝑡</m:t>
                              </m:r>
                            </m:e>
                            <m:sup>
                              <m:r>
                                <a:rPr lang="pl-PL" b="0" i="1" smtClean="0">
                                  <a:latin typeface="Cambria Math" panose="02040503050406030204" pitchFamily="18" charset="0"/>
                                </a:rPr>
                                <m:t>2</m:t>
                              </m:r>
                            </m:sup>
                          </m:sSup>
                        </m:den>
                      </m:f>
                    </m:oMath>
                  </m:oMathPara>
                </a14:m>
                <a:endParaRPr lang="en-GB" dirty="0"/>
              </a:p>
            </p:txBody>
          </p:sp>
        </mc:Choice>
        <mc:Fallback xmlns="">
          <p:sp>
            <p:nvSpPr>
              <p:cNvPr id="11" name="TextBox 10">
                <a:extLst>
                  <a:ext uri="{FF2B5EF4-FFF2-40B4-BE49-F238E27FC236}">
                    <a16:creationId xmlns:a16="http://schemas.microsoft.com/office/drawing/2014/main" id="{57539F89-F533-0458-734C-41804A015E71}"/>
                  </a:ext>
                </a:extLst>
              </p:cNvPr>
              <p:cNvSpPr txBox="1">
                <a:spLocks noRot="1" noChangeAspect="1" noMove="1" noResize="1" noEditPoints="1" noAdjustHandles="1" noChangeArrowheads="1" noChangeShapeType="1" noTextEdit="1"/>
              </p:cNvSpPr>
              <p:nvPr/>
            </p:nvSpPr>
            <p:spPr>
              <a:xfrm>
                <a:off x="3410592" y="1648059"/>
                <a:ext cx="437684" cy="555793"/>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26122A7-9976-3314-FA7A-607B5756CB5E}"/>
                  </a:ext>
                </a:extLst>
              </p:cNvPr>
              <p:cNvSpPr txBox="1"/>
              <p:nvPr/>
            </p:nvSpPr>
            <p:spPr>
              <a:xfrm>
                <a:off x="3420613" y="2789654"/>
                <a:ext cx="437684"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p>
                            <m:sSupPr>
                              <m:ctrlPr>
                                <a:rPr lang="pl-PL" b="0" i="1" smtClean="0">
                                  <a:latin typeface="Cambria Math" panose="02040503050406030204" pitchFamily="18" charset="0"/>
                                </a:rPr>
                              </m:ctrlPr>
                            </m:sSupPr>
                            <m:e>
                              <m:r>
                                <a:rPr lang="en-GB" i="1" smtClean="0">
                                  <a:latin typeface="Cambria Math" panose="02040503050406030204" pitchFamily="18" charset="0"/>
                                </a:rPr>
                                <m:t>𝜕</m:t>
                              </m:r>
                            </m:e>
                            <m:sup>
                              <m:r>
                                <a:rPr lang="pl-PL" b="0" i="1" smtClean="0">
                                  <a:latin typeface="Cambria Math" panose="02040503050406030204" pitchFamily="18" charset="0"/>
                                </a:rPr>
                                <m:t>2</m:t>
                              </m:r>
                            </m:sup>
                          </m:sSup>
                          <m:r>
                            <a:rPr lang="pl-PL" b="0" i="1" smtClean="0">
                              <a:latin typeface="Cambria Math" panose="02040503050406030204" pitchFamily="18" charset="0"/>
                            </a:rPr>
                            <m:t>𝑢</m:t>
                          </m:r>
                        </m:num>
                        <m:den>
                          <m:r>
                            <a:rPr lang="en-GB" i="1" smtClean="0">
                              <a:latin typeface="Cambria Math" panose="02040503050406030204" pitchFamily="18" charset="0"/>
                            </a:rPr>
                            <m:t>𝜕</m:t>
                          </m:r>
                          <m:sSup>
                            <m:sSupPr>
                              <m:ctrlPr>
                                <a:rPr lang="pl-PL" b="0" i="1" smtClean="0">
                                  <a:latin typeface="Cambria Math" panose="02040503050406030204" pitchFamily="18" charset="0"/>
                                </a:rPr>
                              </m:ctrlPr>
                            </m:sSupPr>
                            <m:e>
                              <m:r>
                                <a:rPr lang="pl-PL" b="0" i="1" smtClean="0">
                                  <a:latin typeface="Cambria Math" panose="02040503050406030204" pitchFamily="18" charset="0"/>
                                </a:rPr>
                                <m:t>𝑥</m:t>
                              </m:r>
                            </m:e>
                            <m:sup>
                              <m:r>
                                <a:rPr lang="pl-PL" b="0" i="1" smtClean="0">
                                  <a:latin typeface="Cambria Math" panose="02040503050406030204" pitchFamily="18" charset="0"/>
                                </a:rPr>
                                <m:t>2</m:t>
                              </m:r>
                            </m:sup>
                          </m:sSup>
                        </m:den>
                      </m:f>
                    </m:oMath>
                  </m:oMathPara>
                </a14:m>
                <a:endParaRPr lang="en-GB" dirty="0"/>
              </a:p>
            </p:txBody>
          </p:sp>
        </mc:Choice>
        <mc:Fallback xmlns="">
          <p:sp>
            <p:nvSpPr>
              <p:cNvPr id="12" name="TextBox 11">
                <a:extLst>
                  <a:ext uri="{FF2B5EF4-FFF2-40B4-BE49-F238E27FC236}">
                    <a16:creationId xmlns:a16="http://schemas.microsoft.com/office/drawing/2014/main" id="{F26122A7-9976-3314-FA7A-607B5756CB5E}"/>
                  </a:ext>
                </a:extLst>
              </p:cNvPr>
              <p:cNvSpPr txBox="1">
                <a:spLocks noRot="1" noChangeAspect="1" noMove="1" noResize="1" noEditPoints="1" noAdjustHandles="1" noChangeArrowheads="1" noChangeShapeType="1" noTextEdit="1"/>
              </p:cNvSpPr>
              <p:nvPr/>
            </p:nvSpPr>
            <p:spPr>
              <a:xfrm>
                <a:off x="3420613" y="2789654"/>
                <a:ext cx="437684" cy="555793"/>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38DDDDA-7272-6854-CC61-7505007D7055}"/>
                  </a:ext>
                </a:extLst>
              </p:cNvPr>
              <p:cNvSpPr txBox="1"/>
              <p:nvPr/>
            </p:nvSpPr>
            <p:spPr>
              <a:xfrm>
                <a:off x="3410592" y="4066406"/>
                <a:ext cx="437684" cy="6031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p>
                            <m:sSupPr>
                              <m:ctrlPr>
                                <a:rPr lang="pl-PL" b="0" i="1" smtClean="0">
                                  <a:latin typeface="Cambria Math" panose="02040503050406030204" pitchFamily="18" charset="0"/>
                                </a:rPr>
                              </m:ctrlPr>
                            </m:sSupPr>
                            <m:e>
                              <m:r>
                                <a:rPr lang="en-GB" i="1" smtClean="0">
                                  <a:latin typeface="Cambria Math" panose="02040503050406030204" pitchFamily="18" charset="0"/>
                                </a:rPr>
                                <m:t>𝜕</m:t>
                              </m:r>
                            </m:e>
                            <m:sup>
                              <m:r>
                                <a:rPr lang="pl-PL" b="0" i="1" smtClean="0">
                                  <a:latin typeface="Cambria Math" panose="02040503050406030204" pitchFamily="18" charset="0"/>
                                </a:rPr>
                                <m:t>2</m:t>
                              </m:r>
                            </m:sup>
                          </m:sSup>
                          <m:r>
                            <a:rPr lang="pl-PL" b="0" i="1" smtClean="0">
                              <a:latin typeface="Cambria Math" panose="02040503050406030204" pitchFamily="18" charset="0"/>
                            </a:rPr>
                            <m:t>𝑢</m:t>
                          </m:r>
                        </m:num>
                        <m:den>
                          <m:r>
                            <a:rPr lang="en-GB" i="1" smtClean="0">
                              <a:latin typeface="Cambria Math" panose="02040503050406030204" pitchFamily="18" charset="0"/>
                            </a:rPr>
                            <m:t>𝜕</m:t>
                          </m:r>
                          <m:sSup>
                            <m:sSupPr>
                              <m:ctrlPr>
                                <a:rPr lang="pl-PL" b="0" i="1" smtClean="0">
                                  <a:latin typeface="Cambria Math" panose="02040503050406030204" pitchFamily="18" charset="0"/>
                                </a:rPr>
                              </m:ctrlPr>
                            </m:sSupPr>
                            <m:e>
                              <m:r>
                                <a:rPr lang="pl-PL" b="0" i="1" smtClean="0">
                                  <a:latin typeface="Cambria Math" panose="02040503050406030204" pitchFamily="18" charset="0"/>
                                </a:rPr>
                                <m:t>𝑦</m:t>
                              </m:r>
                            </m:e>
                            <m:sup>
                              <m:r>
                                <a:rPr lang="pl-PL" b="0" i="1" smtClean="0">
                                  <a:latin typeface="Cambria Math" panose="02040503050406030204" pitchFamily="18" charset="0"/>
                                </a:rPr>
                                <m:t>2</m:t>
                              </m:r>
                            </m:sup>
                          </m:sSup>
                        </m:den>
                      </m:f>
                    </m:oMath>
                  </m:oMathPara>
                </a14:m>
                <a:endParaRPr lang="en-GB" dirty="0"/>
              </a:p>
            </p:txBody>
          </p:sp>
        </mc:Choice>
        <mc:Fallback xmlns="">
          <p:sp>
            <p:nvSpPr>
              <p:cNvPr id="13" name="TextBox 12">
                <a:extLst>
                  <a:ext uri="{FF2B5EF4-FFF2-40B4-BE49-F238E27FC236}">
                    <a16:creationId xmlns:a16="http://schemas.microsoft.com/office/drawing/2014/main" id="{A38DDDDA-7272-6854-CC61-7505007D7055}"/>
                  </a:ext>
                </a:extLst>
              </p:cNvPr>
              <p:cNvSpPr txBox="1">
                <a:spLocks noRot="1" noChangeAspect="1" noMove="1" noResize="1" noEditPoints="1" noAdjustHandles="1" noChangeArrowheads="1" noChangeShapeType="1" noTextEdit="1"/>
              </p:cNvSpPr>
              <p:nvPr/>
            </p:nvSpPr>
            <p:spPr>
              <a:xfrm>
                <a:off x="3410592" y="4066406"/>
                <a:ext cx="437684" cy="603114"/>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85B09CC-E40E-48D9-E275-E73B5ADA3B9D}"/>
                  </a:ext>
                </a:extLst>
              </p:cNvPr>
              <p:cNvSpPr txBox="1"/>
              <p:nvPr/>
            </p:nvSpPr>
            <p:spPr>
              <a:xfrm>
                <a:off x="4285296" y="3018097"/>
                <a:ext cx="534569" cy="6031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p>
                            <m:sSupPr>
                              <m:ctrlPr>
                                <a:rPr lang="pl-PL" b="0" i="1" smtClean="0">
                                  <a:latin typeface="Cambria Math" panose="02040503050406030204" pitchFamily="18" charset="0"/>
                                </a:rPr>
                              </m:ctrlPr>
                            </m:sSupPr>
                            <m:e>
                              <m:r>
                                <a:rPr lang="en-GB" i="1" smtClean="0">
                                  <a:latin typeface="Cambria Math" panose="02040503050406030204" pitchFamily="18" charset="0"/>
                                </a:rPr>
                                <m:t>𝜕</m:t>
                              </m:r>
                            </m:e>
                            <m:sup>
                              <m:r>
                                <a:rPr lang="pl-PL" b="0" i="1" smtClean="0">
                                  <a:latin typeface="Cambria Math" panose="02040503050406030204" pitchFamily="18" charset="0"/>
                                </a:rPr>
                                <m:t>2</m:t>
                              </m:r>
                            </m:sup>
                          </m:sSup>
                          <m:r>
                            <a:rPr lang="pl-PL" b="0" i="1" smtClean="0">
                              <a:latin typeface="Cambria Math" panose="02040503050406030204" pitchFamily="18" charset="0"/>
                            </a:rPr>
                            <m:t>𝑢</m:t>
                          </m:r>
                        </m:num>
                        <m:den>
                          <m:r>
                            <a:rPr lang="en-GB" i="1">
                              <a:latin typeface="Cambria Math" panose="02040503050406030204" pitchFamily="18" charset="0"/>
                            </a:rPr>
                            <m:t>𝜕</m:t>
                          </m:r>
                          <m:r>
                            <a:rPr lang="pl-PL" b="0" i="1" smtClean="0">
                              <a:latin typeface="Cambria Math" panose="02040503050406030204" pitchFamily="18" charset="0"/>
                            </a:rPr>
                            <m:t>𝑡</m:t>
                          </m:r>
                          <m:r>
                            <a:rPr lang="en-GB" i="1" smtClean="0">
                              <a:latin typeface="Cambria Math" panose="02040503050406030204" pitchFamily="18" charset="0"/>
                            </a:rPr>
                            <m:t>𝜕</m:t>
                          </m:r>
                          <m:r>
                            <a:rPr lang="pl-PL" b="0" i="1" smtClean="0">
                              <a:latin typeface="Cambria Math" panose="02040503050406030204" pitchFamily="18" charset="0"/>
                            </a:rPr>
                            <m:t>𝑦</m:t>
                          </m:r>
                        </m:den>
                      </m:f>
                    </m:oMath>
                  </m:oMathPara>
                </a14:m>
                <a:endParaRPr lang="en-GB" dirty="0"/>
              </a:p>
            </p:txBody>
          </p:sp>
        </mc:Choice>
        <mc:Fallback xmlns="">
          <p:sp>
            <p:nvSpPr>
              <p:cNvPr id="16" name="TextBox 15">
                <a:extLst>
                  <a:ext uri="{FF2B5EF4-FFF2-40B4-BE49-F238E27FC236}">
                    <a16:creationId xmlns:a16="http://schemas.microsoft.com/office/drawing/2014/main" id="{685B09CC-E40E-48D9-E275-E73B5ADA3B9D}"/>
                  </a:ext>
                </a:extLst>
              </p:cNvPr>
              <p:cNvSpPr txBox="1">
                <a:spLocks noRot="1" noChangeAspect="1" noMove="1" noResize="1" noEditPoints="1" noAdjustHandles="1" noChangeArrowheads="1" noChangeShapeType="1" noTextEdit="1"/>
              </p:cNvSpPr>
              <p:nvPr/>
            </p:nvSpPr>
            <p:spPr>
              <a:xfrm>
                <a:off x="4285296" y="3018097"/>
                <a:ext cx="534569" cy="603114"/>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F0D682F-6247-699B-B4F5-9657522951E1}"/>
                  </a:ext>
                </a:extLst>
              </p:cNvPr>
              <p:cNvSpPr txBox="1"/>
              <p:nvPr/>
            </p:nvSpPr>
            <p:spPr>
              <a:xfrm>
                <a:off x="4282435" y="1940959"/>
                <a:ext cx="531171" cy="555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p>
                            <m:sSupPr>
                              <m:ctrlPr>
                                <a:rPr lang="pl-PL" b="0" i="1" smtClean="0">
                                  <a:latin typeface="Cambria Math" panose="02040503050406030204" pitchFamily="18" charset="0"/>
                                </a:rPr>
                              </m:ctrlPr>
                            </m:sSupPr>
                            <m:e>
                              <m:r>
                                <a:rPr lang="en-GB" i="1" smtClean="0">
                                  <a:latin typeface="Cambria Math" panose="02040503050406030204" pitchFamily="18" charset="0"/>
                                </a:rPr>
                                <m:t>𝜕</m:t>
                              </m:r>
                            </m:e>
                            <m:sup>
                              <m:r>
                                <a:rPr lang="pl-PL" b="0" i="1" smtClean="0">
                                  <a:latin typeface="Cambria Math" panose="02040503050406030204" pitchFamily="18" charset="0"/>
                                </a:rPr>
                                <m:t>2</m:t>
                              </m:r>
                            </m:sup>
                          </m:sSup>
                          <m:r>
                            <a:rPr lang="pl-PL" b="0" i="1" smtClean="0">
                              <a:latin typeface="Cambria Math" panose="02040503050406030204" pitchFamily="18" charset="0"/>
                            </a:rPr>
                            <m:t>𝑢</m:t>
                          </m:r>
                        </m:num>
                        <m:den>
                          <m:r>
                            <a:rPr lang="en-GB" i="1">
                              <a:latin typeface="Cambria Math" panose="02040503050406030204" pitchFamily="18" charset="0"/>
                            </a:rPr>
                            <m:t>𝜕</m:t>
                          </m:r>
                          <m:r>
                            <a:rPr lang="pl-PL" b="0" i="1" smtClean="0">
                              <a:latin typeface="Cambria Math" panose="02040503050406030204" pitchFamily="18" charset="0"/>
                            </a:rPr>
                            <m:t>𝑡</m:t>
                          </m:r>
                          <m:r>
                            <a:rPr lang="en-GB" i="1" smtClean="0">
                              <a:latin typeface="Cambria Math" panose="02040503050406030204" pitchFamily="18" charset="0"/>
                            </a:rPr>
                            <m:t>𝜕</m:t>
                          </m:r>
                          <m:r>
                            <a:rPr lang="pl-PL" b="0" i="1" smtClean="0">
                              <a:latin typeface="Cambria Math" panose="02040503050406030204" pitchFamily="18" charset="0"/>
                            </a:rPr>
                            <m:t>𝑥</m:t>
                          </m:r>
                        </m:den>
                      </m:f>
                    </m:oMath>
                  </m:oMathPara>
                </a14:m>
                <a:endParaRPr lang="en-GB" dirty="0"/>
              </a:p>
            </p:txBody>
          </p:sp>
        </mc:Choice>
        <mc:Fallback xmlns="">
          <p:sp>
            <p:nvSpPr>
              <p:cNvPr id="17" name="TextBox 16">
                <a:extLst>
                  <a:ext uri="{FF2B5EF4-FFF2-40B4-BE49-F238E27FC236}">
                    <a16:creationId xmlns:a16="http://schemas.microsoft.com/office/drawing/2014/main" id="{7F0D682F-6247-699B-B4F5-9657522951E1}"/>
                  </a:ext>
                </a:extLst>
              </p:cNvPr>
              <p:cNvSpPr txBox="1">
                <a:spLocks noRot="1" noChangeAspect="1" noMove="1" noResize="1" noEditPoints="1" noAdjustHandles="1" noChangeArrowheads="1" noChangeShapeType="1" noTextEdit="1"/>
              </p:cNvSpPr>
              <p:nvPr/>
            </p:nvSpPr>
            <p:spPr>
              <a:xfrm>
                <a:off x="4282435" y="1940959"/>
                <a:ext cx="531171" cy="555793"/>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6534530A-1E83-E457-01CD-E2A57685941A}"/>
                  </a:ext>
                </a:extLst>
              </p:cNvPr>
              <p:cNvSpPr txBox="1"/>
              <p:nvPr/>
            </p:nvSpPr>
            <p:spPr>
              <a:xfrm>
                <a:off x="5170637" y="1381965"/>
                <a:ext cx="497380"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𝑢</m:t>
                      </m:r>
                      <m:f>
                        <m:fPr>
                          <m:ctrlPr>
                            <a:rPr lang="en-GB" i="1" smtClean="0">
                              <a:latin typeface="Cambria Math" panose="02040503050406030204" pitchFamily="18" charset="0"/>
                            </a:rPr>
                          </m:ctrlPr>
                        </m:fPr>
                        <m:num>
                          <m:r>
                            <a:rPr lang="en-GB" i="1" smtClean="0">
                              <a:latin typeface="Cambria Math" panose="02040503050406030204" pitchFamily="18" charset="0"/>
                            </a:rPr>
                            <m:t>𝜕</m:t>
                          </m:r>
                          <m:r>
                            <a:rPr lang="pl-PL" b="0" i="1" smtClean="0">
                              <a:latin typeface="Cambria Math" panose="02040503050406030204" pitchFamily="18" charset="0"/>
                            </a:rPr>
                            <m:t>𝑢</m:t>
                          </m:r>
                        </m:num>
                        <m:den>
                          <m:r>
                            <a:rPr lang="en-GB" i="1" smtClean="0">
                              <a:latin typeface="Cambria Math" panose="02040503050406030204" pitchFamily="18" charset="0"/>
                            </a:rPr>
                            <m:t>𝜕</m:t>
                          </m:r>
                          <m:r>
                            <a:rPr lang="pl-PL" b="0" i="1" smtClean="0">
                              <a:latin typeface="Cambria Math" panose="02040503050406030204" pitchFamily="18" charset="0"/>
                            </a:rPr>
                            <m:t>𝑡</m:t>
                          </m:r>
                        </m:den>
                      </m:f>
                    </m:oMath>
                  </m:oMathPara>
                </a14:m>
                <a:endParaRPr lang="en-GB" dirty="0"/>
              </a:p>
            </p:txBody>
          </p:sp>
        </mc:Choice>
        <mc:Fallback xmlns="">
          <p:sp>
            <p:nvSpPr>
              <p:cNvPr id="26" name="TextBox 25">
                <a:extLst>
                  <a:ext uri="{FF2B5EF4-FFF2-40B4-BE49-F238E27FC236}">
                    <a16:creationId xmlns:a16="http://schemas.microsoft.com/office/drawing/2014/main" id="{6534530A-1E83-E457-01CD-E2A57685941A}"/>
                  </a:ext>
                </a:extLst>
              </p:cNvPr>
              <p:cNvSpPr txBox="1">
                <a:spLocks noRot="1" noChangeAspect="1" noMove="1" noResize="1" noEditPoints="1" noAdjustHandles="1" noChangeArrowheads="1" noChangeShapeType="1" noTextEdit="1"/>
              </p:cNvSpPr>
              <p:nvPr/>
            </p:nvSpPr>
            <p:spPr>
              <a:xfrm>
                <a:off x="5170637" y="1381965"/>
                <a:ext cx="497380" cy="526683"/>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C33041A-AA5B-5F2B-F153-70A36666F45D}"/>
                  </a:ext>
                </a:extLst>
              </p:cNvPr>
              <p:cNvSpPr txBox="1"/>
              <p:nvPr/>
            </p:nvSpPr>
            <p:spPr>
              <a:xfrm>
                <a:off x="5130407" y="2515607"/>
                <a:ext cx="604717"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pl-PL" b="0" i="1" smtClean="0">
                              <a:latin typeface="Cambria Math" panose="02040503050406030204" pitchFamily="18" charset="0"/>
                            </a:rPr>
                          </m:ctrlPr>
                        </m:sSupPr>
                        <m:e>
                          <m:r>
                            <a:rPr lang="pl-PL" b="0" i="1" smtClean="0">
                              <a:latin typeface="Cambria Math" panose="02040503050406030204" pitchFamily="18" charset="0"/>
                            </a:rPr>
                            <m:t>𝑢</m:t>
                          </m:r>
                        </m:e>
                        <m:sup>
                          <m:r>
                            <a:rPr lang="pl-PL" b="0" i="1" smtClean="0">
                              <a:latin typeface="Cambria Math" panose="02040503050406030204" pitchFamily="18" charset="0"/>
                            </a:rPr>
                            <m:t>2</m:t>
                          </m:r>
                        </m:sup>
                      </m:sSup>
                      <m:f>
                        <m:fPr>
                          <m:ctrlPr>
                            <a:rPr lang="en-GB" i="1" smtClean="0">
                              <a:latin typeface="Cambria Math" panose="02040503050406030204" pitchFamily="18" charset="0"/>
                            </a:rPr>
                          </m:ctrlPr>
                        </m:fPr>
                        <m:num>
                          <m:r>
                            <a:rPr lang="en-GB" i="1" smtClean="0">
                              <a:latin typeface="Cambria Math" panose="02040503050406030204" pitchFamily="18" charset="0"/>
                            </a:rPr>
                            <m:t>𝜕</m:t>
                          </m:r>
                          <m:r>
                            <a:rPr lang="pl-PL" b="0" i="1" smtClean="0">
                              <a:latin typeface="Cambria Math" panose="02040503050406030204" pitchFamily="18" charset="0"/>
                            </a:rPr>
                            <m:t>𝑢</m:t>
                          </m:r>
                        </m:num>
                        <m:den>
                          <m:r>
                            <a:rPr lang="en-GB" i="1" smtClean="0">
                              <a:latin typeface="Cambria Math" panose="02040503050406030204" pitchFamily="18" charset="0"/>
                            </a:rPr>
                            <m:t>𝜕</m:t>
                          </m:r>
                          <m:r>
                            <a:rPr lang="pl-PL" b="0" i="1" smtClean="0">
                              <a:latin typeface="Cambria Math" panose="02040503050406030204" pitchFamily="18" charset="0"/>
                            </a:rPr>
                            <m:t>𝑡</m:t>
                          </m:r>
                        </m:den>
                      </m:f>
                    </m:oMath>
                  </m:oMathPara>
                </a14:m>
                <a:endParaRPr lang="en-GB" dirty="0"/>
              </a:p>
            </p:txBody>
          </p:sp>
        </mc:Choice>
        <mc:Fallback xmlns="">
          <p:sp>
            <p:nvSpPr>
              <p:cNvPr id="27" name="TextBox 26">
                <a:extLst>
                  <a:ext uri="{FF2B5EF4-FFF2-40B4-BE49-F238E27FC236}">
                    <a16:creationId xmlns:a16="http://schemas.microsoft.com/office/drawing/2014/main" id="{0C33041A-AA5B-5F2B-F153-70A36666F45D}"/>
                  </a:ext>
                </a:extLst>
              </p:cNvPr>
              <p:cNvSpPr txBox="1">
                <a:spLocks noRot="1" noChangeAspect="1" noMove="1" noResize="1" noEditPoints="1" noAdjustHandles="1" noChangeArrowheads="1" noChangeShapeType="1" noTextEdit="1"/>
              </p:cNvSpPr>
              <p:nvPr/>
            </p:nvSpPr>
            <p:spPr>
              <a:xfrm>
                <a:off x="5130407" y="2515607"/>
                <a:ext cx="604717" cy="526683"/>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239AFA3-131F-4985-29CD-C0DAEA6F04B0}"/>
                  </a:ext>
                </a:extLst>
              </p:cNvPr>
              <p:cNvSpPr txBox="1"/>
              <p:nvPr/>
            </p:nvSpPr>
            <p:spPr>
              <a:xfrm>
                <a:off x="5283224" y="3896812"/>
                <a:ext cx="497380" cy="5266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𝑢</m:t>
                      </m:r>
                      <m:f>
                        <m:fPr>
                          <m:ctrlPr>
                            <a:rPr lang="en-GB" i="1" smtClean="0">
                              <a:latin typeface="Cambria Math" panose="02040503050406030204" pitchFamily="18" charset="0"/>
                            </a:rPr>
                          </m:ctrlPr>
                        </m:fPr>
                        <m:num>
                          <m:r>
                            <a:rPr lang="en-GB" i="1" smtClean="0">
                              <a:latin typeface="Cambria Math" panose="02040503050406030204" pitchFamily="18" charset="0"/>
                            </a:rPr>
                            <m:t>𝜕</m:t>
                          </m:r>
                          <m:r>
                            <a:rPr lang="pl-PL" b="0" i="1" smtClean="0">
                              <a:latin typeface="Cambria Math" panose="02040503050406030204" pitchFamily="18" charset="0"/>
                            </a:rPr>
                            <m:t>𝑢</m:t>
                          </m:r>
                        </m:num>
                        <m:den>
                          <m:r>
                            <a:rPr lang="en-GB" i="1" smtClean="0">
                              <a:latin typeface="Cambria Math" panose="02040503050406030204" pitchFamily="18" charset="0"/>
                            </a:rPr>
                            <m:t>𝜕</m:t>
                          </m:r>
                          <m:r>
                            <a:rPr lang="pl-PL" b="0" i="1" smtClean="0">
                              <a:latin typeface="Cambria Math" panose="02040503050406030204" pitchFamily="18" charset="0"/>
                            </a:rPr>
                            <m:t>𝑥</m:t>
                          </m:r>
                        </m:den>
                      </m:f>
                    </m:oMath>
                  </m:oMathPara>
                </a14:m>
                <a:endParaRPr lang="en-GB" dirty="0"/>
              </a:p>
            </p:txBody>
          </p:sp>
        </mc:Choice>
        <mc:Fallback xmlns="">
          <p:sp>
            <p:nvSpPr>
              <p:cNvPr id="28" name="TextBox 27">
                <a:extLst>
                  <a:ext uri="{FF2B5EF4-FFF2-40B4-BE49-F238E27FC236}">
                    <a16:creationId xmlns:a16="http://schemas.microsoft.com/office/drawing/2014/main" id="{4239AFA3-131F-4985-29CD-C0DAEA6F04B0}"/>
                  </a:ext>
                </a:extLst>
              </p:cNvPr>
              <p:cNvSpPr txBox="1">
                <a:spLocks noRot="1" noChangeAspect="1" noMove="1" noResize="1" noEditPoints="1" noAdjustHandles="1" noChangeArrowheads="1" noChangeShapeType="1" noTextEdit="1"/>
              </p:cNvSpPr>
              <p:nvPr/>
            </p:nvSpPr>
            <p:spPr>
              <a:xfrm>
                <a:off x="5283224" y="3896812"/>
                <a:ext cx="497380" cy="526683"/>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11A9943-56F0-EFFB-737A-1A9681E34035}"/>
                  </a:ext>
                </a:extLst>
              </p:cNvPr>
              <p:cNvSpPr txBox="1"/>
              <p:nvPr/>
            </p:nvSpPr>
            <p:spPr>
              <a:xfrm>
                <a:off x="4282435" y="4361249"/>
                <a:ext cx="566630" cy="6031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sSup>
                            <m:sSupPr>
                              <m:ctrlPr>
                                <a:rPr lang="pl-PL" b="0" i="1" smtClean="0">
                                  <a:latin typeface="Cambria Math" panose="02040503050406030204" pitchFamily="18" charset="0"/>
                                </a:rPr>
                              </m:ctrlPr>
                            </m:sSupPr>
                            <m:e>
                              <m:r>
                                <a:rPr lang="en-GB" i="1" smtClean="0">
                                  <a:latin typeface="Cambria Math" panose="02040503050406030204" pitchFamily="18" charset="0"/>
                                </a:rPr>
                                <m:t>𝜕</m:t>
                              </m:r>
                            </m:e>
                            <m:sup>
                              <m:r>
                                <a:rPr lang="pl-PL" b="0" i="1" smtClean="0">
                                  <a:latin typeface="Cambria Math" panose="02040503050406030204" pitchFamily="18" charset="0"/>
                                </a:rPr>
                                <m:t>2</m:t>
                              </m:r>
                            </m:sup>
                          </m:sSup>
                          <m:r>
                            <a:rPr lang="pl-PL" b="0" i="1" smtClean="0">
                              <a:latin typeface="Cambria Math" panose="02040503050406030204" pitchFamily="18" charset="0"/>
                            </a:rPr>
                            <m:t>𝑢</m:t>
                          </m:r>
                        </m:num>
                        <m:den>
                          <m:r>
                            <a:rPr lang="en-GB" i="1">
                              <a:latin typeface="Cambria Math" panose="02040503050406030204" pitchFamily="18" charset="0"/>
                            </a:rPr>
                            <m:t>𝜕</m:t>
                          </m:r>
                          <m:r>
                            <a:rPr lang="pl-PL" b="0" i="1" smtClean="0">
                              <a:latin typeface="Cambria Math" panose="02040503050406030204" pitchFamily="18" charset="0"/>
                            </a:rPr>
                            <m:t>𝑥</m:t>
                          </m:r>
                          <m:r>
                            <a:rPr lang="en-GB" i="1" smtClean="0">
                              <a:latin typeface="Cambria Math" panose="02040503050406030204" pitchFamily="18" charset="0"/>
                            </a:rPr>
                            <m:t>𝜕</m:t>
                          </m:r>
                          <m:r>
                            <a:rPr lang="pl-PL" b="0" i="1" smtClean="0">
                              <a:latin typeface="Cambria Math" panose="02040503050406030204" pitchFamily="18" charset="0"/>
                            </a:rPr>
                            <m:t>𝑦</m:t>
                          </m:r>
                        </m:den>
                      </m:f>
                    </m:oMath>
                  </m:oMathPara>
                </a14:m>
                <a:endParaRPr lang="en-GB" dirty="0"/>
              </a:p>
            </p:txBody>
          </p:sp>
        </mc:Choice>
        <mc:Fallback xmlns="">
          <p:sp>
            <p:nvSpPr>
              <p:cNvPr id="29" name="TextBox 28">
                <a:extLst>
                  <a:ext uri="{FF2B5EF4-FFF2-40B4-BE49-F238E27FC236}">
                    <a16:creationId xmlns:a16="http://schemas.microsoft.com/office/drawing/2014/main" id="{611A9943-56F0-EFFB-737A-1A9681E34035}"/>
                  </a:ext>
                </a:extLst>
              </p:cNvPr>
              <p:cNvSpPr txBox="1">
                <a:spLocks noRot="1" noChangeAspect="1" noMove="1" noResize="1" noEditPoints="1" noAdjustHandles="1" noChangeArrowheads="1" noChangeShapeType="1" noTextEdit="1"/>
              </p:cNvSpPr>
              <p:nvPr/>
            </p:nvSpPr>
            <p:spPr>
              <a:xfrm>
                <a:off x="4282435" y="4361249"/>
                <a:ext cx="566630" cy="603114"/>
              </a:xfrm>
              <a:prstGeom prst="rect">
                <a:avLst/>
              </a:prstGeom>
              <a:blipFill>
                <a:blip r:embed="rId17"/>
                <a:stretch>
                  <a:fillRect/>
                </a:stretch>
              </a:blipFill>
            </p:spPr>
            <p:txBody>
              <a:bodyPr/>
              <a:lstStyle/>
              <a:p>
                <a:r>
                  <a:rPr lang="en-GB">
                    <a:noFill/>
                  </a:rPr>
                  <a:t> </a:t>
                </a:r>
              </a:p>
            </p:txBody>
          </p:sp>
        </mc:Fallback>
      </mc:AlternateContent>
      <p:sp>
        <p:nvSpPr>
          <p:cNvPr id="30" name="TextBox 29">
            <a:extLst>
              <a:ext uri="{FF2B5EF4-FFF2-40B4-BE49-F238E27FC236}">
                <a16:creationId xmlns:a16="http://schemas.microsoft.com/office/drawing/2014/main" id="{61A0BF68-95DD-54B3-7B45-0F158FEE283A}"/>
              </a:ext>
            </a:extLst>
          </p:cNvPr>
          <p:cNvSpPr txBox="1"/>
          <p:nvPr/>
        </p:nvSpPr>
        <p:spPr>
          <a:xfrm>
            <a:off x="7378396" y="1603266"/>
            <a:ext cx="2829172" cy="461665"/>
          </a:xfrm>
          <a:prstGeom prst="rect">
            <a:avLst/>
          </a:prstGeom>
          <a:noFill/>
        </p:spPr>
        <p:txBody>
          <a:bodyPr wrap="none" rtlCol="0">
            <a:spAutoFit/>
          </a:bodyPr>
          <a:lstStyle/>
          <a:p>
            <a:r>
              <a:rPr lang="pl-PL" sz="2400" dirty="0">
                <a:latin typeface="Arial Rounded MT Bold" panose="020F0704030504030204" pitchFamily="34" charset="0"/>
              </a:rPr>
              <a:t>Difficult to search</a:t>
            </a:r>
            <a:endParaRPr lang="en-GB" sz="2400" dirty="0">
              <a:latin typeface="Arial Rounded MT Bold" panose="020F0704030504030204" pitchFamily="34" charset="0"/>
            </a:endParaRPr>
          </a:p>
        </p:txBody>
      </p:sp>
      <p:sp>
        <p:nvSpPr>
          <p:cNvPr id="31" name="TextBox 30">
            <a:extLst>
              <a:ext uri="{FF2B5EF4-FFF2-40B4-BE49-F238E27FC236}">
                <a16:creationId xmlns:a16="http://schemas.microsoft.com/office/drawing/2014/main" id="{CBF6571A-6F16-68C7-6E51-6F75889434E6}"/>
              </a:ext>
            </a:extLst>
          </p:cNvPr>
          <p:cNvSpPr txBox="1"/>
          <p:nvPr/>
        </p:nvSpPr>
        <p:spPr>
          <a:xfrm>
            <a:off x="7378396" y="2385809"/>
            <a:ext cx="4603311" cy="461665"/>
          </a:xfrm>
          <a:prstGeom prst="rect">
            <a:avLst/>
          </a:prstGeom>
          <a:noFill/>
        </p:spPr>
        <p:txBody>
          <a:bodyPr wrap="none" rtlCol="0">
            <a:spAutoFit/>
          </a:bodyPr>
          <a:lstStyle/>
          <a:p>
            <a:r>
              <a:rPr lang="pl-PL" sz="2400" dirty="0">
                <a:latin typeface="Arial Rounded MT Bold" panose="020F0704030504030204" pitchFamily="34" charset="0"/>
              </a:rPr>
              <a:t>Variational trick may not work</a:t>
            </a:r>
            <a:endParaRPr lang="en-GB" sz="2400" dirty="0">
              <a:latin typeface="Arial Rounded MT Bold" panose="020F0704030504030204" pitchFamily="34" charset="0"/>
            </a:endParaRPr>
          </a:p>
        </p:txBody>
      </p:sp>
      <p:sp>
        <p:nvSpPr>
          <p:cNvPr id="33" name="TextBox 32">
            <a:extLst>
              <a:ext uri="{FF2B5EF4-FFF2-40B4-BE49-F238E27FC236}">
                <a16:creationId xmlns:a16="http://schemas.microsoft.com/office/drawing/2014/main" id="{F7ABB16A-1625-233A-07D7-93C7F7FBCEB3}"/>
              </a:ext>
            </a:extLst>
          </p:cNvPr>
          <p:cNvSpPr txBox="1"/>
          <p:nvPr/>
        </p:nvSpPr>
        <p:spPr>
          <a:xfrm>
            <a:off x="6375841" y="3414393"/>
            <a:ext cx="5874378" cy="1569660"/>
          </a:xfrm>
          <a:prstGeom prst="rect">
            <a:avLst/>
          </a:prstGeom>
          <a:noFill/>
        </p:spPr>
        <p:txBody>
          <a:bodyPr wrap="square">
            <a:spAutoFit/>
          </a:bodyPr>
          <a:lstStyle/>
          <a:p>
            <a:pPr>
              <a:spcBef>
                <a:spcPts val="0"/>
              </a:spcBef>
              <a:spcAft>
                <a:spcPts val="0"/>
              </a:spcAft>
            </a:pPr>
            <a:r>
              <a:rPr lang="en-US" sz="2400" dirty="0">
                <a:solidFill>
                  <a:srgbClr val="7030A0"/>
                </a:solidFill>
                <a:effectLst/>
                <a:latin typeface="Arial Rounded MT Bold" panose="020F0704030504030204" pitchFamily="34" charset="0"/>
              </a:rPr>
              <a:t>Kacprzyk, K., Qian, Z. &amp; </a:t>
            </a:r>
            <a:r>
              <a:rPr lang="en-US" sz="2400" dirty="0" err="1">
                <a:solidFill>
                  <a:srgbClr val="7030A0"/>
                </a:solidFill>
                <a:effectLst/>
                <a:latin typeface="Arial Rounded MT Bold" panose="020F0704030504030204" pitchFamily="34" charset="0"/>
              </a:rPr>
              <a:t>vdS</a:t>
            </a:r>
            <a:endParaRPr lang="en-US" sz="2400" dirty="0">
              <a:solidFill>
                <a:srgbClr val="7030A0"/>
              </a:solidFill>
              <a:latin typeface="Arial Rounded MT Bold" panose="020F0704030504030204" pitchFamily="34" charset="0"/>
            </a:endParaRPr>
          </a:p>
          <a:p>
            <a:pPr>
              <a:spcBef>
                <a:spcPts val="0"/>
              </a:spcBef>
              <a:spcAft>
                <a:spcPts val="0"/>
              </a:spcAft>
            </a:pPr>
            <a:r>
              <a:rPr lang="en-US" sz="2400" dirty="0">
                <a:solidFill>
                  <a:srgbClr val="7030A0"/>
                </a:solidFill>
                <a:effectLst/>
                <a:latin typeface="Arial Rounded MT Bold" panose="020F0704030504030204" pitchFamily="34" charset="0"/>
              </a:rPr>
              <a:t>D-CIPHER: Discovery of Closed-form P</a:t>
            </a:r>
            <a:r>
              <a:rPr lang="pl-PL" sz="2400" dirty="0">
                <a:solidFill>
                  <a:srgbClr val="7030A0"/>
                </a:solidFill>
                <a:effectLst/>
                <a:latin typeface="Arial Rounded MT Bold" panose="020F0704030504030204" pitchFamily="34" charset="0"/>
              </a:rPr>
              <a:t>artial </a:t>
            </a:r>
            <a:r>
              <a:rPr lang="en-US" sz="2400" dirty="0">
                <a:solidFill>
                  <a:srgbClr val="7030A0"/>
                </a:solidFill>
                <a:effectLst/>
                <a:latin typeface="Arial Rounded MT Bold" panose="020F0704030504030204" pitchFamily="34" charset="0"/>
              </a:rPr>
              <a:t>D</a:t>
            </a:r>
            <a:r>
              <a:rPr lang="pl-PL" sz="2400" dirty="0">
                <a:solidFill>
                  <a:srgbClr val="7030A0"/>
                </a:solidFill>
                <a:effectLst/>
                <a:latin typeface="Arial Rounded MT Bold" panose="020F0704030504030204" pitchFamily="34" charset="0"/>
              </a:rPr>
              <a:t>ifferential </a:t>
            </a:r>
            <a:r>
              <a:rPr lang="en-US" sz="2400" dirty="0">
                <a:solidFill>
                  <a:srgbClr val="7030A0"/>
                </a:solidFill>
                <a:effectLst/>
                <a:latin typeface="Arial Rounded MT Bold" panose="020F0704030504030204" pitchFamily="34" charset="0"/>
              </a:rPr>
              <a:t>E</a:t>
            </a:r>
            <a:r>
              <a:rPr lang="pl-PL" sz="2400" dirty="0">
                <a:solidFill>
                  <a:srgbClr val="7030A0"/>
                </a:solidFill>
                <a:effectLst/>
                <a:latin typeface="Arial Rounded MT Bold" panose="020F0704030504030204" pitchFamily="34" charset="0"/>
              </a:rPr>
              <a:t>quations</a:t>
            </a:r>
            <a:r>
              <a:rPr lang="en-US" sz="2400" dirty="0">
                <a:solidFill>
                  <a:srgbClr val="7030A0"/>
                </a:solidFill>
                <a:effectLst/>
                <a:latin typeface="Arial Rounded MT Bold" panose="020F0704030504030204" pitchFamily="34" charset="0"/>
              </a:rPr>
              <a:t> </a:t>
            </a:r>
          </a:p>
          <a:p>
            <a:pPr>
              <a:spcBef>
                <a:spcPts val="0"/>
              </a:spcBef>
              <a:spcAft>
                <a:spcPts val="0"/>
              </a:spcAft>
            </a:pPr>
            <a:r>
              <a:rPr lang="pl-PL" sz="2400" dirty="0">
                <a:solidFill>
                  <a:srgbClr val="7030A0"/>
                </a:solidFill>
                <a:effectLst/>
                <a:latin typeface="Arial Rounded MT Bold" panose="020F0704030504030204" pitchFamily="34" charset="0"/>
              </a:rPr>
              <a:t>(NeurIPS 2023)</a:t>
            </a:r>
            <a:endParaRPr lang="en-US" sz="2400" dirty="0">
              <a:solidFill>
                <a:srgbClr val="7030A0"/>
              </a:solidFill>
              <a:effectLst/>
              <a:latin typeface="Arial Rounded MT Bold" panose="020F0704030504030204" pitchFamily="34" charset="0"/>
            </a:endParaRPr>
          </a:p>
        </p:txBody>
      </p:sp>
      <p:pic>
        <p:nvPicPr>
          <p:cNvPr id="7" name="Picture 32">
            <a:extLst>
              <a:ext uri="{FF2B5EF4-FFF2-40B4-BE49-F238E27FC236}">
                <a16:creationId xmlns:a16="http://schemas.microsoft.com/office/drawing/2014/main" id="{F7EA3317-3366-7543-179A-250BC59FBD80}"/>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8971160" y="5049632"/>
            <a:ext cx="1490093" cy="14900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E770427-9D62-A050-5EC2-A2E6B8AAF112}"/>
              </a:ext>
            </a:extLst>
          </p:cNvPr>
          <p:cNvSpPr txBox="1"/>
          <p:nvPr/>
        </p:nvSpPr>
        <p:spPr>
          <a:xfrm>
            <a:off x="8975627" y="6400305"/>
            <a:ext cx="1491423" cy="234706"/>
          </a:xfrm>
          <a:prstGeom prst="rect">
            <a:avLst/>
          </a:prstGeom>
          <a:solidFill>
            <a:schemeClr val="bg1"/>
          </a:solidFill>
        </p:spPr>
        <p:txBody>
          <a:bodyPr wrap="square" tIns="0" bIns="0" rtlCol="0" anchor="ctr" anchorCtr="0">
            <a:noAutofit/>
          </a:bodyPr>
          <a:lstStyle/>
          <a:p>
            <a:pPr algn="ctr"/>
            <a:r>
              <a:rPr lang="en-US" sz="1200" dirty="0">
                <a:latin typeface="Arial Rounded MT Bold" panose="020F0704030504030204" pitchFamily="34" charset="0"/>
              </a:rPr>
              <a:t>Zhaozhi Qian</a:t>
            </a:r>
          </a:p>
        </p:txBody>
      </p:sp>
      <p:pic>
        <p:nvPicPr>
          <p:cNvPr id="9" name="Picture 24">
            <a:extLst>
              <a:ext uri="{FF2B5EF4-FFF2-40B4-BE49-F238E27FC236}">
                <a16:creationId xmlns:a16="http://schemas.microsoft.com/office/drawing/2014/main" id="{B57298A5-DBF8-2FD3-0E19-7C88CB0D71C8}"/>
              </a:ext>
            </a:extLst>
          </p:cNvPr>
          <p:cNvPicPr>
            <a:picLocks noChangeAspect="1" noChangeArrowheads="1"/>
          </p:cNvPicPr>
          <p:nvPr/>
        </p:nvPicPr>
        <p:blipFill>
          <a:blip r:embed="rId19"/>
          <a:srcRect/>
          <a:stretch/>
        </p:blipFill>
        <p:spPr bwMode="auto">
          <a:xfrm>
            <a:off x="7426753" y="5049632"/>
            <a:ext cx="1440000" cy="142736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C8271855-7342-43D2-2DD8-BE682361746B}"/>
              </a:ext>
            </a:extLst>
          </p:cNvPr>
          <p:cNvSpPr txBox="1"/>
          <p:nvPr/>
        </p:nvSpPr>
        <p:spPr>
          <a:xfrm>
            <a:off x="7249002" y="6377598"/>
            <a:ext cx="1644348" cy="229370"/>
          </a:xfrm>
          <a:prstGeom prst="rect">
            <a:avLst/>
          </a:prstGeom>
          <a:solidFill>
            <a:schemeClr val="bg1"/>
          </a:solidFill>
        </p:spPr>
        <p:txBody>
          <a:bodyPr wrap="square" tIns="0" bIns="0" rtlCol="0" anchor="ctr" anchorCtr="0">
            <a:noAutofit/>
          </a:bodyPr>
          <a:lstStyle/>
          <a:p>
            <a:pPr algn="ctr"/>
            <a:r>
              <a:rPr lang="en-US" sz="1200" dirty="0">
                <a:latin typeface="Arial Rounded MT Bold" panose="020F0704030504030204" pitchFamily="34" charset="0"/>
              </a:rPr>
              <a:t>Krzysztof </a:t>
            </a:r>
            <a:r>
              <a:rPr lang="en-US" sz="1200" dirty="0" err="1">
                <a:latin typeface="Arial Rounded MT Bold" panose="020F0704030504030204" pitchFamily="34" charset="0"/>
              </a:rPr>
              <a:t>Kacprzyk</a:t>
            </a:r>
            <a:endParaRPr lang="en-US" sz="1200" dirty="0">
              <a:latin typeface="Arial Rounded MT Bold" panose="020F0704030504030204" pitchFamily="34" charset="0"/>
            </a:endParaRPr>
          </a:p>
        </p:txBody>
      </p:sp>
    </p:spTree>
    <p:extLst>
      <p:ext uri="{BB962C8B-B14F-4D97-AF65-F5344CB8AC3E}">
        <p14:creationId xmlns:p14="http://schemas.microsoft.com/office/powerpoint/2010/main" val="24669506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en-US" sz="3000" dirty="0">
                <a:solidFill>
                  <a:srgbClr val="2F7FB1"/>
                </a:solidFill>
                <a:latin typeface="Arial Rounded MT Bold" panose="020F0704030504030204" pitchFamily="34" charset="0"/>
              </a:rPr>
              <a:t>Any PDE: </a:t>
            </a:r>
            <a:r>
              <a:rPr lang="pl-PL" sz="3000" dirty="0">
                <a:solidFill>
                  <a:srgbClr val="2F7FB1"/>
                </a:solidFill>
                <a:latin typeface="Arial Rounded MT Bold" panose="020F0704030504030204" pitchFamily="34" charset="0"/>
              </a:rPr>
              <a:t>Derivative-bound and derivative-free part</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9FCB5D0-2F88-EE2C-C27A-F6566B3D0811}"/>
                  </a:ext>
                </a:extLst>
              </p:cNvPr>
              <p:cNvSpPr txBox="1"/>
              <p:nvPr/>
            </p:nvSpPr>
            <p:spPr>
              <a:xfrm>
                <a:off x="3926773" y="1224485"/>
                <a:ext cx="3891781" cy="3883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pl-PL" b="0" i="1" smtClean="0">
                              <a:latin typeface="Cambria Math" panose="02040503050406030204" pitchFamily="18" charset="0"/>
                              <a:ea typeface="Cambria Math" panose="02040503050406030204" pitchFamily="18" charset="0"/>
                            </a:rPr>
                          </m:ctrlPr>
                        </m:sSupPr>
                        <m:e>
                          <m:r>
                            <a:rPr lang="pl-PL" b="0" i="1" smtClean="0">
                              <a:latin typeface="Cambria Math" panose="02040503050406030204" pitchFamily="18" charset="0"/>
                              <a:ea typeface="Cambria Math" panose="02040503050406030204" pitchFamily="18" charset="0"/>
                            </a:rPr>
                            <m:t>𝑓</m:t>
                          </m:r>
                          <m:r>
                            <a:rPr lang="pl-PL" b="0" i="1" smtClean="0">
                              <a:latin typeface="Cambria Math" panose="02040503050406030204" pitchFamily="18" charset="0"/>
                              <a:ea typeface="Cambria Math" panose="02040503050406030204" pitchFamily="18" charset="0"/>
                            </a:rPr>
                            <m:t>(</m:t>
                          </m:r>
                          <m:r>
                            <a:rPr lang="pl-PL" b="1" i="1" smtClean="0">
                              <a:latin typeface="Cambria Math" panose="02040503050406030204" pitchFamily="18" charset="0"/>
                              <a:ea typeface="Cambria Math" panose="02040503050406030204" pitchFamily="18" charset="0"/>
                            </a:rPr>
                            <m:t>𝒙</m:t>
                          </m:r>
                          <m:r>
                            <a:rPr lang="pl-PL" b="0" i="1" smtClean="0">
                              <a:latin typeface="Cambria Math" panose="02040503050406030204" pitchFamily="18" charset="0"/>
                              <a:ea typeface="Cambria Math" panose="02040503050406030204" pitchFamily="18" charset="0"/>
                            </a:rPr>
                            <m:t>,</m:t>
                          </m:r>
                          <m:r>
                            <a:rPr lang="pl-PL" b="1" i="1" smtClean="0">
                              <a:latin typeface="Cambria Math" panose="02040503050406030204" pitchFamily="18" charset="0"/>
                              <a:ea typeface="Cambria Math" panose="02040503050406030204" pitchFamily="18" charset="0"/>
                            </a:rPr>
                            <m:t>𝒖</m:t>
                          </m:r>
                          <m:d>
                            <m:dPr>
                              <m:ctrlPr>
                                <a:rPr lang="pl-PL" b="0" i="1" smtClean="0">
                                  <a:latin typeface="Cambria Math" panose="02040503050406030204" pitchFamily="18" charset="0"/>
                                  <a:ea typeface="Cambria Math" panose="02040503050406030204" pitchFamily="18" charset="0"/>
                                </a:rPr>
                              </m:ctrlPr>
                            </m:dPr>
                            <m:e>
                              <m:r>
                                <a:rPr lang="pl-PL" b="1" i="1" smtClean="0">
                                  <a:latin typeface="Cambria Math" panose="02040503050406030204" pitchFamily="18" charset="0"/>
                                  <a:ea typeface="Cambria Math" panose="02040503050406030204" pitchFamily="18" charset="0"/>
                                </a:rPr>
                                <m:t>𝒙</m:t>
                              </m:r>
                            </m:e>
                          </m:d>
                          <m:r>
                            <a:rPr lang="pl-PL" b="0" i="1" smtClean="0">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m:t>
                          </m:r>
                        </m:e>
                        <m:sup>
                          <m:d>
                            <m:dPr>
                              <m:begChr m:val="["/>
                              <m:endChr m:val="]"/>
                              <m:ctrlPr>
                                <a:rPr lang="pl-PL" b="0" i="1" smtClean="0">
                                  <a:latin typeface="Cambria Math" panose="02040503050406030204" pitchFamily="18" charset="0"/>
                                  <a:ea typeface="Cambria Math" panose="02040503050406030204" pitchFamily="18" charset="0"/>
                                </a:rPr>
                              </m:ctrlPr>
                            </m:dPr>
                            <m:e>
                              <m:r>
                                <a:rPr lang="pl-PL" b="0" i="1" smtClean="0">
                                  <a:latin typeface="Cambria Math" panose="02040503050406030204" pitchFamily="18" charset="0"/>
                                  <a:ea typeface="Cambria Math" panose="02040503050406030204" pitchFamily="18" charset="0"/>
                                </a:rPr>
                                <m:t>𝐾</m:t>
                              </m:r>
                            </m:e>
                          </m:d>
                        </m:sup>
                      </m:sSup>
                      <m:r>
                        <a:rPr lang="pl-PL" b="1" i="1" smtClean="0">
                          <a:latin typeface="Cambria Math" panose="02040503050406030204" pitchFamily="18" charset="0"/>
                          <a:ea typeface="Cambria Math" panose="02040503050406030204" pitchFamily="18" charset="0"/>
                        </a:rPr>
                        <m:t>𝒖</m:t>
                      </m:r>
                      <m:r>
                        <a:rPr lang="pl-PL" b="0" i="1" smtClean="0">
                          <a:latin typeface="Cambria Math" panose="02040503050406030204" pitchFamily="18" charset="0"/>
                          <a:ea typeface="Cambria Math" panose="02040503050406030204" pitchFamily="18" charset="0"/>
                        </a:rPr>
                        <m:t>(</m:t>
                      </m:r>
                      <m:r>
                        <a:rPr lang="pl-PL" b="1" i="1" smtClean="0">
                          <a:latin typeface="Cambria Math" panose="02040503050406030204" pitchFamily="18" charset="0"/>
                          <a:ea typeface="Cambria Math" panose="02040503050406030204" pitchFamily="18" charset="0"/>
                        </a:rPr>
                        <m:t>𝒙</m:t>
                      </m:r>
                      <m:r>
                        <a:rPr lang="pl-PL" b="0" i="1" smtClean="0">
                          <a:latin typeface="Cambria Math" panose="02040503050406030204" pitchFamily="18" charset="0"/>
                          <a:ea typeface="Cambria Math" panose="02040503050406030204" pitchFamily="18" charset="0"/>
                        </a:rPr>
                        <m:t>))−</m:t>
                      </m:r>
                      <m:r>
                        <a:rPr lang="pl-PL" b="0" i="1" smtClean="0">
                          <a:latin typeface="Cambria Math" panose="02040503050406030204" pitchFamily="18" charset="0"/>
                          <a:ea typeface="Cambria Math" panose="02040503050406030204" pitchFamily="18" charset="0"/>
                        </a:rPr>
                        <m:t>𝑔</m:t>
                      </m:r>
                      <m:r>
                        <a:rPr lang="pl-PL" b="0" i="1" smtClean="0">
                          <a:latin typeface="Cambria Math" panose="02040503050406030204" pitchFamily="18" charset="0"/>
                          <a:ea typeface="Cambria Math" panose="02040503050406030204" pitchFamily="18" charset="0"/>
                        </a:rPr>
                        <m:t>(</m:t>
                      </m:r>
                      <m:r>
                        <a:rPr lang="pl-PL" b="1" i="1" smtClean="0">
                          <a:latin typeface="Cambria Math" panose="02040503050406030204" pitchFamily="18" charset="0"/>
                          <a:ea typeface="Cambria Math" panose="02040503050406030204" pitchFamily="18" charset="0"/>
                        </a:rPr>
                        <m:t>𝒙</m:t>
                      </m:r>
                      <m:r>
                        <a:rPr lang="pl-PL" b="0" i="1" smtClean="0">
                          <a:latin typeface="Cambria Math" panose="02040503050406030204" pitchFamily="18" charset="0"/>
                          <a:ea typeface="Cambria Math" panose="02040503050406030204" pitchFamily="18" charset="0"/>
                        </a:rPr>
                        <m:t>,</m:t>
                      </m:r>
                      <m:r>
                        <a:rPr lang="pl-PL" b="1" i="1" smtClean="0">
                          <a:latin typeface="Cambria Math" panose="02040503050406030204" pitchFamily="18" charset="0"/>
                          <a:ea typeface="Cambria Math" panose="02040503050406030204" pitchFamily="18" charset="0"/>
                        </a:rPr>
                        <m:t>𝒖</m:t>
                      </m:r>
                      <m:r>
                        <a:rPr lang="pl-PL" b="0" i="1" smtClean="0">
                          <a:latin typeface="Cambria Math" panose="02040503050406030204" pitchFamily="18" charset="0"/>
                          <a:ea typeface="Cambria Math" panose="02040503050406030204" pitchFamily="18" charset="0"/>
                        </a:rPr>
                        <m:t>(</m:t>
                      </m:r>
                      <m:r>
                        <a:rPr lang="pl-PL" b="1" i="1" smtClean="0">
                          <a:latin typeface="Cambria Math" panose="02040503050406030204" pitchFamily="18" charset="0"/>
                          <a:ea typeface="Cambria Math" panose="02040503050406030204" pitchFamily="18" charset="0"/>
                        </a:rPr>
                        <m:t>𝒙</m:t>
                      </m:r>
                      <m:r>
                        <a:rPr lang="pl-PL" b="0" i="1" smtClean="0">
                          <a:latin typeface="Cambria Math" panose="02040503050406030204" pitchFamily="18" charset="0"/>
                          <a:ea typeface="Cambria Math" panose="02040503050406030204" pitchFamily="18" charset="0"/>
                        </a:rPr>
                        <m:t>))=0</m:t>
                      </m:r>
                    </m:oMath>
                  </m:oMathPara>
                </a14:m>
                <a:endParaRPr lang="en-GB" dirty="0"/>
              </a:p>
            </p:txBody>
          </p:sp>
        </mc:Choice>
        <mc:Fallback xmlns="">
          <p:sp>
            <p:nvSpPr>
              <p:cNvPr id="3" name="TextBox 2">
                <a:extLst>
                  <a:ext uri="{FF2B5EF4-FFF2-40B4-BE49-F238E27FC236}">
                    <a16:creationId xmlns:a16="http://schemas.microsoft.com/office/drawing/2014/main" id="{09FCB5D0-2F88-EE2C-C27A-F6566B3D0811}"/>
                  </a:ext>
                </a:extLst>
              </p:cNvPr>
              <p:cNvSpPr txBox="1">
                <a:spLocks noRot="1" noChangeAspect="1" noMove="1" noResize="1" noEditPoints="1" noAdjustHandles="1" noChangeArrowheads="1" noChangeShapeType="1" noTextEdit="1"/>
              </p:cNvSpPr>
              <p:nvPr/>
            </p:nvSpPr>
            <p:spPr>
              <a:xfrm>
                <a:off x="3926773" y="1224485"/>
                <a:ext cx="3891781" cy="388311"/>
              </a:xfrm>
              <a:prstGeom prst="rect">
                <a:avLst/>
              </a:prstGeom>
              <a:blipFill>
                <a:blip r:embed="rId5"/>
                <a:stretch>
                  <a:fillRect b="-12500"/>
                </a:stretch>
              </a:blipFill>
            </p:spPr>
            <p:txBody>
              <a:bodyPr/>
              <a:lstStyle/>
              <a:p>
                <a:r>
                  <a:rPr lang="en-US">
                    <a:noFill/>
                  </a:rPr>
                  <a:t> </a:t>
                </a:r>
              </a:p>
            </p:txBody>
          </p:sp>
        </mc:Fallback>
      </mc:AlternateContent>
      <p:sp>
        <p:nvSpPr>
          <p:cNvPr id="2" name="Left Brace 1">
            <a:extLst>
              <a:ext uri="{FF2B5EF4-FFF2-40B4-BE49-F238E27FC236}">
                <a16:creationId xmlns:a16="http://schemas.microsoft.com/office/drawing/2014/main" id="{2F7DD64F-EF91-1CB9-55B1-BD04AA73884C}"/>
              </a:ext>
            </a:extLst>
          </p:cNvPr>
          <p:cNvSpPr/>
          <p:nvPr/>
        </p:nvSpPr>
        <p:spPr>
          <a:xfrm rot="16200000">
            <a:off x="4895455" y="694862"/>
            <a:ext cx="185421" cy="202984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 name="Left Brace 10">
            <a:extLst>
              <a:ext uri="{FF2B5EF4-FFF2-40B4-BE49-F238E27FC236}">
                <a16:creationId xmlns:a16="http://schemas.microsoft.com/office/drawing/2014/main" id="{CD78672F-719E-6811-3D5C-726679A3EDE7}"/>
              </a:ext>
            </a:extLst>
          </p:cNvPr>
          <p:cNvSpPr/>
          <p:nvPr/>
        </p:nvSpPr>
        <p:spPr>
          <a:xfrm rot="16200000">
            <a:off x="6642831" y="1149778"/>
            <a:ext cx="188068" cy="111736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TextBox 11">
            <a:extLst>
              <a:ext uri="{FF2B5EF4-FFF2-40B4-BE49-F238E27FC236}">
                <a16:creationId xmlns:a16="http://schemas.microsoft.com/office/drawing/2014/main" id="{1E3DE52C-725A-53E9-403F-B3F5DCD8ED90}"/>
              </a:ext>
            </a:extLst>
          </p:cNvPr>
          <p:cNvSpPr txBox="1"/>
          <p:nvPr/>
        </p:nvSpPr>
        <p:spPr>
          <a:xfrm>
            <a:off x="4105730" y="1824456"/>
            <a:ext cx="1791131" cy="369332"/>
          </a:xfrm>
          <a:prstGeom prst="rect">
            <a:avLst/>
          </a:prstGeom>
          <a:noFill/>
        </p:spPr>
        <p:txBody>
          <a:bodyPr wrap="none" rtlCol="0">
            <a:spAutoFit/>
          </a:bodyPr>
          <a:lstStyle/>
          <a:p>
            <a:r>
              <a:rPr lang="pl-PL" dirty="0"/>
              <a:t>derivative-bound</a:t>
            </a:r>
            <a:endParaRPr lang="en-GB" dirty="0"/>
          </a:p>
        </p:txBody>
      </p:sp>
      <p:sp>
        <p:nvSpPr>
          <p:cNvPr id="13" name="TextBox 12">
            <a:extLst>
              <a:ext uri="{FF2B5EF4-FFF2-40B4-BE49-F238E27FC236}">
                <a16:creationId xmlns:a16="http://schemas.microsoft.com/office/drawing/2014/main" id="{7A99D3DB-D581-3E22-83C5-6524E4CE1FBA}"/>
              </a:ext>
            </a:extLst>
          </p:cNvPr>
          <p:cNvSpPr txBox="1"/>
          <p:nvPr/>
        </p:nvSpPr>
        <p:spPr>
          <a:xfrm>
            <a:off x="5946200" y="1824456"/>
            <a:ext cx="1560492" cy="369332"/>
          </a:xfrm>
          <a:prstGeom prst="rect">
            <a:avLst/>
          </a:prstGeom>
          <a:noFill/>
        </p:spPr>
        <p:txBody>
          <a:bodyPr wrap="none" rtlCol="0">
            <a:spAutoFit/>
          </a:bodyPr>
          <a:lstStyle/>
          <a:p>
            <a:r>
              <a:rPr lang="pl-PL" dirty="0"/>
              <a:t>derivative-free</a:t>
            </a:r>
            <a:endParaRPr lang="en-GB" dirty="0"/>
          </a:p>
        </p:txBody>
      </p:sp>
      <p:cxnSp>
        <p:nvCxnSpPr>
          <p:cNvPr id="16" name="Straight Arrow Connector 15">
            <a:extLst>
              <a:ext uri="{FF2B5EF4-FFF2-40B4-BE49-F238E27FC236}">
                <a16:creationId xmlns:a16="http://schemas.microsoft.com/office/drawing/2014/main" id="{8DBBFDAB-0F67-0028-D4F4-B2E64B1FBB4A}"/>
              </a:ext>
            </a:extLst>
          </p:cNvPr>
          <p:cNvCxnSpPr/>
          <p:nvPr/>
        </p:nvCxnSpPr>
        <p:spPr>
          <a:xfrm>
            <a:off x="6808719" y="2252070"/>
            <a:ext cx="564204" cy="8884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32D55D3-3AE9-3A16-5456-588B8C08AADD}"/>
              </a:ext>
            </a:extLst>
          </p:cNvPr>
          <p:cNvSpPr txBox="1"/>
          <p:nvPr/>
        </p:nvSpPr>
        <p:spPr>
          <a:xfrm>
            <a:off x="6325579" y="3139511"/>
            <a:ext cx="3698448" cy="646331"/>
          </a:xfrm>
          <a:prstGeom prst="rect">
            <a:avLst/>
          </a:prstGeom>
          <a:noFill/>
        </p:spPr>
        <p:txBody>
          <a:bodyPr wrap="none" rtlCol="0">
            <a:spAutoFit/>
          </a:bodyPr>
          <a:lstStyle/>
          <a:p>
            <a:r>
              <a:rPr lang="en-US" dirty="0"/>
              <a:t>Can be evaluated directly from data –</a:t>
            </a:r>
          </a:p>
          <a:p>
            <a:r>
              <a:rPr lang="pl-PL" dirty="0"/>
              <a:t>No additional constraints!</a:t>
            </a:r>
            <a:endParaRPr lang="en-GB" dirty="0"/>
          </a:p>
        </p:txBody>
      </p:sp>
      <p:cxnSp>
        <p:nvCxnSpPr>
          <p:cNvPr id="23" name="Straight Arrow Connector 22">
            <a:extLst>
              <a:ext uri="{FF2B5EF4-FFF2-40B4-BE49-F238E27FC236}">
                <a16:creationId xmlns:a16="http://schemas.microsoft.com/office/drawing/2014/main" id="{6459114B-0F4D-A8AA-3366-0994C9804155}"/>
              </a:ext>
            </a:extLst>
          </p:cNvPr>
          <p:cNvCxnSpPr>
            <a:cxnSpLocks/>
          </p:cNvCxnSpPr>
          <p:nvPr/>
        </p:nvCxnSpPr>
        <p:spPr>
          <a:xfrm flipH="1">
            <a:off x="4059034" y="2215751"/>
            <a:ext cx="905045" cy="8210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7E75F3E-289C-B78E-9C73-1C3C0FEF6040}"/>
              </a:ext>
            </a:extLst>
          </p:cNvPr>
          <p:cNvSpPr txBox="1"/>
          <p:nvPr/>
        </p:nvSpPr>
        <p:spPr>
          <a:xfrm>
            <a:off x="2332631" y="3139511"/>
            <a:ext cx="3595471" cy="646331"/>
          </a:xfrm>
          <a:prstGeom prst="rect">
            <a:avLst/>
          </a:prstGeom>
          <a:noFill/>
        </p:spPr>
        <p:txBody>
          <a:bodyPr wrap="none" rtlCol="0">
            <a:spAutoFit/>
          </a:bodyPr>
          <a:lstStyle/>
          <a:p>
            <a:r>
              <a:rPr lang="pl-PL" dirty="0"/>
              <a:t>Requires some technical constraints</a:t>
            </a:r>
            <a:r>
              <a:rPr lang="en-US" dirty="0"/>
              <a:t> </a:t>
            </a:r>
          </a:p>
          <a:p>
            <a:r>
              <a:rPr lang="en-US" dirty="0"/>
              <a:t>for the variational trick to work! </a:t>
            </a:r>
            <a:endParaRPr lang="en-GB" dirty="0"/>
          </a:p>
        </p:txBody>
      </p:sp>
      <p:cxnSp>
        <p:nvCxnSpPr>
          <p:cNvPr id="28" name="Straight Arrow Connector 27">
            <a:extLst>
              <a:ext uri="{FF2B5EF4-FFF2-40B4-BE49-F238E27FC236}">
                <a16:creationId xmlns:a16="http://schemas.microsoft.com/office/drawing/2014/main" id="{A465C159-D574-865C-C206-246DA76D3CC5}"/>
              </a:ext>
            </a:extLst>
          </p:cNvPr>
          <p:cNvCxnSpPr>
            <a:cxnSpLocks/>
          </p:cNvCxnSpPr>
          <p:nvPr/>
        </p:nvCxnSpPr>
        <p:spPr>
          <a:xfrm>
            <a:off x="4103917" y="3839727"/>
            <a:ext cx="804666" cy="6575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B2640B6-F863-1878-6996-A94D077642ED}"/>
              </a:ext>
            </a:extLst>
          </p:cNvPr>
          <p:cNvCxnSpPr>
            <a:cxnSpLocks/>
          </p:cNvCxnSpPr>
          <p:nvPr/>
        </p:nvCxnSpPr>
        <p:spPr>
          <a:xfrm flipH="1">
            <a:off x="6325579" y="3801118"/>
            <a:ext cx="1055755" cy="6961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592B6CA-57D6-7B0A-0156-61A452633611}"/>
              </a:ext>
            </a:extLst>
          </p:cNvPr>
          <p:cNvSpPr txBox="1"/>
          <p:nvPr/>
        </p:nvSpPr>
        <p:spPr>
          <a:xfrm>
            <a:off x="3646705" y="4560116"/>
            <a:ext cx="3709413" cy="461665"/>
          </a:xfrm>
          <a:prstGeom prst="rect">
            <a:avLst/>
          </a:prstGeom>
          <a:noFill/>
        </p:spPr>
        <p:txBody>
          <a:bodyPr wrap="none" rtlCol="0">
            <a:spAutoFit/>
          </a:bodyPr>
          <a:lstStyle/>
          <a:p>
            <a:r>
              <a:rPr lang="pl-PL" sz="2400" dirty="0">
                <a:solidFill>
                  <a:srgbClr val="7030A0"/>
                </a:solidFill>
                <a:latin typeface="Arial Rounded MT Bold" panose="020F0704030504030204" pitchFamily="34" charset="0"/>
              </a:rPr>
              <a:t>Variational-Ready PDEs</a:t>
            </a:r>
            <a:endParaRPr lang="en-GB" sz="2400" dirty="0">
              <a:solidFill>
                <a:srgbClr val="7030A0"/>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DF1222E6-ADED-D1B5-A0DD-90FD48986FC2}"/>
              </a:ext>
            </a:extLst>
          </p:cNvPr>
          <p:cNvSpPr txBox="1"/>
          <p:nvPr/>
        </p:nvSpPr>
        <p:spPr>
          <a:xfrm>
            <a:off x="1310199" y="5122107"/>
            <a:ext cx="10787505" cy="461665"/>
          </a:xfrm>
          <a:prstGeom prst="rect">
            <a:avLst/>
          </a:prstGeom>
          <a:noFill/>
        </p:spPr>
        <p:txBody>
          <a:bodyPr wrap="none" rtlCol="0">
            <a:spAutoFit/>
          </a:bodyPr>
          <a:lstStyle/>
          <a:p>
            <a:r>
              <a:rPr lang="en-US" sz="2400" dirty="0">
                <a:latin typeface="Arial Rounded MT Bold" panose="020F0704030504030204" pitchFamily="34" charset="0"/>
              </a:rPr>
              <a:t>C</a:t>
            </a:r>
            <a:r>
              <a:rPr lang="pl-PL" sz="2400" dirty="0">
                <a:latin typeface="Arial Rounded MT Bold" panose="020F0704030504030204" pitchFamily="34" charset="0"/>
              </a:rPr>
              <a:t>urrently the broadest family of PDEs that admit variational formulation</a:t>
            </a:r>
            <a:endParaRPr lang="en-GB" sz="2400" dirty="0">
              <a:solidFill>
                <a:srgbClr val="7030A0"/>
              </a:solidFill>
              <a:latin typeface="Arial Rounded MT Bold" panose="020F0704030504030204" pitchFamily="34" charset="0"/>
            </a:endParaRPr>
          </a:p>
        </p:txBody>
      </p:sp>
    </p:spTree>
    <p:extLst>
      <p:ext uri="{BB962C8B-B14F-4D97-AF65-F5344CB8AC3E}">
        <p14:creationId xmlns:p14="http://schemas.microsoft.com/office/powerpoint/2010/main" val="30210334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animBg="1"/>
      <p:bldP spid="11" grpId="0" animBg="1"/>
      <p:bldP spid="12" grpId="0"/>
      <p:bldP spid="13" grpId="0"/>
      <p:bldP spid="17" grpId="0"/>
      <p:bldP spid="25" grpId="0"/>
      <p:bldP spid="33" grpId="0"/>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pl-PL" sz="3000" dirty="0">
                <a:solidFill>
                  <a:srgbClr val="2F7FB1"/>
                </a:solidFill>
                <a:latin typeface="Arial Rounded MT Bold" panose="020F0704030504030204" pitchFamily="34" charset="0"/>
              </a:rPr>
              <a:t>D-CIPHER</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2" name="Arrow: Right 1">
            <a:extLst>
              <a:ext uri="{FF2B5EF4-FFF2-40B4-BE49-F238E27FC236}">
                <a16:creationId xmlns:a16="http://schemas.microsoft.com/office/drawing/2014/main" id="{34DC3F14-CA33-585A-82D3-9DD9D5C4D520}"/>
              </a:ext>
            </a:extLst>
          </p:cNvPr>
          <p:cNvSpPr/>
          <p:nvPr/>
        </p:nvSpPr>
        <p:spPr>
          <a:xfrm>
            <a:off x="6733747" y="4094904"/>
            <a:ext cx="396023" cy="378865"/>
          </a:xfrm>
          <a:prstGeom prst="rightArrow">
            <a:avLst>
              <a:gd name="adj1" fmla="val 50000"/>
              <a:gd name="adj2" fmla="val 723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F5ECA239-244F-A460-9033-4A142A126B72}"/>
              </a:ext>
            </a:extLst>
          </p:cNvPr>
          <p:cNvGrpSpPr/>
          <p:nvPr/>
        </p:nvGrpSpPr>
        <p:grpSpPr>
          <a:xfrm>
            <a:off x="5563628" y="2173916"/>
            <a:ext cx="1330211" cy="1351738"/>
            <a:chOff x="4635862" y="1366283"/>
            <a:chExt cx="1330211" cy="1351738"/>
          </a:xfrm>
        </p:grpSpPr>
        <p:pic>
          <p:nvPicPr>
            <p:cNvPr id="4" name="Picture 3">
              <a:extLst>
                <a:ext uri="{FF2B5EF4-FFF2-40B4-BE49-F238E27FC236}">
                  <a16:creationId xmlns:a16="http://schemas.microsoft.com/office/drawing/2014/main" id="{2BA2D4D9-0E14-C16A-65E3-D87C7584C37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3831" b="87408" l="28621" r="79272"/>
                      </a14:imgEffect>
                    </a14:imgLayer>
                  </a14:imgProps>
                </a:ext>
                <a:ext uri="{28A0092B-C50C-407E-A947-70E740481C1C}">
                  <a14:useLocalDpi xmlns:a14="http://schemas.microsoft.com/office/drawing/2010/main" val="0"/>
                </a:ext>
              </a:extLst>
            </a:blip>
            <a:srcRect l="22290" t="15884" r="14397" b="4645"/>
            <a:stretch/>
          </p:blipFill>
          <p:spPr>
            <a:xfrm>
              <a:off x="4898569" y="1923455"/>
              <a:ext cx="665684" cy="626669"/>
            </a:xfrm>
            <a:prstGeom prst="rect">
              <a:avLst/>
            </a:prstGeom>
          </p:spPr>
        </p:pic>
        <p:pic>
          <p:nvPicPr>
            <p:cNvPr id="5" name="Picture 4">
              <a:extLst>
                <a:ext uri="{FF2B5EF4-FFF2-40B4-BE49-F238E27FC236}">
                  <a16:creationId xmlns:a16="http://schemas.microsoft.com/office/drawing/2014/main" id="{68DF67E9-2F8D-2358-A8F8-637142299F2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23547" b="86264" l="29605" r="79570"/>
                      </a14:imgEffect>
                    </a14:imgLayer>
                  </a14:imgProps>
                </a:ext>
                <a:ext uri="{28A0092B-C50C-407E-A947-70E740481C1C}">
                  <a14:useLocalDpi xmlns:a14="http://schemas.microsoft.com/office/drawing/2010/main" val="0"/>
                </a:ext>
              </a:extLst>
            </a:blip>
            <a:srcRect l="23359" t="15707" r="14184" b="5897"/>
            <a:stretch/>
          </p:blipFill>
          <p:spPr>
            <a:xfrm>
              <a:off x="5300389" y="1803552"/>
              <a:ext cx="665684" cy="626669"/>
            </a:xfrm>
            <a:prstGeom prst="rect">
              <a:avLst/>
            </a:prstGeom>
          </p:spPr>
        </p:pic>
        <p:pic>
          <p:nvPicPr>
            <p:cNvPr id="7" name="Picture 6">
              <a:extLst>
                <a:ext uri="{FF2B5EF4-FFF2-40B4-BE49-F238E27FC236}">
                  <a16:creationId xmlns:a16="http://schemas.microsoft.com/office/drawing/2014/main" id="{8DEF0B33-9631-EA00-F027-25039E0CE2D5}"/>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23049" b="86626" l="29189" r="79840"/>
                      </a14:imgEffect>
                    </a14:imgLayer>
                  </a14:imgProps>
                </a:ext>
                <a:ext uri="{28A0092B-C50C-407E-A947-70E740481C1C}">
                  <a14:useLocalDpi xmlns:a14="http://schemas.microsoft.com/office/drawing/2010/main" val="0"/>
                </a:ext>
              </a:extLst>
            </a:blip>
            <a:srcRect l="22857" t="15102" r="13829" b="5427"/>
            <a:stretch/>
          </p:blipFill>
          <p:spPr>
            <a:xfrm>
              <a:off x="5190814" y="2091352"/>
              <a:ext cx="665684" cy="626669"/>
            </a:xfrm>
            <a:prstGeom prst="rect">
              <a:avLst/>
            </a:prstGeom>
          </p:spPr>
        </p:pic>
        <p:sp>
          <p:nvSpPr>
            <p:cNvPr id="8" name="Rectangle 7">
              <a:extLst>
                <a:ext uri="{FF2B5EF4-FFF2-40B4-BE49-F238E27FC236}">
                  <a16:creationId xmlns:a16="http://schemas.microsoft.com/office/drawing/2014/main" id="{DA05D232-235B-B122-C4E7-4B34477499DE}"/>
                </a:ext>
              </a:extLst>
            </p:cNvPr>
            <p:cNvSpPr/>
            <p:nvPr/>
          </p:nvSpPr>
          <p:spPr>
            <a:xfrm>
              <a:off x="4691017" y="1654401"/>
              <a:ext cx="1275056" cy="10363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271EFEE-A150-356C-F2DA-2F2981F52853}"/>
                    </a:ext>
                  </a:extLst>
                </p:cNvPr>
                <p:cNvSpPr txBox="1"/>
                <p:nvPr/>
              </p:nvSpPr>
              <p:spPr>
                <a:xfrm>
                  <a:off x="4703318" y="1673258"/>
                  <a:ext cx="528093" cy="1902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l-PL" sz="1200" b="0" i="1" smtClean="0">
                                <a:latin typeface="Cambria Math" panose="02040503050406030204" pitchFamily="18" charset="0"/>
                              </a:rPr>
                            </m:ctrlPr>
                          </m:sSubSupPr>
                          <m:e>
                            <m:d>
                              <m:dPr>
                                <m:begChr m:val="{"/>
                                <m:endChr m:val="}"/>
                                <m:ctrlPr>
                                  <a:rPr lang="en-GB" sz="1200" i="1" smtClean="0">
                                    <a:latin typeface="Cambria Math" panose="02040503050406030204" pitchFamily="18" charset="0"/>
                                  </a:rPr>
                                </m:ctrlPr>
                              </m:dPr>
                              <m:e>
                                <m:sSub>
                                  <m:sSubPr>
                                    <m:ctrlPr>
                                      <a:rPr lang="pl-PL" sz="1200" b="0" i="1" smtClean="0">
                                        <a:latin typeface="Cambria Math" panose="02040503050406030204" pitchFamily="18" charset="0"/>
                                        <a:ea typeface="Cambria Math" panose="02040503050406030204" pitchFamily="18" charset="0"/>
                                      </a:rPr>
                                    </m:ctrlPr>
                                  </m:sSubPr>
                                  <m:e>
                                    <m:r>
                                      <a:rPr lang="en-GB" sz="1200" i="1" smtClean="0">
                                        <a:latin typeface="Cambria Math" panose="02040503050406030204" pitchFamily="18" charset="0"/>
                                        <a:ea typeface="Cambria Math" panose="02040503050406030204" pitchFamily="18" charset="0"/>
                                      </a:rPr>
                                      <m:t>𝜙</m:t>
                                    </m:r>
                                  </m:e>
                                  <m:sub>
                                    <m:r>
                                      <a:rPr lang="pl-PL" sz="1200" b="0" i="1" smtClean="0">
                                        <a:latin typeface="Cambria Math" panose="02040503050406030204" pitchFamily="18" charset="0"/>
                                        <a:ea typeface="Cambria Math" panose="02040503050406030204" pitchFamily="18" charset="0"/>
                                      </a:rPr>
                                      <m:t>𝑠</m:t>
                                    </m:r>
                                  </m:sub>
                                </m:sSub>
                              </m:e>
                            </m:d>
                          </m:e>
                          <m:sub>
                            <m:r>
                              <a:rPr lang="pl-PL" sz="1200" b="0" i="1" smtClean="0">
                                <a:latin typeface="Cambria Math" panose="02040503050406030204" pitchFamily="18" charset="0"/>
                              </a:rPr>
                              <m:t>𝑠</m:t>
                            </m:r>
                            <m:r>
                              <a:rPr lang="pl-PL" sz="1200" b="0" i="1" smtClean="0">
                                <a:latin typeface="Cambria Math" panose="02040503050406030204" pitchFamily="18" charset="0"/>
                              </a:rPr>
                              <m:t>=1</m:t>
                            </m:r>
                          </m:sub>
                          <m:sup>
                            <m:r>
                              <a:rPr lang="pl-PL" sz="1200" b="0" i="1" smtClean="0">
                                <a:latin typeface="Cambria Math" panose="02040503050406030204" pitchFamily="18" charset="0"/>
                              </a:rPr>
                              <m:t>𝑆</m:t>
                            </m:r>
                          </m:sup>
                        </m:sSubSup>
                      </m:oMath>
                    </m:oMathPara>
                  </a14:m>
                  <a:endParaRPr lang="en-GB" sz="1200" dirty="0"/>
                </a:p>
              </p:txBody>
            </p:sp>
          </mc:Choice>
          <mc:Fallback xmlns="">
            <p:sp>
              <p:nvSpPr>
                <p:cNvPr id="39" name="TextBox 38">
                  <a:extLst>
                    <a:ext uri="{FF2B5EF4-FFF2-40B4-BE49-F238E27FC236}">
                      <a16:creationId xmlns:a16="http://schemas.microsoft.com/office/drawing/2014/main" id="{3794B7E1-4016-09DB-CBCF-96A085F50D05}"/>
                    </a:ext>
                  </a:extLst>
                </p:cNvPr>
                <p:cNvSpPr txBox="1">
                  <a:spLocks noRot="1" noChangeAspect="1" noMove="1" noResize="1" noEditPoints="1" noAdjustHandles="1" noChangeArrowheads="1" noChangeShapeType="1" noTextEdit="1"/>
                </p:cNvSpPr>
                <p:nvPr/>
              </p:nvSpPr>
              <p:spPr>
                <a:xfrm>
                  <a:off x="4703318" y="1673258"/>
                  <a:ext cx="528093" cy="190245"/>
                </a:xfrm>
                <a:prstGeom prst="rect">
                  <a:avLst/>
                </a:prstGeom>
                <a:blipFill>
                  <a:blip r:embed="rId11"/>
                  <a:stretch>
                    <a:fillRect t="-3226" r="-1149" b="-29032"/>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159C633B-A3B0-DDB3-D85A-55759BE19D61}"/>
                </a:ext>
              </a:extLst>
            </p:cNvPr>
            <p:cNvSpPr txBox="1"/>
            <p:nvPr/>
          </p:nvSpPr>
          <p:spPr>
            <a:xfrm>
              <a:off x="4635862" y="1366283"/>
              <a:ext cx="1068952" cy="276999"/>
            </a:xfrm>
            <a:prstGeom prst="rect">
              <a:avLst/>
            </a:prstGeom>
            <a:noFill/>
          </p:spPr>
          <p:txBody>
            <a:bodyPr wrap="square" rtlCol="0">
              <a:spAutoFit/>
            </a:bodyPr>
            <a:lstStyle/>
            <a:p>
              <a:r>
                <a:rPr lang="pl-PL" sz="1200" dirty="0"/>
                <a:t>Test functions</a:t>
              </a:r>
              <a:endParaRPr lang="en-GB" sz="1200" dirty="0"/>
            </a:p>
          </p:txBody>
        </p:sp>
      </p:grpSp>
      <p:grpSp>
        <p:nvGrpSpPr>
          <p:cNvPr id="66" name="Group 65">
            <a:extLst>
              <a:ext uri="{FF2B5EF4-FFF2-40B4-BE49-F238E27FC236}">
                <a16:creationId xmlns:a16="http://schemas.microsoft.com/office/drawing/2014/main" id="{AA300C66-87B0-DD21-F7CE-C5F36DDEB5E2}"/>
              </a:ext>
            </a:extLst>
          </p:cNvPr>
          <p:cNvGrpSpPr/>
          <p:nvPr/>
        </p:nvGrpSpPr>
        <p:grpSpPr>
          <a:xfrm>
            <a:off x="10383631" y="2596844"/>
            <a:ext cx="1286933" cy="1267104"/>
            <a:chOff x="8036685" y="2609281"/>
            <a:chExt cx="1286933" cy="1267104"/>
          </a:xfrm>
        </p:grpSpPr>
        <p:pic>
          <p:nvPicPr>
            <p:cNvPr id="12" name="Picture 11">
              <a:extLst>
                <a:ext uri="{FF2B5EF4-FFF2-40B4-BE49-F238E27FC236}">
                  <a16:creationId xmlns:a16="http://schemas.microsoft.com/office/drawing/2014/main" id="{D1909ACE-DABA-D3EC-C08F-5657A05D81D5}"/>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foregroundMark x1="27656" y1="68542" x2="27969" y2="58750"/>
                          <a14:foregroundMark x1="27187" y1="62292" x2="27344" y2="66667"/>
                          <a14:foregroundMark x1="26875" y1="63750" x2="27344" y2="46875"/>
                          <a14:foregroundMark x1="27344" y1="56875" x2="28281" y2="51458"/>
                          <a14:foregroundMark x1="26875" y1="37292" x2="32344" y2="33333"/>
                          <a14:foregroundMark x1="32344" y1="33333" x2="42344" y2="27292"/>
                          <a14:foregroundMark x1="45313" y1="21458" x2="42500" y2="24583"/>
                          <a14:foregroundMark x1="39219" y1="27292" x2="39219" y2="27292"/>
                          <a14:foregroundMark x1="38594" y1="26042" x2="40313" y2="25833"/>
                          <a14:foregroundMark x1="40938" y1="23333" x2="43906" y2="22708"/>
                          <a14:foregroundMark x1="44219" y1="20625" x2="33281" y2="32500"/>
                          <a14:foregroundMark x1="37813" y1="26875" x2="25781" y2="39375"/>
                          <a14:foregroundMark x1="29688" y1="34583" x2="26875" y2="52917"/>
                          <a14:foregroundMark x1="26719" y1="55000" x2="26563" y2="43333"/>
                          <a14:foregroundMark x1="26563" y1="47708" x2="27031" y2="57500"/>
                          <a14:foregroundMark x1="27031" y1="57500" x2="26875" y2="58333"/>
                          <a14:foregroundMark x1="26875" y1="59167" x2="26875" y2="59167"/>
                          <a14:foregroundMark x1="26250" y1="41042" x2="26250" y2="41042"/>
                          <a14:foregroundMark x1="26094" y1="43125" x2="26094" y2="43125"/>
                          <a14:foregroundMark x1="26406" y1="47292" x2="26406" y2="47292"/>
                          <a14:foregroundMark x1="25938" y1="42083" x2="25938" y2="42083"/>
                          <a14:foregroundMark x1="26406" y1="39375" x2="26406" y2="37292"/>
                          <a14:foregroundMark x1="26563" y1="37292" x2="31563" y2="32083"/>
                          <a14:foregroundMark x1="32969" y1="31458" x2="44688" y2="20833"/>
                          <a14:foregroundMark x1="44688" y1="20833" x2="40781" y2="25625"/>
                          <a14:foregroundMark x1="39844" y1="24375" x2="39844" y2="24375"/>
                          <a14:foregroundMark x1="40469" y1="23333" x2="40469" y2="23333"/>
                          <a14:foregroundMark x1="35469" y1="27500" x2="35469" y2="27500"/>
                          <a14:foregroundMark x1="35469" y1="27500" x2="43750" y2="20625"/>
                          <a14:foregroundMark x1="38906" y1="25208" x2="48594" y2="21875"/>
                          <a14:foregroundMark x1="49063" y1="22083" x2="46094" y2="20208"/>
                          <a14:foregroundMark x1="53594" y1="21875" x2="51406" y2="22292"/>
                          <a14:foregroundMark x1="52031" y1="22917" x2="59844" y2="25833"/>
                          <a14:foregroundMark x1="59844" y1="25833" x2="67344" y2="26875"/>
                          <a14:foregroundMark x1="68906" y1="28750" x2="72031" y2="28750"/>
                          <a14:foregroundMark x1="77344" y1="30000" x2="76563" y2="29167"/>
                          <a14:foregroundMark x1="76563" y1="29375" x2="76094" y2="60417"/>
                          <a14:foregroundMark x1="76094" y1="60417" x2="77031" y2="28958"/>
                          <a14:foregroundMark x1="77813" y1="30208" x2="75781" y2="62292"/>
                          <a14:foregroundMark x1="76094" y1="60625" x2="76094" y2="60625"/>
                          <a14:foregroundMark x1="76563" y1="56875" x2="76563" y2="56875"/>
                          <a14:foregroundMark x1="76563" y1="57292" x2="76563" y2="57292"/>
                          <a14:foregroundMark x1="76563" y1="57917" x2="76563" y2="57917"/>
                          <a14:foregroundMark x1="76719" y1="53333" x2="76719" y2="53333"/>
                          <a14:foregroundMark x1="76719" y1="54792" x2="76719" y2="54792"/>
                          <a14:foregroundMark x1="77031" y1="51042" x2="76094" y2="61250"/>
                          <a14:foregroundMark x1="76875" y1="51667" x2="76094" y2="61458"/>
                          <a14:foregroundMark x1="76563" y1="60833" x2="76563" y2="59167"/>
                          <a14:foregroundMark x1="76406" y1="60208" x2="71719" y2="67917"/>
                          <a14:foregroundMark x1="44688" y1="19583" x2="45313" y2="18333"/>
                          <a14:foregroundMark x1="45313" y1="18333" x2="42344" y2="21667"/>
                          <a14:foregroundMark x1="45313" y1="19583" x2="26875" y2="37917"/>
                          <a14:foregroundMark x1="25469" y1="38542" x2="27500" y2="36875"/>
                          <a14:foregroundMark x1="26094" y1="38542" x2="27344" y2="69792"/>
                        </a14:backgroundRemoval>
                      </a14:imgEffect>
                    </a14:imgLayer>
                  </a14:imgProps>
                </a:ext>
                <a:ext uri="{28A0092B-C50C-407E-A947-70E740481C1C}">
                  <a14:useLocalDpi xmlns:a14="http://schemas.microsoft.com/office/drawing/2010/main" val="0"/>
                </a:ext>
              </a:extLst>
            </a:blip>
            <a:srcRect l="24730" t="15071" r="21379" b="14559"/>
            <a:stretch/>
          </p:blipFill>
          <p:spPr>
            <a:xfrm>
              <a:off x="8036685" y="2609281"/>
              <a:ext cx="982133" cy="961813"/>
            </a:xfrm>
            <a:prstGeom prst="rect">
              <a:avLst/>
            </a:prstGeom>
          </p:spPr>
        </p:pic>
        <p:pic>
          <p:nvPicPr>
            <p:cNvPr id="15" name="Picture 14">
              <a:extLst>
                <a:ext uri="{FF2B5EF4-FFF2-40B4-BE49-F238E27FC236}">
                  <a16:creationId xmlns:a16="http://schemas.microsoft.com/office/drawing/2014/main" id="{E1A330EA-E94B-1EE9-7107-3153B397887A}"/>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foregroundMark x1="27656" y1="68542" x2="27969" y2="58750"/>
                          <a14:foregroundMark x1="27187" y1="62292" x2="27344" y2="66667"/>
                          <a14:foregroundMark x1="26875" y1="63750" x2="27344" y2="46875"/>
                          <a14:foregroundMark x1="27344" y1="56875" x2="28281" y2="51458"/>
                          <a14:foregroundMark x1="26875" y1="37292" x2="32344" y2="33333"/>
                          <a14:foregroundMark x1="32344" y1="33333" x2="42344" y2="27292"/>
                          <a14:foregroundMark x1="45313" y1="21458" x2="42500" y2="24583"/>
                          <a14:foregroundMark x1="39219" y1="27292" x2="39219" y2="27292"/>
                          <a14:foregroundMark x1="38594" y1="26042" x2="40313" y2="25833"/>
                          <a14:foregroundMark x1="40938" y1="23333" x2="43906" y2="22708"/>
                          <a14:foregroundMark x1="44219" y1="20625" x2="33281" y2="32500"/>
                          <a14:foregroundMark x1="37813" y1="26875" x2="25781" y2="39375"/>
                          <a14:foregroundMark x1="29688" y1="34583" x2="26875" y2="52917"/>
                          <a14:foregroundMark x1="26719" y1="55000" x2="26563" y2="43333"/>
                          <a14:foregroundMark x1="26563" y1="47708" x2="27031" y2="57500"/>
                          <a14:foregroundMark x1="27031" y1="57500" x2="26875" y2="58333"/>
                          <a14:foregroundMark x1="26875" y1="59167" x2="26875" y2="59167"/>
                          <a14:foregroundMark x1="26250" y1="41042" x2="26250" y2="41042"/>
                          <a14:foregroundMark x1="26094" y1="43125" x2="26094" y2="43125"/>
                          <a14:foregroundMark x1="26406" y1="47292" x2="26406" y2="47292"/>
                          <a14:foregroundMark x1="25938" y1="42083" x2="25938" y2="42083"/>
                          <a14:foregroundMark x1="26406" y1="39375" x2="26406" y2="37292"/>
                          <a14:foregroundMark x1="26563" y1="37292" x2="31563" y2="32083"/>
                          <a14:foregroundMark x1="32969" y1="31458" x2="44688" y2="20833"/>
                          <a14:foregroundMark x1="44688" y1="20833" x2="40781" y2="25625"/>
                          <a14:foregroundMark x1="39844" y1="24375" x2="39844" y2="24375"/>
                          <a14:foregroundMark x1="40469" y1="23333" x2="40469" y2="23333"/>
                          <a14:foregroundMark x1="35469" y1="27500" x2="35469" y2="27500"/>
                          <a14:foregroundMark x1="35469" y1="27500" x2="43750" y2="20625"/>
                          <a14:foregroundMark x1="38906" y1="25208" x2="48594" y2="21875"/>
                          <a14:foregroundMark x1="49063" y1="22083" x2="46094" y2="20208"/>
                          <a14:foregroundMark x1="53594" y1="21875" x2="51406" y2="22292"/>
                          <a14:foregroundMark x1="52031" y1="22917" x2="59844" y2="25833"/>
                          <a14:foregroundMark x1="59844" y1="25833" x2="67344" y2="26875"/>
                          <a14:foregroundMark x1="68906" y1="28750" x2="72031" y2="28750"/>
                          <a14:foregroundMark x1="77344" y1="30000" x2="76563" y2="29167"/>
                          <a14:foregroundMark x1="76563" y1="29375" x2="76094" y2="60417"/>
                          <a14:foregroundMark x1="76094" y1="60417" x2="77031" y2="28958"/>
                          <a14:foregroundMark x1="77813" y1="30208" x2="75781" y2="62292"/>
                          <a14:foregroundMark x1="76094" y1="60625" x2="76094" y2="60625"/>
                          <a14:foregroundMark x1="76563" y1="56875" x2="76563" y2="56875"/>
                          <a14:foregroundMark x1="76563" y1="57292" x2="76563" y2="57292"/>
                          <a14:foregroundMark x1="76563" y1="57917" x2="76563" y2="57917"/>
                          <a14:foregroundMark x1="76719" y1="53333" x2="76719" y2="53333"/>
                          <a14:foregroundMark x1="76719" y1="54792" x2="76719" y2="54792"/>
                          <a14:foregroundMark x1="77031" y1="51042" x2="76094" y2="61250"/>
                          <a14:foregroundMark x1="76875" y1="51667" x2="76094" y2="61458"/>
                          <a14:foregroundMark x1="76563" y1="60833" x2="76563" y2="59167"/>
                          <a14:foregroundMark x1="76406" y1="60208" x2="71719" y2="67917"/>
                          <a14:foregroundMark x1="44688" y1="19583" x2="45313" y2="18333"/>
                          <a14:foregroundMark x1="45313" y1="18333" x2="42344" y2="21667"/>
                          <a14:foregroundMark x1="45313" y1="19583" x2="26875" y2="37917"/>
                          <a14:foregroundMark x1="25469" y1="38542" x2="27500" y2="36875"/>
                          <a14:foregroundMark x1="26094" y1="38542" x2="27344" y2="69792"/>
                        </a14:backgroundRemoval>
                      </a14:imgEffect>
                    </a14:imgLayer>
                  </a14:imgProps>
                </a:ext>
                <a:ext uri="{28A0092B-C50C-407E-A947-70E740481C1C}">
                  <a14:useLocalDpi xmlns:a14="http://schemas.microsoft.com/office/drawing/2010/main" val="0"/>
                </a:ext>
              </a:extLst>
            </a:blip>
            <a:srcRect l="24730" t="15071" r="21379" b="14559"/>
            <a:stretch/>
          </p:blipFill>
          <p:spPr>
            <a:xfrm>
              <a:off x="8189085" y="2762172"/>
              <a:ext cx="982133" cy="961813"/>
            </a:xfrm>
            <a:prstGeom prst="rect">
              <a:avLst/>
            </a:prstGeom>
          </p:spPr>
        </p:pic>
        <p:pic>
          <p:nvPicPr>
            <p:cNvPr id="16" name="Picture 15">
              <a:extLst>
                <a:ext uri="{FF2B5EF4-FFF2-40B4-BE49-F238E27FC236}">
                  <a16:creationId xmlns:a16="http://schemas.microsoft.com/office/drawing/2014/main" id="{5DAFB387-A29D-42A9-0423-797260DB2BE8}"/>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0000" b="90000" l="10000" r="90000">
                          <a14:foregroundMark x1="27656" y1="68542" x2="27969" y2="58750"/>
                          <a14:foregroundMark x1="27187" y1="62292" x2="27344" y2="66667"/>
                          <a14:foregroundMark x1="26875" y1="63750" x2="27344" y2="46875"/>
                          <a14:foregroundMark x1="27344" y1="56875" x2="28281" y2="51458"/>
                          <a14:foregroundMark x1="26875" y1="37292" x2="32344" y2="33333"/>
                          <a14:foregroundMark x1="32344" y1="33333" x2="42344" y2="27292"/>
                          <a14:foregroundMark x1="45313" y1="21458" x2="42500" y2="24583"/>
                          <a14:foregroundMark x1="39219" y1="27292" x2="39219" y2="27292"/>
                          <a14:foregroundMark x1="38594" y1="26042" x2="40313" y2="25833"/>
                          <a14:foregroundMark x1="40938" y1="23333" x2="43906" y2="22708"/>
                          <a14:foregroundMark x1="44219" y1="20625" x2="33281" y2="32500"/>
                          <a14:foregroundMark x1="37813" y1="26875" x2="25781" y2="39375"/>
                          <a14:foregroundMark x1="29688" y1="34583" x2="26875" y2="52917"/>
                          <a14:foregroundMark x1="26719" y1="55000" x2="26563" y2="43333"/>
                          <a14:foregroundMark x1="26563" y1="47708" x2="27031" y2="57500"/>
                          <a14:foregroundMark x1="27031" y1="57500" x2="26875" y2="58333"/>
                          <a14:foregroundMark x1="26875" y1="59167" x2="26875" y2="59167"/>
                          <a14:foregroundMark x1="26250" y1="41042" x2="26250" y2="41042"/>
                          <a14:foregroundMark x1="26094" y1="43125" x2="26094" y2="43125"/>
                          <a14:foregroundMark x1="26406" y1="47292" x2="26406" y2="47292"/>
                          <a14:foregroundMark x1="25938" y1="42083" x2="25938" y2="42083"/>
                          <a14:foregroundMark x1="26406" y1="39375" x2="26406" y2="37292"/>
                          <a14:foregroundMark x1="26563" y1="37292" x2="31563" y2="32083"/>
                          <a14:foregroundMark x1="32969" y1="31458" x2="44688" y2="20833"/>
                          <a14:foregroundMark x1="44688" y1="20833" x2="40781" y2="25625"/>
                          <a14:foregroundMark x1="39844" y1="24375" x2="39844" y2="24375"/>
                          <a14:foregroundMark x1="40469" y1="23333" x2="40469" y2="23333"/>
                          <a14:foregroundMark x1="35469" y1="27500" x2="35469" y2="27500"/>
                          <a14:foregroundMark x1="35469" y1="27500" x2="43750" y2="20625"/>
                          <a14:foregroundMark x1="38906" y1="25208" x2="48594" y2="21875"/>
                          <a14:foregroundMark x1="49063" y1="22083" x2="46094" y2="20208"/>
                          <a14:foregroundMark x1="53594" y1="21875" x2="51406" y2="22292"/>
                          <a14:foregroundMark x1="52031" y1="22917" x2="59844" y2="25833"/>
                          <a14:foregroundMark x1="59844" y1="25833" x2="67344" y2="26875"/>
                          <a14:foregroundMark x1="68906" y1="28750" x2="72031" y2="28750"/>
                          <a14:foregroundMark x1="77344" y1="30000" x2="76563" y2="29167"/>
                          <a14:foregroundMark x1="76563" y1="29375" x2="76094" y2="60417"/>
                          <a14:foregroundMark x1="76094" y1="60417" x2="77031" y2="28958"/>
                          <a14:foregroundMark x1="77813" y1="30208" x2="75781" y2="62292"/>
                          <a14:foregroundMark x1="76094" y1="60625" x2="76094" y2="60625"/>
                          <a14:foregroundMark x1="76563" y1="56875" x2="76563" y2="56875"/>
                          <a14:foregroundMark x1="76563" y1="57292" x2="76563" y2="57292"/>
                          <a14:foregroundMark x1="76563" y1="57917" x2="76563" y2="57917"/>
                          <a14:foregroundMark x1="76719" y1="53333" x2="76719" y2="53333"/>
                          <a14:foregroundMark x1="76719" y1="54792" x2="76719" y2="54792"/>
                          <a14:foregroundMark x1="77031" y1="51042" x2="76094" y2="61250"/>
                          <a14:foregroundMark x1="76875" y1="51667" x2="76094" y2="61458"/>
                          <a14:foregroundMark x1="76563" y1="60833" x2="76563" y2="59167"/>
                          <a14:foregroundMark x1="76406" y1="60208" x2="71719" y2="67917"/>
                          <a14:foregroundMark x1="44688" y1="19583" x2="45313" y2="18333"/>
                          <a14:foregroundMark x1="45313" y1="18333" x2="42344" y2="21667"/>
                          <a14:foregroundMark x1="45313" y1="19583" x2="26875" y2="37917"/>
                          <a14:foregroundMark x1="25469" y1="38542" x2="27500" y2="36875"/>
                          <a14:foregroundMark x1="26094" y1="38542" x2="27344" y2="69792"/>
                        </a14:backgroundRemoval>
                      </a14:imgEffect>
                    </a14:imgLayer>
                  </a14:imgProps>
                </a:ext>
                <a:ext uri="{28A0092B-C50C-407E-A947-70E740481C1C}">
                  <a14:useLocalDpi xmlns:a14="http://schemas.microsoft.com/office/drawing/2010/main" val="0"/>
                </a:ext>
              </a:extLst>
            </a:blip>
            <a:srcRect l="24730" t="15071" r="21379" b="14559"/>
            <a:stretch/>
          </p:blipFill>
          <p:spPr>
            <a:xfrm>
              <a:off x="8341485" y="2914572"/>
              <a:ext cx="982133" cy="961813"/>
            </a:xfrm>
            <a:prstGeom prst="rect">
              <a:avLst/>
            </a:prstGeom>
          </p:spPr>
        </p:pic>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B883E8D-06AF-5C2A-20B7-CD4161082AE7}"/>
                  </a:ext>
                </a:extLst>
              </p:cNvPr>
              <p:cNvSpPr txBox="1"/>
              <p:nvPr/>
            </p:nvSpPr>
            <p:spPr>
              <a:xfrm>
                <a:off x="9752931" y="2902135"/>
                <a:ext cx="630700" cy="272895"/>
              </a:xfrm>
              <a:prstGeom prst="rect">
                <a:avLst/>
              </a:prstGeom>
              <a:noFill/>
            </p:spPr>
            <p:txBody>
              <a:bodyPr wrap="square" lIns="0" tIns="0" rIns="0" bIns="0" rtlCol="0">
                <a:spAutoFit/>
              </a:bodyPr>
              <a:lstStyle/>
              <a:p>
                <a14:m>
                  <m:oMath xmlns:m="http://schemas.openxmlformats.org/officeDocument/2006/math">
                    <m:sSubSup>
                      <m:sSubSupPr>
                        <m:ctrlPr>
                          <a:rPr lang="pl-PL" sz="1200" b="0" i="1" smtClean="0">
                            <a:latin typeface="Cambria Math" panose="02040503050406030204" pitchFamily="18" charset="0"/>
                            <a:ea typeface="Cambria Math" panose="02040503050406030204" pitchFamily="18" charset="0"/>
                          </a:rPr>
                        </m:ctrlPr>
                      </m:sSubSupPr>
                      <m:e>
                        <m:d>
                          <m:dPr>
                            <m:begChr m:val="{"/>
                            <m:endChr m:val="}"/>
                            <m:ctrlPr>
                              <a:rPr lang="pl-PL" sz="1200" b="0" i="1" smtClean="0">
                                <a:latin typeface="Cambria Math" panose="02040503050406030204" pitchFamily="18" charset="0"/>
                                <a:ea typeface="Cambria Math" panose="02040503050406030204" pitchFamily="18" charset="0"/>
                              </a:rPr>
                            </m:ctrlPr>
                          </m:dPr>
                          <m:e>
                            <m:sSup>
                              <m:sSupPr>
                                <m:ctrlPr>
                                  <a:rPr lang="pl-PL" sz="1200" b="0" i="1" smtClean="0">
                                    <a:latin typeface="Cambria Math" panose="02040503050406030204" pitchFamily="18" charset="0"/>
                                    <a:ea typeface="Cambria Math" panose="02040503050406030204" pitchFamily="18" charset="0"/>
                                  </a:rPr>
                                </m:ctrlPr>
                              </m:sSupPr>
                              <m:e>
                                <m:acc>
                                  <m:accPr>
                                    <m:chr m:val="̂"/>
                                    <m:ctrlPr>
                                      <a:rPr lang="pl-PL" sz="1200" b="0" i="1" smtClean="0">
                                        <a:latin typeface="Cambria Math" panose="02040503050406030204" pitchFamily="18" charset="0"/>
                                        <a:ea typeface="Cambria Math" panose="02040503050406030204" pitchFamily="18" charset="0"/>
                                      </a:rPr>
                                    </m:ctrlPr>
                                  </m:accPr>
                                  <m:e>
                                    <m:r>
                                      <a:rPr lang="pl-PL" sz="1200" b="1" i="1" smtClean="0">
                                        <a:latin typeface="Cambria Math" panose="02040503050406030204" pitchFamily="18" charset="0"/>
                                        <a:ea typeface="Cambria Math" panose="02040503050406030204" pitchFamily="18" charset="0"/>
                                      </a:rPr>
                                      <m:t>𝒖</m:t>
                                    </m:r>
                                  </m:e>
                                </m:acc>
                              </m:e>
                              <m:sup>
                                <m:r>
                                  <a:rPr lang="pl-PL" sz="1200" b="0" i="1" smtClean="0">
                                    <a:latin typeface="Cambria Math" panose="02040503050406030204" pitchFamily="18" charset="0"/>
                                    <a:ea typeface="Cambria Math" panose="02040503050406030204" pitchFamily="18" charset="0"/>
                                  </a:rPr>
                                  <m:t>(</m:t>
                                </m:r>
                                <m:r>
                                  <a:rPr lang="pl-PL" sz="1200" b="0" i="1" smtClean="0">
                                    <a:latin typeface="Cambria Math" panose="02040503050406030204" pitchFamily="18" charset="0"/>
                                    <a:ea typeface="Cambria Math" panose="02040503050406030204" pitchFamily="18" charset="0"/>
                                  </a:rPr>
                                  <m:t>𝑑</m:t>
                                </m:r>
                                <m:r>
                                  <a:rPr lang="pl-PL" sz="1200" b="0" i="1" smtClean="0">
                                    <a:latin typeface="Cambria Math" panose="02040503050406030204" pitchFamily="18" charset="0"/>
                                    <a:ea typeface="Cambria Math" panose="02040503050406030204" pitchFamily="18" charset="0"/>
                                  </a:rPr>
                                  <m:t>)</m:t>
                                </m:r>
                              </m:sup>
                            </m:sSup>
                          </m:e>
                        </m:d>
                      </m:e>
                      <m:sub>
                        <m:r>
                          <m:rPr>
                            <m:sty m:val="p"/>
                          </m:rPr>
                          <a:rPr lang="pl-PL" sz="1200" b="0" i="0" smtClean="0">
                            <a:latin typeface="Cambria Math" panose="02040503050406030204" pitchFamily="18" charset="0"/>
                            <a:ea typeface="Cambria Math" panose="02040503050406030204" pitchFamily="18" charset="0"/>
                          </a:rPr>
                          <m:t>d</m:t>
                        </m:r>
                        <m:r>
                          <a:rPr lang="pl-PL" sz="1200" b="0" i="1" smtClean="0">
                            <a:latin typeface="Cambria Math" panose="02040503050406030204" pitchFamily="18" charset="0"/>
                            <a:ea typeface="Cambria Math" panose="02040503050406030204" pitchFamily="18" charset="0"/>
                          </a:rPr>
                          <m:t>=1</m:t>
                        </m:r>
                      </m:sub>
                      <m:sup>
                        <m:r>
                          <m:rPr>
                            <m:sty m:val="p"/>
                          </m:rPr>
                          <a:rPr lang="pl-PL" sz="1200" b="0" i="0" smtClean="0">
                            <a:latin typeface="Cambria Math" panose="02040503050406030204" pitchFamily="18" charset="0"/>
                            <a:ea typeface="Cambria Math" panose="02040503050406030204" pitchFamily="18" charset="0"/>
                          </a:rPr>
                          <m:t>D</m:t>
                        </m:r>
                      </m:sup>
                    </m:sSubSup>
                  </m:oMath>
                </a14:m>
                <a:r>
                  <a:rPr lang="pl-PL" sz="1200" dirty="0"/>
                  <a:t> </a:t>
                </a:r>
                <a:endParaRPr lang="en-GB" sz="1200" dirty="0"/>
              </a:p>
            </p:txBody>
          </p:sp>
        </mc:Choice>
        <mc:Fallback xmlns="">
          <p:sp>
            <p:nvSpPr>
              <p:cNvPr id="20" name="TextBox 19">
                <a:extLst>
                  <a:ext uri="{FF2B5EF4-FFF2-40B4-BE49-F238E27FC236}">
                    <a16:creationId xmlns:a16="http://schemas.microsoft.com/office/drawing/2014/main" id="{FB883E8D-06AF-5C2A-20B7-CD4161082AE7}"/>
                  </a:ext>
                </a:extLst>
              </p:cNvPr>
              <p:cNvSpPr txBox="1">
                <a:spLocks noRot="1" noChangeAspect="1" noMove="1" noResize="1" noEditPoints="1" noAdjustHandles="1" noChangeArrowheads="1" noChangeShapeType="1" noTextEdit="1"/>
              </p:cNvSpPr>
              <p:nvPr/>
            </p:nvSpPr>
            <p:spPr>
              <a:xfrm>
                <a:off x="9752931" y="2902135"/>
                <a:ext cx="630700" cy="272895"/>
              </a:xfrm>
              <a:prstGeom prst="rect">
                <a:avLst/>
              </a:prstGeom>
              <a:blipFill>
                <a:blip r:embed="rId14"/>
                <a:stretch>
                  <a:fillRect r="-1942" b="-13333"/>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4EB4A6BA-EFCF-5F9D-738C-1E79D840FDB3}"/>
              </a:ext>
            </a:extLst>
          </p:cNvPr>
          <p:cNvSpPr txBox="1"/>
          <p:nvPr/>
        </p:nvSpPr>
        <p:spPr>
          <a:xfrm>
            <a:off x="8784619" y="2155705"/>
            <a:ext cx="1846474" cy="276999"/>
          </a:xfrm>
          <a:prstGeom prst="rect">
            <a:avLst/>
          </a:prstGeom>
          <a:noFill/>
        </p:spPr>
        <p:txBody>
          <a:bodyPr wrap="square" rtlCol="0">
            <a:spAutoFit/>
          </a:bodyPr>
          <a:lstStyle/>
          <a:p>
            <a:r>
              <a:rPr lang="pl-PL" sz="1200" dirty="0"/>
              <a:t>Step 2: Estimate the fields</a:t>
            </a:r>
            <a:endParaRPr lang="en-GB" sz="1200" dirty="0"/>
          </a:p>
        </p:txBody>
      </p:sp>
      <p:grpSp>
        <p:nvGrpSpPr>
          <p:cNvPr id="23" name="Group 22">
            <a:extLst>
              <a:ext uri="{FF2B5EF4-FFF2-40B4-BE49-F238E27FC236}">
                <a16:creationId xmlns:a16="http://schemas.microsoft.com/office/drawing/2014/main" id="{7C7AB79A-1792-AB61-0889-982944BE4EC9}"/>
              </a:ext>
            </a:extLst>
          </p:cNvPr>
          <p:cNvGrpSpPr/>
          <p:nvPr/>
        </p:nvGrpSpPr>
        <p:grpSpPr>
          <a:xfrm>
            <a:off x="5494880" y="959800"/>
            <a:ext cx="2034268" cy="1005240"/>
            <a:chOff x="110408" y="71704"/>
            <a:chExt cx="2034268" cy="1005240"/>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15D8D03-67BA-31DE-3EC2-7DFC9BD61889}"/>
                    </a:ext>
                  </a:extLst>
                </p:cNvPr>
                <p:cNvSpPr txBox="1"/>
                <p:nvPr/>
              </p:nvSpPr>
              <p:spPr>
                <a:xfrm>
                  <a:off x="133969" y="305201"/>
                  <a:ext cx="653736" cy="38600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pl-PL" sz="1200" b="0" i="1" smtClean="0">
                                <a:latin typeface="Cambria Math" panose="02040503050406030204" pitchFamily="18" charset="0"/>
                                <a:ea typeface="Cambria Math" panose="02040503050406030204" pitchFamily="18" charset="0"/>
                              </a:rPr>
                            </m:ctrlPr>
                          </m:sSubSupPr>
                          <m:e>
                            <m:d>
                              <m:dPr>
                                <m:begChr m:val="{"/>
                                <m:endChr m:val="}"/>
                                <m:ctrlPr>
                                  <a:rPr lang="pl-PL" sz="1200" b="0" i="1" smtClean="0">
                                    <a:latin typeface="Cambria Math" panose="02040503050406030204" pitchFamily="18" charset="0"/>
                                    <a:ea typeface="Cambria Math" panose="02040503050406030204" pitchFamily="18" charset="0"/>
                                  </a:rPr>
                                </m:ctrlPr>
                              </m:dPr>
                              <m:e>
                                <m:sSub>
                                  <m:sSubPr>
                                    <m:ctrlPr>
                                      <a:rPr lang="pl-PL" sz="1200" b="0" i="1" smtClean="0">
                                        <a:latin typeface="Cambria Math" panose="02040503050406030204" pitchFamily="18" charset="0"/>
                                        <a:ea typeface="Cambria Math" panose="02040503050406030204" pitchFamily="18" charset="0"/>
                                      </a:rPr>
                                    </m:ctrlPr>
                                  </m:sSubPr>
                                  <m:e>
                                    <m:acc>
                                      <m:accPr>
                                        <m:chr m:val="̂"/>
                                        <m:ctrlPr>
                                          <a:rPr lang="pl-PL" sz="1200" b="0" i="1" smtClean="0">
                                            <a:latin typeface="Cambria Math" panose="02040503050406030204" pitchFamily="18" charset="0"/>
                                            <a:ea typeface="Cambria Math" panose="02040503050406030204" pitchFamily="18" charset="0"/>
                                          </a:rPr>
                                        </m:ctrlPr>
                                      </m:accPr>
                                      <m:e>
                                        <m:r>
                                          <a:rPr lang="pl-PL" sz="1200" b="0" i="1" smtClean="0">
                                            <a:latin typeface="Cambria Math" panose="02040503050406030204" pitchFamily="18" charset="0"/>
                                            <a:ea typeface="Cambria Math" panose="02040503050406030204" pitchFamily="18" charset="0"/>
                                          </a:rPr>
                                          <m:t>ℰ</m:t>
                                        </m:r>
                                      </m:e>
                                    </m:acc>
                                  </m:e>
                                  <m:sub>
                                    <m:r>
                                      <a:rPr lang="pl-PL" sz="1200" b="0" i="1" smtClean="0">
                                        <a:latin typeface="Cambria Math" panose="02040503050406030204" pitchFamily="18" charset="0"/>
                                        <a:ea typeface="Cambria Math" panose="02040503050406030204" pitchFamily="18" charset="0"/>
                                      </a:rPr>
                                      <m:t>𝑝</m:t>
                                    </m:r>
                                  </m:sub>
                                </m:sSub>
                              </m:e>
                            </m:d>
                          </m:e>
                          <m:sub>
                            <m:r>
                              <a:rPr lang="pl-PL" sz="1200" b="0" i="1" smtClean="0">
                                <a:latin typeface="Cambria Math" panose="02040503050406030204" pitchFamily="18" charset="0"/>
                                <a:ea typeface="Cambria Math" panose="02040503050406030204" pitchFamily="18" charset="0"/>
                              </a:rPr>
                              <m:t>𝑝</m:t>
                            </m:r>
                            <m:r>
                              <a:rPr lang="pl-PL" sz="1200" b="0" i="1" smtClean="0">
                                <a:latin typeface="Cambria Math" panose="02040503050406030204" pitchFamily="18" charset="0"/>
                                <a:ea typeface="Cambria Math" panose="02040503050406030204" pitchFamily="18" charset="0"/>
                              </a:rPr>
                              <m:t>=1</m:t>
                            </m:r>
                          </m:sub>
                          <m:sup>
                            <m:r>
                              <a:rPr lang="pl-PL" sz="1200" b="0" i="1" smtClean="0">
                                <a:latin typeface="Cambria Math" panose="02040503050406030204" pitchFamily="18" charset="0"/>
                                <a:ea typeface="Cambria Math" panose="02040503050406030204" pitchFamily="18" charset="0"/>
                              </a:rPr>
                              <m:t>𝑃</m:t>
                            </m:r>
                          </m:sup>
                        </m:sSubSup>
                      </m:oMath>
                    </m:oMathPara>
                  </a14:m>
                  <a:endParaRPr lang="en-GB" sz="1200" dirty="0"/>
                </a:p>
              </p:txBody>
            </p:sp>
          </mc:Choice>
          <mc:Fallback xmlns="">
            <p:sp>
              <p:nvSpPr>
                <p:cNvPr id="16" name="TextBox 15">
                  <a:extLst>
                    <a:ext uri="{FF2B5EF4-FFF2-40B4-BE49-F238E27FC236}">
                      <a16:creationId xmlns:a16="http://schemas.microsoft.com/office/drawing/2014/main" id="{89DC2629-4A30-7B58-C3AF-13635EE17CA2}"/>
                    </a:ext>
                  </a:extLst>
                </p:cNvPr>
                <p:cNvSpPr txBox="1">
                  <a:spLocks noRot="1" noChangeAspect="1" noMove="1" noResize="1" noEditPoints="1" noAdjustHandles="1" noChangeArrowheads="1" noChangeShapeType="1" noTextEdit="1"/>
                </p:cNvSpPr>
                <p:nvPr/>
              </p:nvSpPr>
              <p:spPr>
                <a:xfrm>
                  <a:off x="133969" y="305201"/>
                  <a:ext cx="653736" cy="386003"/>
                </a:xfrm>
                <a:prstGeom prst="rect">
                  <a:avLst/>
                </a:prstGeom>
                <a:blipFill>
                  <a:blip r:embed="rId15"/>
                  <a:stretch>
                    <a:fillRect/>
                  </a:stretch>
                </a:blipFill>
              </p:spPr>
              <p:txBody>
                <a:bodyPr/>
                <a:lstStyle/>
                <a:p>
                  <a:r>
                    <a:rPr lang="en-GB">
                      <a:noFill/>
                    </a:rPr>
                    <a:t> </a:t>
                  </a:r>
                </a:p>
              </p:txBody>
            </p:sp>
          </mc:Fallback>
        </mc:AlternateContent>
        <p:sp>
          <p:nvSpPr>
            <p:cNvPr id="25" name="Rectangle 24">
              <a:extLst>
                <a:ext uri="{FF2B5EF4-FFF2-40B4-BE49-F238E27FC236}">
                  <a16:creationId xmlns:a16="http://schemas.microsoft.com/office/drawing/2014/main" id="{048E6964-CFBC-0C43-A215-957AC544534A}"/>
                </a:ext>
              </a:extLst>
            </p:cNvPr>
            <p:cNvSpPr/>
            <p:nvPr/>
          </p:nvSpPr>
          <p:spPr>
            <a:xfrm>
              <a:off x="175852" y="330295"/>
              <a:ext cx="1892660" cy="74664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75FEFA6-8696-CAD5-6B92-853A313EA79E}"/>
                    </a:ext>
                  </a:extLst>
                </p:cNvPr>
                <p:cNvSpPr txBox="1"/>
                <p:nvPr/>
              </p:nvSpPr>
              <p:spPr>
                <a:xfrm>
                  <a:off x="1204386" y="325337"/>
                  <a:ext cx="46843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l-PL" sz="1200" i="1" smtClean="0">
                                <a:solidFill>
                                  <a:schemeClr val="tx1"/>
                                </a:solidFill>
                                <a:latin typeface="Cambria Math" panose="02040503050406030204" pitchFamily="18" charset="0"/>
                              </a:rPr>
                            </m:ctrlPr>
                          </m:sSubPr>
                          <m:e>
                            <m:r>
                              <a:rPr lang="pl-PL" sz="1200" i="1">
                                <a:solidFill>
                                  <a:schemeClr val="tx1"/>
                                </a:solidFill>
                                <a:latin typeface="Cambria Math" panose="02040503050406030204" pitchFamily="18" charset="0"/>
                                <a:ea typeface="Cambria Math" panose="02040503050406030204" pitchFamily="18" charset="0"/>
                              </a:rPr>
                              <m:t> </m:t>
                            </m:r>
                            <m:r>
                              <a:rPr lang="pl-PL" sz="1200" i="1">
                                <a:solidFill>
                                  <a:schemeClr val="tx1"/>
                                </a:solidFill>
                                <a:latin typeface="Cambria Math" panose="02040503050406030204" pitchFamily="18" charset="0"/>
                              </a:rPr>
                              <m:t>𝜕</m:t>
                            </m:r>
                          </m:e>
                          <m:sub>
                            <m:r>
                              <a:rPr lang="pl-PL" sz="1200" i="1">
                                <a:solidFill>
                                  <a:schemeClr val="tx1"/>
                                </a:solidFill>
                                <a:latin typeface="Cambria Math" panose="02040503050406030204" pitchFamily="18" charset="0"/>
                              </a:rPr>
                              <m:t>𝑡</m:t>
                            </m:r>
                          </m:sub>
                        </m:sSub>
                        <m:r>
                          <a:rPr lang="pl-PL" sz="1200" i="1">
                            <a:solidFill>
                              <a:schemeClr val="tx1"/>
                            </a:solidFill>
                            <a:latin typeface="Cambria Math" panose="02040503050406030204" pitchFamily="18" charset="0"/>
                          </a:rPr>
                          <m:t>𝑢</m:t>
                        </m:r>
                      </m:oMath>
                    </m:oMathPara>
                  </a14:m>
                  <a:endParaRPr lang="en-GB" sz="1200" dirty="0"/>
                </a:p>
              </p:txBody>
            </p:sp>
          </mc:Choice>
          <mc:Fallback xmlns="">
            <p:sp>
              <p:nvSpPr>
                <p:cNvPr id="44" name="TextBox 43">
                  <a:extLst>
                    <a:ext uri="{FF2B5EF4-FFF2-40B4-BE49-F238E27FC236}">
                      <a16:creationId xmlns:a16="http://schemas.microsoft.com/office/drawing/2014/main" id="{64950DB1-DDCE-CB11-1B4A-5007396BB82B}"/>
                    </a:ext>
                  </a:extLst>
                </p:cNvPr>
                <p:cNvSpPr txBox="1">
                  <a:spLocks noRot="1" noChangeAspect="1" noMove="1" noResize="1" noEditPoints="1" noAdjustHandles="1" noChangeArrowheads="1" noChangeShapeType="1" noTextEdit="1"/>
                </p:cNvSpPr>
                <p:nvPr/>
              </p:nvSpPr>
              <p:spPr>
                <a:xfrm>
                  <a:off x="1204386" y="325337"/>
                  <a:ext cx="468435" cy="276999"/>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1EA1EA9-BDAB-584B-E66B-56B8394CBC99}"/>
                    </a:ext>
                  </a:extLst>
                </p:cNvPr>
                <p:cNvSpPr txBox="1"/>
                <p:nvPr/>
              </p:nvSpPr>
              <p:spPr>
                <a:xfrm>
                  <a:off x="836083" y="684812"/>
                  <a:ext cx="319925"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pl-PL" sz="1200" i="1" smtClean="0">
                                <a:solidFill>
                                  <a:schemeClr val="tx1"/>
                                </a:solidFill>
                                <a:latin typeface="Cambria Math" panose="02040503050406030204" pitchFamily="18" charset="0"/>
                              </a:rPr>
                            </m:ctrlPr>
                          </m:sSubSupPr>
                          <m:e>
                            <m:r>
                              <a:rPr lang="pl-PL" sz="1200" i="1">
                                <a:solidFill>
                                  <a:schemeClr val="tx1"/>
                                </a:solidFill>
                                <a:latin typeface="Cambria Math" panose="02040503050406030204" pitchFamily="18" charset="0"/>
                              </a:rPr>
                              <m:t>𝜕</m:t>
                            </m:r>
                          </m:e>
                          <m:sub>
                            <m:r>
                              <a:rPr lang="pl-PL" sz="1200" i="1">
                                <a:solidFill>
                                  <a:schemeClr val="tx1"/>
                                </a:solidFill>
                                <a:latin typeface="Cambria Math" panose="02040503050406030204" pitchFamily="18" charset="0"/>
                              </a:rPr>
                              <m:t>𝑥</m:t>
                            </m:r>
                          </m:sub>
                          <m:sup>
                            <m:r>
                              <a:rPr lang="pl-PL" sz="1200" i="1">
                                <a:solidFill>
                                  <a:schemeClr val="tx1"/>
                                </a:solidFill>
                                <a:latin typeface="Cambria Math" panose="02040503050406030204" pitchFamily="18" charset="0"/>
                              </a:rPr>
                              <m:t>2</m:t>
                            </m:r>
                          </m:sup>
                        </m:sSubSup>
                        <m:r>
                          <a:rPr lang="pl-PL" sz="1200" i="1">
                            <a:solidFill>
                              <a:schemeClr val="tx1"/>
                            </a:solidFill>
                            <a:latin typeface="Cambria Math" panose="02040503050406030204" pitchFamily="18" charset="0"/>
                          </a:rPr>
                          <m:t>𝑢</m:t>
                        </m:r>
                      </m:oMath>
                    </m:oMathPara>
                  </a14:m>
                  <a:endParaRPr lang="en-GB" sz="1200" dirty="0"/>
                </a:p>
              </p:txBody>
            </p:sp>
          </mc:Choice>
          <mc:Fallback xmlns="">
            <p:sp>
              <p:nvSpPr>
                <p:cNvPr id="46" name="TextBox 45">
                  <a:extLst>
                    <a:ext uri="{FF2B5EF4-FFF2-40B4-BE49-F238E27FC236}">
                      <a16:creationId xmlns:a16="http://schemas.microsoft.com/office/drawing/2014/main" id="{EC652575-89BB-652F-41B0-1C5AD8A093CA}"/>
                    </a:ext>
                  </a:extLst>
                </p:cNvPr>
                <p:cNvSpPr txBox="1">
                  <a:spLocks noRot="1" noChangeAspect="1" noMove="1" noResize="1" noEditPoints="1" noAdjustHandles="1" noChangeArrowheads="1" noChangeShapeType="1" noTextEdit="1"/>
                </p:cNvSpPr>
                <p:nvPr/>
              </p:nvSpPr>
              <p:spPr>
                <a:xfrm>
                  <a:off x="836083" y="684812"/>
                  <a:ext cx="319925" cy="276999"/>
                </a:xfrm>
                <a:prstGeom prst="rect">
                  <a:avLst/>
                </a:prstGeom>
                <a:blipFill>
                  <a:blip r:embed="rId17"/>
                  <a:stretch>
                    <a:fillRect r="-1923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709F2FE-FF6A-9B89-7B97-B6A203E3E257}"/>
                    </a:ext>
                  </a:extLst>
                </p:cNvPr>
                <p:cNvSpPr txBox="1"/>
                <p:nvPr/>
              </p:nvSpPr>
              <p:spPr>
                <a:xfrm>
                  <a:off x="1264846" y="552704"/>
                  <a:ext cx="55371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l-PL" sz="1200" i="1" smtClean="0">
                                <a:solidFill>
                                  <a:schemeClr val="tx1"/>
                                </a:solidFill>
                                <a:latin typeface="Cambria Math" panose="02040503050406030204" pitchFamily="18" charset="0"/>
                              </a:rPr>
                            </m:ctrlPr>
                          </m:sSubPr>
                          <m:e>
                            <m:r>
                              <a:rPr lang="pl-PL" sz="1200" i="1">
                                <a:solidFill>
                                  <a:schemeClr val="tx1"/>
                                </a:solidFill>
                                <a:latin typeface="Cambria Math" panose="02040503050406030204" pitchFamily="18" charset="0"/>
                              </a:rPr>
                              <m:t>𝜕</m:t>
                            </m:r>
                          </m:e>
                          <m:sub>
                            <m:r>
                              <a:rPr lang="pl-PL" sz="1200" i="1">
                                <a:solidFill>
                                  <a:schemeClr val="tx1"/>
                                </a:solidFill>
                                <a:latin typeface="Cambria Math" panose="02040503050406030204" pitchFamily="18" charset="0"/>
                              </a:rPr>
                              <m:t>𝑡</m:t>
                            </m:r>
                          </m:sub>
                        </m:sSub>
                        <m:sSub>
                          <m:sSubPr>
                            <m:ctrlPr>
                              <a:rPr lang="pl-PL" sz="1200" i="1">
                                <a:solidFill>
                                  <a:schemeClr val="tx1"/>
                                </a:solidFill>
                                <a:latin typeface="Cambria Math" panose="02040503050406030204" pitchFamily="18" charset="0"/>
                              </a:rPr>
                            </m:ctrlPr>
                          </m:sSubPr>
                          <m:e>
                            <m:r>
                              <a:rPr lang="pl-PL" sz="1200" i="1">
                                <a:solidFill>
                                  <a:schemeClr val="tx1"/>
                                </a:solidFill>
                                <a:latin typeface="Cambria Math" panose="02040503050406030204" pitchFamily="18" charset="0"/>
                              </a:rPr>
                              <m:t>𝜕</m:t>
                            </m:r>
                          </m:e>
                          <m:sub>
                            <m:r>
                              <a:rPr lang="pl-PL" sz="1200" i="1">
                                <a:solidFill>
                                  <a:schemeClr val="tx1"/>
                                </a:solidFill>
                                <a:latin typeface="Cambria Math" panose="02040503050406030204" pitchFamily="18" charset="0"/>
                              </a:rPr>
                              <m:t>𝑥</m:t>
                            </m:r>
                          </m:sub>
                        </m:sSub>
                        <m:r>
                          <a:rPr lang="pl-PL" sz="1200" i="1">
                            <a:solidFill>
                              <a:schemeClr val="tx1"/>
                            </a:solidFill>
                            <a:latin typeface="Cambria Math" panose="02040503050406030204" pitchFamily="18" charset="0"/>
                          </a:rPr>
                          <m:t>𝑢</m:t>
                        </m:r>
                      </m:oMath>
                    </m:oMathPara>
                  </a14:m>
                  <a:endParaRPr lang="en-GB" sz="1200" dirty="0"/>
                </a:p>
              </p:txBody>
            </p:sp>
          </mc:Choice>
          <mc:Fallback xmlns="">
            <p:sp>
              <p:nvSpPr>
                <p:cNvPr id="48" name="TextBox 47">
                  <a:extLst>
                    <a:ext uri="{FF2B5EF4-FFF2-40B4-BE49-F238E27FC236}">
                      <a16:creationId xmlns:a16="http://schemas.microsoft.com/office/drawing/2014/main" id="{1087F6F9-05C6-D197-C029-CBCB7789B889}"/>
                    </a:ext>
                  </a:extLst>
                </p:cNvPr>
                <p:cNvSpPr txBox="1">
                  <a:spLocks noRot="1" noChangeAspect="1" noMove="1" noResize="1" noEditPoints="1" noAdjustHandles="1" noChangeArrowheads="1" noChangeShapeType="1" noTextEdit="1"/>
                </p:cNvSpPr>
                <p:nvPr/>
              </p:nvSpPr>
              <p:spPr>
                <a:xfrm>
                  <a:off x="1264846" y="552704"/>
                  <a:ext cx="553719" cy="276999"/>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9A01106-42F0-58BA-68F8-CA4798A0B6C6}"/>
                    </a:ext>
                  </a:extLst>
                </p:cNvPr>
                <p:cNvSpPr txBox="1"/>
                <p:nvPr/>
              </p:nvSpPr>
              <p:spPr>
                <a:xfrm>
                  <a:off x="1176197" y="764635"/>
                  <a:ext cx="553719" cy="3007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l-PL" sz="1200" i="1" smtClean="0">
                                <a:solidFill>
                                  <a:schemeClr val="tx1"/>
                                </a:solidFill>
                                <a:latin typeface="Cambria Math" panose="02040503050406030204" pitchFamily="18" charset="0"/>
                              </a:rPr>
                            </m:ctrlPr>
                          </m:sSubPr>
                          <m:e>
                            <m:r>
                              <a:rPr lang="pl-PL" sz="1200" i="1">
                                <a:solidFill>
                                  <a:schemeClr val="tx1"/>
                                </a:solidFill>
                                <a:latin typeface="Cambria Math" panose="02040503050406030204" pitchFamily="18" charset="0"/>
                              </a:rPr>
                              <m:t>𝜕</m:t>
                            </m:r>
                          </m:e>
                          <m:sub>
                            <m:r>
                              <a:rPr lang="pl-PL" sz="1200" i="1">
                                <a:solidFill>
                                  <a:schemeClr val="tx1"/>
                                </a:solidFill>
                                <a:latin typeface="Cambria Math" panose="02040503050406030204" pitchFamily="18" charset="0"/>
                              </a:rPr>
                              <m:t>𝑥</m:t>
                            </m:r>
                          </m:sub>
                        </m:sSub>
                        <m:d>
                          <m:dPr>
                            <m:ctrlPr>
                              <a:rPr lang="pl-PL" sz="1200" i="1">
                                <a:solidFill>
                                  <a:schemeClr val="tx1"/>
                                </a:solidFill>
                                <a:latin typeface="Cambria Math" panose="02040503050406030204" pitchFamily="18" charset="0"/>
                              </a:rPr>
                            </m:ctrlPr>
                          </m:dPr>
                          <m:e>
                            <m:sSup>
                              <m:sSupPr>
                                <m:ctrlPr>
                                  <a:rPr lang="pl-PL" sz="1200" i="1">
                                    <a:solidFill>
                                      <a:schemeClr val="tx1"/>
                                    </a:solidFill>
                                    <a:latin typeface="Cambria Math" panose="02040503050406030204" pitchFamily="18" charset="0"/>
                                  </a:rPr>
                                </m:ctrlPr>
                              </m:sSupPr>
                              <m:e>
                                <m:r>
                                  <a:rPr lang="pl-PL" sz="1200" i="1">
                                    <a:solidFill>
                                      <a:schemeClr val="tx1"/>
                                    </a:solidFill>
                                    <a:latin typeface="Cambria Math" panose="02040503050406030204" pitchFamily="18" charset="0"/>
                                  </a:rPr>
                                  <m:t>𝑢</m:t>
                                </m:r>
                              </m:e>
                              <m:sup>
                                <m:r>
                                  <a:rPr lang="pl-PL" sz="1200" i="1">
                                    <a:solidFill>
                                      <a:schemeClr val="tx1"/>
                                    </a:solidFill>
                                    <a:latin typeface="Cambria Math" panose="02040503050406030204" pitchFamily="18" charset="0"/>
                                  </a:rPr>
                                  <m:t>2</m:t>
                                </m:r>
                              </m:sup>
                            </m:sSup>
                          </m:e>
                        </m:d>
                      </m:oMath>
                    </m:oMathPara>
                  </a14:m>
                  <a:endParaRPr lang="en-GB" sz="1200" dirty="0"/>
                </a:p>
              </p:txBody>
            </p:sp>
          </mc:Choice>
          <mc:Fallback xmlns="">
            <p:sp>
              <p:nvSpPr>
                <p:cNvPr id="50" name="TextBox 49">
                  <a:extLst>
                    <a:ext uri="{FF2B5EF4-FFF2-40B4-BE49-F238E27FC236}">
                      <a16:creationId xmlns:a16="http://schemas.microsoft.com/office/drawing/2014/main" id="{C93D89B1-F19E-1D04-38F7-DCF54A3C7377}"/>
                    </a:ext>
                  </a:extLst>
                </p:cNvPr>
                <p:cNvSpPr txBox="1">
                  <a:spLocks noRot="1" noChangeAspect="1" noMove="1" noResize="1" noEditPoints="1" noAdjustHandles="1" noChangeArrowheads="1" noChangeShapeType="1" noTextEdit="1"/>
                </p:cNvSpPr>
                <p:nvPr/>
              </p:nvSpPr>
              <p:spPr>
                <a:xfrm>
                  <a:off x="1176197" y="764635"/>
                  <a:ext cx="553719" cy="300788"/>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DA3B71D-C26D-CB59-413C-A9ABC9852870}"/>
                    </a:ext>
                  </a:extLst>
                </p:cNvPr>
                <p:cNvSpPr txBox="1"/>
                <p:nvPr/>
              </p:nvSpPr>
              <p:spPr>
                <a:xfrm>
                  <a:off x="873398" y="438754"/>
                  <a:ext cx="422954" cy="2782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pl-PL" sz="1200" i="1" smtClean="0">
                                <a:solidFill>
                                  <a:schemeClr val="tx1"/>
                                </a:solidFill>
                                <a:latin typeface="Cambria Math" panose="02040503050406030204" pitchFamily="18" charset="0"/>
                              </a:rPr>
                            </m:ctrlPr>
                          </m:sSubSupPr>
                          <m:e>
                            <m:r>
                              <a:rPr lang="pl-PL" sz="1200" i="1">
                                <a:solidFill>
                                  <a:schemeClr val="tx1"/>
                                </a:solidFill>
                                <a:latin typeface="Cambria Math" panose="02040503050406030204" pitchFamily="18" charset="0"/>
                              </a:rPr>
                              <m:t>𝜕</m:t>
                            </m:r>
                          </m:e>
                          <m:sub>
                            <m:r>
                              <a:rPr lang="pl-PL" sz="1200" i="1">
                                <a:solidFill>
                                  <a:schemeClr val="tx1"/>
                                </a:solidFill>
                                <a:latin typeface="Cambria Math" panose="02040503050406030204" pitchFamily="18" charset="0"/>
                              </a:rPr>
                              <m:t>𝑡</m:t>
                            </m:r>
                          </m:sub>
                          <m:sup>
                            <m:r>
                              <a:rPr lang="pl-PL" sz="1200" i="1">
                                <a:solidFill>
                                  <a:schemeClr val="tx1"/>
                                </a:solidFill>
                                <a:latin typeface="Cambria Math" panose="02040503050406030204" pitchFamily="18" charset="0"/>
                              </a:rPr>
                              <m:t>2</m:t>
                            </m:r>
                          </m:sup>
                        </m:sSubSup>
                        <m:r>
                          <a:rPr lang="pl-PL" sz="1200" i="1">
                            <a:solidFill>
                              <a:schemeClr val="tx1"/>
                            </a:solidFill>
                            <a:latin typeface="Cambria Math" panose="02040503050406030204" pitchFamily="18" charset="0"/>
                          </a:rPr>
                          <m:t>𝑢</m:t>
                        </m:r>
                      </m:oMath>
                    </m:oMathPara>
                  </a14:m>
                  <a:endParaRPr lang="en-GB" sz="1200" dirty="0"/>
                </a:p>
              </p:txBody>
            </p:sp>
          </mc:Choice>
          <mc:Fallback xmlns="">
            <p:sp>
              <p:nvSpPr>
                <p:cNvPr id="52" name="TextBox 51">
                  <a:extLst>
                    <a:ext uri="{FF2B5EF4-FFF2-40B4-BE49-F238E27FC236}">
                      <a16:creationId xmlns:a16="http://schemas.microsoft.com/office/drawing/2014/main" id="{EC1DADC9-2D49-332F-E0CF-46BD428EADF6}"/>
                    </a:ext>
                  </a:extLst>
                </p:cNvPr>
                <p:cNvSpPr txBox="1">
                  <a:spLocks noRot="1" noChangeAspect="1" noMove="1" noResize="1" noEditPoints="1" noAdjustHandles="1" noChangeArrowheads="1" noChangeShapeType="1" noTextEdit="1"/>
                </p:cNvSpPr>
                <p:nvPr/>
              </p:nvSpPr>
              <p:spPr>
                <a:xfrm>
                  <a:off x="873398" y="438754"/>
                  <a:ext cx="422954" cy="278281"/>
                </a:xfrm>
                <a:prstGeom prst="rect">
                  <a:avLst/>
                </a:prstGeom>
                <a:blipFill>
                  <a:blip r:embed="rId20"/>
                  <a:stretch>
                    <a:fillRect/>
                  </a:stretch>
                </a:blipFill>
              </p:spPr>
              <p:txBody>
                <a:bodyPr/>
                <a:lstStyle/>
                <a:p>
                  <a:r>
                    <a:rPr lang="en-GB">
                      <a:noFill/>
                    </a:rPr>
                    <a:t> </a:t>
                  </a:r>
                </a:p>
              </p:txBody>
            </p:sp>
          </mc:Fallback>
        </mc:AlternateContent>
        <p:sp>
          <p:nvSpPr>
            <p:cNvPr id="31" name="TextBox 30">
              <a:extLst>
                <a:ext uri="{FF2B5EF4-FFF2-40B4-BE49-F238E27FC236}">
                  <a16:creationId xmlns:a16="http://schemas.microsoft.com/office/drawing/2014/main" id="{6A2ABA71-1912-FD46-A28A-2494E6933DE0}"/>
                </a:ext>
              </a:extLst>
            </p:cNvPr>
            <p:cNvSpPr txBox="1"/>
            <p:nvPr/>
          </p:nvSpPr>
          <p:spPr>
            <a:xfrm>
              <a:off x="110408" y="71704"/>
              <a:ext cx="2034268" cy="276999"/>
            </a:xfrm>
            <a:prstGeom prst="rect">
              <a:avLst/>
            </a:prstGeom>
            <a:noFill/>
          </p:spPr>
          <p:txBody>
            <a:bodyPr wrap="square" rtlCol="0">
              <a:spAutoFit/>
            </a:bodyPr>
            <a:lstStyle/>
            <a:p>
              <a:r>
                <a:rPr lang="pl-PL" sz="1200" dirty="0"/>
                <a:t>Step 1: Choose the dictionary</a:t>
              </a:r>
              <a:endParaRPr lang="en-GB" sz="1200" dirty="0"/>
            </a:p>
          </p:txBody>
        </p:sp>
      </p:grpSp>
      <p:sp>
        <p:nvSpPr>
          <p:cNvPr id="32" name="Rectangle 31">
            <a:extLst>
              <a:ext uri="{FF2B5EF4-FFF2-40B4-BE49-F238E27FC236}">
                <a16:creationId xmlns:a16="http://schemas.microsoft.com/office/drawing/2014/main" id="{142ECE5C-8E42-8086-7C2D-851CD1DB3C8B}"/>
              </a:ext>
            </a:extLst>
          </p:cNvPr>
          <p:cNvSpPr/>
          <p:nvPr/>
        </p:nvSpPr>
        <p:spPr>
          <a:xfrm>
            <a:off x="5618783" y="3904838"/>
            <a:ext cx="6109354" cy="178469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3" name="Group 32">
            <a:extLst>
              <a:ext uri="{FF2B5EF4-FFF2-40B4-BE49-F238E27FC236}">
                <a16:creationId xmlns:a16="http://schemas.microsoft.com/office/drawing/2014/main" id="{FBFA0693-C14A-87A0-7818-327793A50E09}"/>
              </a:ext>
            </a:extLst>
          </p:cNvPr>
          <p:cNvGrpSpPr/>
          <p:nvPr/>
        </p:nvGrpSpPr>
        <p:grpSpPr>
          <a:xfrm>
            <a:off x="7824207" y="2619865"/>
            <a:ext cx="1317071" cy="560024"/>
            <a:chOff x="1798996" y="2724747"/>
            <a:chExt cx="1317071" cy="560024"/>
          </a:xfrm>
        </p:grpSpPr>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98E54EA-44EC-D4F4-228B-80E4E36AC5CB}"/>
                    </a:ext>
                  </a:extLst>
                </p:cNvPr>
                <p:cNvSpPr txBox="1"/>
                <p:nvPr/>
              </p:nvSpPr>
              <p:spPr>
                <a:xfrm>
                  <a:off x="1955055" y="3052608"/>
                  <a:ext cx="1140042" cy="185307"/>
                </a:xfrm>
                <a:prstGeom prst="rect">
                  <a:avLst/>
                </a:prstGeom>
                <a:noFill/>
              </p:spPr>
              <p:txBody>
                <a:bodyPr wrap="square" lIns="0" tIns="0" rIns="0" bIns="0" rtlCol="0">
                  <a:spAutoFit/>
                </a:bodyPr>
                <a:lstStyle/>
                <a:p>
                  <a14:m>
                    <m:oMath xmlns:m="http://schemas.openxmlformats.org/officeDocument/2006/math">
                      <m:r>
                        <a:rPr lang="pl-PL" sz="1200" b="1" i="1" smtClean="0">
                          <a:latin typeface="Cambria Math" panose="02040503050406030204" pitchFamily="18" charset="0"/>
                        </a:rPr>
                        <m:t>𝒁</m:t>
                      </m:r>
                      <m:r>
                        <a:rPr lang="pl-PL" sz="1200" b="1" i="1" smtClean="0">
                          <a:latin typeface="Cambria Math" panose="02040503050406030204" pitchFamily="18" charset="0"/>
                        </a:rPr>
                        <m:t>∈</m:t>
                      </m:r>
                      <m:sSup>
                        <m:sSupPr>
                          <m:ctrlPr>
                            <a:rPr lang="pl-PL" sz="1200" b="1" i="1" smtClean="0">
                              <a:latin typeface="Cambria Math" panose="02040503050406030204" pitchFamily="18" charset="0"/>
                              <a:ea typeface="Cambria Math" panose="02040503050406030204" pitchFamily="18" charset="0"/>
                            </a:rPr>
                          </m:ctrlPr>
                        </m:sSupPr>
                        <m:e>
                          <m:r>
                            <a:rPr lang="pl-PL" sz="1200" b="1" i="1" smtClean="0">
                              <a:latin typeface="Cambria Math" panose="02040503050406030204" pitchFamily="18" charset="0"/>
                              <a:ea typeface="Cambria Math" panose="02040503050406030204" pitchFamily="18" charset="0"/>
                            </a:rPr>
                            <m:t>ℝ</m:t>
                          </m:r>
                        </m:e>
                        <m:sup>
                          <m:r>
                            <a:rPr lang="pl-PL" sz="1200" b="0" i="1" smtClean="0">
                              <a:latin typeface="Cambria Math" panose="02040503050406030204" pitchFamily="18" charset="0"/>
                              <a:ea typeface="Cambria Math" panose="02040503050406030204" pitchFamily="18" charset="0"/>
                            </a:rPr>
                            <m:t>𝐷𝑆</m:t>
                          </m:r>
                        </m:sup>
                      </m:sSup>
                      <m:r>
                        <a:rPr lang="pl-PL" sz="1200" b="0" i="1" smtClean="0">
                          <a:latin typeface="Cambria Math" panose="02040503050406030204" pitchFamily="18" charset="0"/>
                          <a:ea typeface="Cambria Math" panose="02040503050406030204" pitchFamily="18" charset="0"/>
                        </a:rPr>
                        <m:t>×</m:t>
                      </m:r>
                      <m:sSup>
                        <m:sSupPr>
                          <m:ctrlPr>
                            <a:rPr lang="pl-PL" sz="1200" b="0" i="1" smtClean="0">
                              <a:latin typeface="Cambria Math" panose="02040503050406030204" pitchFamily="18" charset="0"/>
                              <a:ea typeface="Cambria Math" panose="02040503050406030204" pitchFamily="18" charset="0"/>
                            </a:rPr>
                          </m:ctrlPr>
                        </m:sSupPr>
                        <m:e>
                          <m:r>
                            <a:rPr lang="pl-PL" sz="1200" b="0" i="1" smtClean="0">
                              <a:latin typeface="Cambria Math" panose="02040503050406030204" pitchFamily="18" charset="0"/>
                              <a:ea typeface="Cambria Math" panose="02040503050406030204" pitchFamily="18" charset="0"/>
                            </a:rPr>
                            <m:t>ℝ</m:t>
                          </m:r>
                        </m:e>
                        <m:sup>
                          <m:r>
                            <a:rPr lang="pl-PL" sz="1200" b="0" i="1" smtClean="0">
                              <a:latin typeface="Cambria Math" panose="02040503050406030204" pitchFamily="18" charset="0"/>
                              <a:ea typeface="Cambria Math" panose="02040503050406030204" pitchFamily="18" charset="0"/>
                            </a:rPr>
                            <m:t>𝑃</m:t>
                          </m:r>
                        </m:sup>
                      </m:sSup>
                    </m:oMath>
                  </a14:m>
                  <a:r>
                    <a:rPr lang="pl-PL" sz="1200" b="1" dirty="0"/>
                    <a:t> </a:t>
                  </a:r>
                </a:p>
              </p:txBody>
            </p:sp>
          </mc:Choice>
          <mc:Fallback xmlns="">
            <p:sp>
              <p:nvSpPr>
                <p:cNvPr id="58" name="TextBox 57">
                  <a:extLst>
                    <a:ext uri="{FF2B5EF4-FFF2-40B4-BE49-F238E27FC236}">
                      <a16:creationId xmlns:a16="http://schemas.microsoft.com/office/drawing/2014/main" id="{3191115E-7101-6B67-1B08-3481AA99BB91}"/>
                    </a:ext>
                  </a:extLst>
                </p:cNvPr>
                <p:cNvSpPr txBox="1">
                  <a:spLocks noRot="1" noChangeAspect="1" noMove="1" noResize="1" noEditPoints="1" noAdjustHandles="1" noChangeArrowheads="1" noChangeShapeType="1" noTextEdit="1"/>
                </p:cNvSpPr>
                <p:nvPr/>
              </p:nvSpPr>
              <p:spPr>
                <a:xfrm>
                  <a:off x="1955055" y="3052608"/>
                  <a:ext cx="1140042" cy="185307"/>
                </a:xfrm>
                <a:prstGeom prst="rect">
                  <a:avLst/>
                </a:prstGeom>
                <a:blipFill>
                  <a:blip r:embed="rId21"/>
                  <a:stretch>
                    <a:fillRect l="-4813" b="-6452"/>
                  </a:stretch>
                </a:blipFill>
              </p:spPr>
              <p:txBody>
                <a:bodyPr/>
                <a:lstStyle/>
                <a:p>
                  <a:r>
                    <a:rPr lang="en-GB">
                      <a:noFill/>
                    </a:rPr>
                    <a:t> </a:t>
                  </a:r>
                </a:p>
              </p:txBody>
            </p:sp>
          </mc:Fallback>
        </mc:AlternateContent>
        <p:sp>
          <p:nvSpPr>
            <p:cNvPr id="35" name="Rectangle 34">
              <a:extLst>
                <a:ext uri="{FF2B5EF4-FFF2-40B4-BE49-F238E27FC236}">
                  <a16:creationId xmlns:a16="http://schemas.microsoft.com/office/drawing/2014/main" id="{7BFF2EF3-0BB7-3050-3BA2-043D235328C1}"/>
                </a:ext>
              </a:extLst>
            </p:cNvPr>
            <p:cNvSpPr/>
            <p:nvPr/>
          </p:nvSpPr>
          <p:spPr>
            <a:xfrm>
              <a:off x="1871907" y="2994266"/>
              <a:ext cx="1082921" cy="2905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 name="TextBox 35">
              <a:extLst>
                <a:ext uri="{FF2B5EF4-FFF2-40B4-BE49-F238E27FC236}">
                  <a16:creationId xmlns:a16="http://schemas.microsoft.com/office/drawing/2014/main" id="{75D8DE7C-F338-2FE6-8CEE-B4B631D65FCC}"/>
                </a:ext>
              </a:extLst>
            </p:cNvPr>
            <p:cNvSpPr txBox="1"/>
            <p:nvPr/>
          </p:nvSpPr>
          <p:spPr>
            <a:xfrm>
              <a:off x="1798996" y="2724747"/>
              <a:ext cx="1317071" cy="276999"/>
            </a:xfrm>
            <a:prstGeom prst="rect">
              <a:avLst/>
            </a:prstGeom>
            <a:noFill/>
          </p:spPr>
          <p:txBody>
            <a:bodyPr wrap="square" rtlCol="0">
              <a:spAutoFit/>
            </a:bodyPr>
            <a:lstStyle/>
            <a:p>
              <a:r>
                <a:rPr lang="pl-PL" sz="1200" dirty="0"/>
                <a:t>Compute (Eq. 15)</a:t>
              </a:r>
              <a:endParaRPr lang="en-GB" sz="1200" dirty="0"/>
            </a:p>
          </p:txBody>
        </p:sp>
      </p:grpSp>
      <p:cxnSp>
        <p:nvCxnSpPr>
          <p:cNvPr id="37" name="Straight Arrow Connector 36">
            <a:extLst>
              <a:ext uri="{FF2B5EF4-FFF2-40B4-BE49-F238E27FC236}">
                <a16:creationId xmlns:a16="http://schemas.microsoft.com/office/drawing/2014/main" id="{B6435A87-CA80-CC94-B4E4-88BA1E0AA132}"/>
              </a:ext>
            </a:extLst>
          </p:cNvPr>
          <p:cNvCxnSpPr>
            <a:cxnSpLocks/>
          </p:cNvCxnSpPr>
          <p:nvPr/>
        </p:nvCxnSpPr>
        <p:spPr>
          <a:xfrm>
            <a:off x="8886673" y="3179112"/>
            <a:ext cx="0" cy="162694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7A0CC812-FE94-0E24-F7AB-8B3013685FAE}"/>
              </a:ext>
            </a:extLst>
          </p:cNvPr>
          <p:cNvSpPr/>
          <p:nvPr/>
        </p:nvSpPr>
        <p:spPr>
          <a:xfrm>
            <a:off x="5705214" y="4034768"/>
            <a:ext cx="1028534" cy="48679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200" dirty="0">
                <a:solidFill>
                  <a:schemeClr val="tx1"/>
                </a:solidFill>
              </a:rPr>
              <a:t>Symbolic Regression</a:t>
            </a:r>
            <a:endParaRPr lang="en-GB" sz="1200" dirty="0">
              <a:solidFill>
                <a:schemeClr val="tx1"/>
              </a:solidFill>
            </a:endParaRPr>
          </a:p>
        </p:txBody>
      </p:sp>
      <p:cxnSp>
        <p:nvCxnSpPr>
          <p:cNvPr id="39" name="Connector: Elbow 38">
            <a:extLst>
              <a:ext uri="{FF2B5EF4-FFF2-40B4-BE49-F238E27FC236}">
                <a16:creationId xmlns:a16="http://schemas.microsoft.com/office/drawing/2014/main" id="{9EBC07A8-FAF9-973D-B5F3-2AC725B33F47}"/>
              </a:ext>
            </a:extLst>
          </p:cNvPr>
          <p:cNvCxnSpPr>
            <a:cxnSpLocks/>
            <a:stCxn id="25" idx="3"/>
            <a:endCxn id="36" idx="0"/>
          </p:cNvCxnSpPr>
          <p:nvPr/>
        </p:nvCxnSpPr>
        <p:spPr>
          <a:xfrm>
            <a:off x="7452984" y="1591716"/>
            <a:ext cx="1029759" cy="102814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30B55C0-B55A-B46E-1D50-89897B11E7F3}"/>
              </a:ext>
            </a:extLst>
          </p:cNvPr>
          <p:cNvCxnSpPr>
            <a:cxnSpLocks/>
          </p:cNvCxnSpPr>
          <p:nvPr/>
        </p:nvCxnSpPr>
        <p:spPr>
          <a:xfrm flipH="1">
            <a:off x="10608729" y="2078793"/>
            <a:ext cx="7004" cy="497220"/>
          </a:xfrm>
          <a:prstGeom prst="straightConnector1">
            <a:avLst/>
          </a:prstGeom>
          <a:ln w="38100">
            <a:prstDash val="sysDot"/>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0162D3C-CF93-0726-3AC4-D89C03E499B5}"/>
                  </a:ext>
                </a:extLst>
              </p:cNvPr>
              <p:cNvSpPr txBox="1"/>
              <p:nvPr/>
            </p:nvSpPr>
            <p:spPr>
              <a:xfrm>
                <a:off x="7221578" y="4256216"/>
                <a:ext cx="1359475" cy="209994"/>
              </a:xfrm>
              <a:prstGeom prst="rect">
                <a:avLst/>
              </a:prstGeom>
              <a:noFill/>
            </p:spPr>
            <p:txBody>
              <a:bodyPr wrap="none" lIns="0" tIns="0" rIns="0" bIns="0" rtlCol="0">
                <a:spAutoFit/>
              </a:bodyPr>
              <a:lstStyle/>
              <a:p>
                <a:r>
                  <a:rPr lang="pl-PL" sz="1200" b="0" dirty="0"/>
                  <a:t>e.g., </a:t>
                </a:r>
                <a14:m>
                  <m:oMath xmlns:m="http://schemas.openxmlformats.org/officeDocument/2006/math">
                    <m:func>
                      <m:funcPr>
                        <m:ctrlPr>
                          <a:rPr lang="pl-PL" sz="1200" b="0" i="1" smtClean="0">
                            <a:latin typeface="Cambria Math" panose="02040503050406030204" pitchFamily="18" charset="0"/>
                          </a:rPr>
                        </m:ctrlPr>
                      </m:funcPr>
                      <m:fName>
                        <m:r>
                          <m:rPr>
                            <m:sty m:val="p"/>
                          </m:rPr>
                          <a:rPr lang="pl-PL" sz="1200" b="0" i="0" smtClean="0">
                            <a:latin typeface="Cambria Math" panose="02040503050406030204" pitchFamily="18" charset="0"/>
                          </a:rPr>
                          <m:t>log</m:t>
                        </m:r>
                      </m:fName>
                      <m:e>
                        <m:d>
                          <m:dPr>
                            <m:ctrlPr>
                              <a:rPr lang="pl-PL" sz="1200" b="0" i="1" smtClean="0">
                                <a:latin typeface="Cambria Math" panose="02040503050406030204" pitchFamily="18" charset="0"/>
                              </a:rPr>
                            </m:ctrlPr>
                          </m:dPr>
                          <m:e>
                            <m:r>
                              <a:rPr lang="pl-PL" sz="1200" b="0" i="1" smtClean="0">
                                <a:latin typeface="Cambria Math" panose="02040503050406030204" pitchFamily="18" charset="0"/>
                              </a:rPr>
                              <m:t>𝑡</m:t>
                            </m:r>
                          </m:e>
                        </m:d>
                      </m:e>
                    </m:func>
                    <m:sSup>
                      <m:sSupPr>
                        <m:ctrlPr>
                          <a:rPr lang="pl-PL" sz="1200" b="0" i="1" smtClean="0">
                            <a:latin typeface="Cambria Math" panose="02040503050406030204" pitchFamily="18" charset="0"/>
                          </a:rPr>
                        </m:ctrlPr>
                      </m:sSupPr>
                      <m:e>
                        <m:r>
                          <a:rPr lang="pl-PL" sz="1200" b="0" i="1" smtClean="0">
                            <a:latin typeface="Cambria Math" panose="02040503050406030204" pitchFamily="18" charset="0"/>
                          </a:rPr>
                          <m:t>𝑒</m:t>
                        </m:r>
                      </m:e>
                      <m:sup>
                        <m:sSup>
                          <m:sSupPr>
                            <m:ctrlPr>
                              <a:rPr lang="pl-PL" sz="1200" b="0" i="1" smtClean="0">
                                <a:latin typeface="Cambria Math" panose="02040503050406030204" pitchFamily="18" charset="0"/>
                              </a:rPr>
                            </m:ctrlPr>
                          </m:sSupPr>
                          <m:e>
                            <m:r>
                              <a:rPr lang="pl-PL" sz="1200" b="0" i="1" smtClean="0">
                                <a:latin typeface="Cambria Math" panose="02040503050406030204" pitchFamily="18" charset="0"/>
                              </a:rPr>
                              <m:t>𝑥</m:t>
                            </m:r>
                          </m:e>
                          <m:sup>
                            <m:r>
                              <a:rPr lang="pl-PL" sz="1200" b="0" i="1" smtClean="0">
                                <a:latin typeface="Cambria Math" panose="02040503050406030204" pitchFamily="18" charset="0"/>
                              </a:rPr>
                              <m:t>2</m:t>
                            </m:r>
                          </m:sup>
                        </m:sSup>
                      </m:sup>
                    </m:sSup>
                    <m:r>
                      <m:rPr>
                        <m:sty m:val="p"/>
                      </m:rPr>
                      <a:rPr lang="pl-PL" sz="1200" b="0" i="0" smtClean="0">
                        <a:latin typeface="Cambria Math" panose="02040503050406030204" pitchFamily="18" charset="0"/>
                      </a:rPr>
                      <m:t>sin</m:t>
                    </m:r>
                    <m:r>
                      <a:rPr lang="pl-PL" sz="1200" b="0" i="1" smtClean="0">
                        <a:latin typeface="Cambria Math" panose="02040503050406030204" pitchFamily="18" charset="0"/>
                      </a:rPr>
                      <m:t>⁡(</m:t>
                    </m:r>
                    <m:r>
                      <a:rPr lang="pl-PL" sz="1200" b="0" i="1" smtClean="0">
                        <a:latin typeface="Cambria Math" panose="02040503050406030204" pitchFamily="18" charset="0"/>
                      </a:rPr>
                      <m:t>𝑢</m:t>
                    </m:r>
                    <m:r>
                      <a:rPr lang="pl-PL" sz="1200" b="0" i="1" smtClean="0">
                        <a:latin typeface="Cambria Math" panose="02040503050406030204" pitchFamily="18" charset="0"/>
                      </a:rPr>
                      <m:t>)</m:t>
                    </m:r>
                  </m:oMath>
                </a14:m>
                <a:endParaRPr lang="en-GB" sz="1200" dirty="0"/>
              </a:p>
            </p:txBody>
          </p:sp>
        </mc:Choice>
        <mc:Fallback xmlns="">
          <p:sp>
            <p:nvSpPr>
              <p:cNvPr id="41" name="TextBox 40">
                <a:extLst>
                  <a:ext uri="{FF2B5EF4-FFF2-40B4-BE49-F238E27FC236}">
                    <a16:creationId xmlns:a16="http://schemas.microsoft.com/office/drawing/2014/main" id="{30162D3C-CF93-0726-3AC4-D89C03E499B5}"/>
                  </a:ext>
                </a:extLst>
              </p:cNvPr>
              <p:cNvSpPr txBox="1">
                <a:spLocks noRot="1" noChangeAspect="1" noMove="1" noResize="1" noEditPoints="1" noAdjustHandles="1" noChangeArrowheads="1" noChangeShapeType="1" noTextEdit="1"/>
              </p:cNvSpPr>
              <p:nvPr/>
            </p:nvSpPr>
            <p:spPr>
              <a:xfrm>
                <a:off x="7221578" y="4256216"/>
                <a:ext cx="1359475" cy="209994"/>
              </a:xfrm>
              <a:prstGeom prst="rect">
                <a:avLst/>
              </a:prstGeom>
              <a:blipFill>
                <a:blip r:embed="rId22"/>
                <a:stretch>
                  <a:fillRect l="-7175" t="-8571" r="-4036" b="-4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FF1F4B03-6030-2252-BEAA-739C15086D2D}"/>
                  </a:ext>
                </a:extLst>
              </p:cNvPr>
              <p:cNvSpPr txBox="1"/>
              <p:nvPr/>
            </p:nvSpPr>
            <p:spPr>
              <a:xfrm>
                <a:off x="7207874" y="4040770"/>
                <a:ext cx="917494"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200" b="0" i="1" smtClean="0">
                          <a:latin typeface="Cambria Math" panose="02040503050406030204" pitchFamily="18" charset="0"/>
                        </a:rPr>
                        <m:t>𝑔</m:t>
                      </m:r>
                      <m:r>
                        <a:rPr lang="pl-PL" sz="1200" b="0" i="1" smtClean="0">
                          <a:latin typeface="Cambria Math" panose="02040503050406030204" pitchFamily="18" charset="0"/>
                        </a:rPr>
                        <m:t>:</m:t>
                      </m:r>
                      <m:sSup>
                        <m:sSupPr>
                          <m:ctrlPr>
                            <a:rPr lang="pl-PL" sz="1200" b="0" i="1" smtClean="0">
                              <a:latin typeface="Cambria Math" panose="02040503050406030204" pitchFamily="18" charset="0"/>
                              <a:ea typeface="Cambria Math" panose="02040503050406030204" pitchFamily="18" charset="0"/>
                            </a:rPr>
                          </m:ctrlPr>
                        </m:sSupPr>
                        <m:e>
                          <m:r>
                            <a:rPr lang="pl-PL" sz="1200" b="0" i="1" smtClean="0">
                              <a:latin typeface="Cambria Math" panose="02040503050406030204" pitchFamily="18" charset="0"/>
                              <a:ea typeface="Cambria Math" panose="02040503050406030204" pitchFamily="18" charset="0"/>
                            </a:rPr>
                            <m:t>ℝ</m:t>
                          </m:r>
                        </m:e>
                        <m:sup>
                          <m:r>
                            <a:rPr lang="pl-PL" sz="1200" b="0" i="1" smtClean="0">
                              <a:latin typeface="Cambria Math" panose="02040503050406030204" pitchFamily="18" charset="0"/>
                              <a:ea typeface="Cambria Math" panose="02040503050406030204" pitchFamily="18" charset="0"/>
                            </a:rPr>
                            <m:t>𝑀</m:t>
                          </m:r>
                          <m:r>
                            <a:rPr lang="pl-PL" sz="1200" b="0" i="1" smtClean="0">
                              <a:latin typeface="Cambria Math" panose="02040503050406030204" pitchFamily="18" charset="0"/>
                              <a:ea typeface="Cambria Math" panose="02040503050406030204" pitchFamily="18" charset="0"/>
                            </a:rPr>
                            <m:t>+</m:t>
                          </m:r>
                          <m:r>
                            <a:rPr lang="pl-PL" sz="1200" b="0" i="1" smtClean="0">
                              <a:latin typeface="Cambria Math" panose="02040503050406030204" pitchFamily="18" charset="0"/>
                              <a:ea typeface="Cambria Math" panose="02040503050406030204" pitchFamily="18" charset="0"/>
                            </a:rPr>
                            <m:t>𝑁</m:t>
                          </m:r>
                        </m:sup>
                      </m:sSup>
                      <m:r>
                        <a:rPr lang="pl-PL" sz="1200" b="0" i="1" smtClean="0">
                          <a:latin typeface="Cambria Math" panose="02040503050406030204" pitchFamily="18" charset="0"/>
                          <a:ea typeface="Cambria Math" panose="02040503050406030204" pitchFamily="18" charset="0"/>
                        </a:rPr>
                        <m:t>→</m:t>
                      </m:r>
                      <m:r>
                        <a:rPr lang="pl-PL" sz="1200" b="0" i="1" smtClean="0">
                          <a:latin typeface="Cambria Math" panose="02040503050406030204" pitchFamily="18" charset="0"/>
                          <a:ea typeface="Cambria Math" panose="02040503050406030204" pitchFamily="18" charset="0"/>
                        </a:rPr>
                        <m:t>ℝ</m:t>
                      </m:r>
                    </m:oMath>
                  </m:oMathPara>
                </a14:m>
                <a:endParaRPr lang="en-GB" sz="1200" dirty="0"/>
              </a:p>
            </p:txBody>
          </p:sp>
        </mc:Choice>
        <mc:Fallback xmlns="">
          <p:sp>
            <p:nvSpPr>
              <p:cNvPr id="42" name="TextBox 41">
                <a:extLst>
                  <a:ext uri="{FF2B5EF4-FFF2-40B4-BE49-F238E27FC236}">
                    <a16:creationId xmlns:a16="http://schemas.microsoft.com/office/drawing/2014/main" id="{FF1F4B03-6030-2252-BEAA-739C15086D2D}"/>
                  </a:ext>
                </a:extLst>
              </p:cNvPr>
              <p:cNvSpPr txBox="1">
                <a:spLocks noRot="1" noChangeAspect="1" noMove="1" noResize="1" noEditPoints="1" noAdjustHandles="1" noChangeArrowheads="1" noChangeShapeType="1" noTextEdit="1"/>
              </p:cNvSpPr>
              <p:nvPr/>
            </p:nvSpPr>
            <p:spPr>
              <a:xfrm>
                <a:off x="7207874" y="4040770"/>
                <a:ext cx="917494" cy="184666"/>
              </a:xfrm>
              <a:prstGeom prst="rect">
                <a:avLst/>
              </a:prstGeom>
              <a:blipFill>
                <a:blip r:embed="rId23"/>
                <a:stretch>
                  <a:fillRect l="-3974" r="-3311" b="-26667"/>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023B05CA-1B92-57A4-BBE6-3442E8CCF83A}"/>
              </a:ext>
            </a:extLst>
          </p:cNvPr>
          <p:cNvGrpSpPr/>
          <p:nvPr/>
        </p:nvGrpSpPr>
        <p:grpSpPr>
          <a:xfrm>
            <a:off x="9247042" y="3894075"/>
            <a:ext cx="1317071" cy="562344"/>
            <a:chOff x="1798996" y="2724747"/>
            <a:chExt cx="1317071" cy="562344"/>
          </a:xfrm>
        </p:grpSpPr>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8032CDCD-C0A2-29DF-4F9E-FF2006897791}"/>
                    </a:ext>
                  </a:extLst>
                </p:cNvPr>
                <p:cNvSpPr txBox="1"/>
                <p:nvPr/>
              </p:nvSpPr>
              <p:spPr>
                <a:xfrm>
                  <a:off x="2070627" y="3038517"/>
                  <a:ext cx="773807" cy="1853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l-PL" sz="1200" b="1" i="1" smtClean="0">
                            <a:latin typeface="Cambria Math" panose="02040503050406030204" pitchFamily="18" charset="0"/>
                          </a:rPr>
                          <m:t>𝒘</m:t>
                        </m:r>
                        <m:r>
                          <a:rPr lang="pl-PL" sz="1200" b="1" i="1" smtClean="0">
                            <a:latin typeface="Cambria Math" panose="02040503050406030204" pitchFamily="18" charset="0"/>
                          </a:rPr>
                          <m:t>∈</m:t>
                        </m:r>
                        <m:sSup>
                          <m:sSupPr>
                            <m:ctrlPr>
                              <a:rPr lang="pl-PL" sz="1200" b="1" i="1" smtClean="0">
                                <a:latin typeface="Cambria Math" panose="02040503050406030204" pitchFamily="18" charset="0"/>
                                <a:ea typeface="Cambria Math" panose="02040503050406030204" pitchFamily="18" charset="0"/>
                              </a:rPr>
                            </m:ctrlPr>
                          </m:sSupPr>
                          <m:e>
                            <m:r>
                              <a:rPr lang="pl-PL" sz="1200" b="1" i="1" smtClean="0">
                                <a:latin typeface="Cambria Math" panose="02040503050406030204" pitchFamily="18" charset="0"/>
                                <a:ea typeface="Cambria Math" panose="02040503050406030204" pitchFamily="18" charset="0"/>
                              </a:rPr>
                              <m:t>ℝ</m:t>
                            </m:r>
                          </m:e>
                          <m:sup>
                            <m:r>
                              <a:rPr lang="pl-PL" sz="1200" b="0" i="1" smtClean="0">
                                <a:latin typeface="Cambria Math" panose="02040503050406030204" pitchFamily="18" charset="0"/>
                                <a:ea typeface="Cambria Math" panose="02040503050406030204" pitchFamily="18" charset="0"/>
                              </a:rPr>
                              <m:t>𝐷𝑆</m:t>
                            </m:r>
                          </m:sup>
                        </m:sSup>
                      </m:oMath>
                    </m:oMathPara>
                  </a14:m>
                  <a:endParaRPr lang="pl-PL" sz="1200" b="1" dirty="0"/>
                </a:p>
              </p:txBody>
            </p:sp>
          </mc:Choice>
          <mc:Fallback xmlns="">
            <p:sp>
              <p:nvSpPr>
                <p:cNvPr id="116" name="TextBox 115">
                  <a:extLst>
                    <a:ext uri="{FF2B5EF4-FFF2-40B4-BE49-F238E27FC236}">
                      <a16:creationId xmlns:a16="http://schemas.microsoft.com/office/drawing/2014/main" id="{A6E30D6B-CA74-167B-CC01-69D03654F249}"/>
                    </a:ext>
                  </a:extLst>
                </p:cNvPr>
                <p:cNvSpPr txBox="1">
                  <a:spLocks noRot="1" noChangeAspect="1" noMove="1" noResize="1" noEditPoints="1" noAdjustHandles="1" noChangeArrowheads="1" noChangeShapeType="1" noTextEdit="1"/>
                </p:cNvSpPr>
                <p:nvPr/>
              </p:nvSpPr>
              <p:spPr>
                <a:xfrm>
                  <a:off x="2070627" y="3038517"/>
                  <a:ext cx="773807" cy="185307"/>
                </a:xfrm>
                <a:prstGeom prst="rect">
                  <a:avLst/>
                </a:prstGeom>
                <a:blipFill>
                  <a:blip r:embed="rId24"/>
                  <a:stretch>
                    <a:fillRect t="-3333" b="-10000"/>
                  </a:stretch>
                </a:blipFill>
              </p:spPr>
              <p:txBody>
                <a:bodyPr/>
                <a:lstStyle/>
                <a:p>
                  <a:r>
                    <a:rPr lang="en-GB">
                      <a:noFill/>
                    </a:rPr>
                    <a:t> </a:t>
                  </a:r>
                </a:p>
              </p:txBody>
            </p:sp>
          </mc:Fallback>
        </mc:AlternateContent>
        <p:sp>
          <p:nvSpPr>
            <p:cNvPr id="45" name="Rectangle 44">
              <a:extLst>
                <a:ext uri="{FF2B5EF4-FFF2-40B4-BE49-F238E27FC236}">
                  <a16:creationId xmlns:a16="http://schemas.microsoft.com/office/drawing/2014/main" id="{D86A6A73-E421-A0A3-F3EA-D3DAD8689188}"/>
                </a:ext>
              </a:extLst>
            </p:cNvPr>
            <p:cNvSpPr/>
            <p:nvPr/>
          </p:nvSpPr>
          <p:spPr>
            <a:xfrm>
              <a:off x="1864551" y="2979866"/>
              <a:ext cx="1123246" cy="3072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TextBox 45">
              <a:extLst>
                <a:ext uri="{FF2B5EF4-FFF2-40B4-BE49-F238E27FC236}">
                  <a16:creationId xmlns:a16="http://schemas.microsoft.com/office/drawing/2014/main" id="{F8F6FA8A-DCF2-3C51-DAD7-076CA55ED63D}"/>
                </a:ext>
              </a:extLst>
            </p:cNvPr>
            <p:cNvSpPr txBox="1"/>
            <p:nvPr/>
          </p:nvSpPr>
          <p:spPr>
            <a:xfrm>
              <a:off x="1798996" y="2724747"/>
              <a:ext cx="1317071" cy="276999"/>
            </a:xfrm>
            <a:prstGeom prst="rect">
              <a:avLst/>
            </a:prstGeom>
            <a:noFill/>
          </p:spPr>
          <p:txBody>
            <a:bodyPr wrap="square" rtlCol="0">
              <a:spAutoFit/>
            </a:bodyPr>
            <a:lstStyle/>
            <a:p>
              <a:r>
                <a:rPr lang="pl-PL" sz="1200" dirty="0"/>
                <a:t>Compute (Eq. 15)</a:t>
              </a:r>
              <a:endParaRPr lang="en-GB" sz="1200" dirty="0"/>
            </a:p>
          </p:txBody>
        </p:sp>
      </p:grpSp>
      <p:cxnSp>
        <p:nvCxnSpPr>
          <p:cNvPr id="47" name="Straight Arrow Connector 46">
            <a:extLst>
              <a:ext uri="{FF2B5EF4-FFF2-40B4-BE49-F238E27FC236}">
                <a16:creationId xmlns:a16="http://schemas.microsoft.com/office/drawing/2014/main" id="{5040805F-698E-DBD0-D84A-D7AE416802D6}"/>
              </a:ext>
            </a:extLst>
          </p:cNvPr>
          <p:cNvCxnSpPr>
            <a:cxnSpLocks/>
          </p:cNvCxnSpPr>
          <p:nvPr/>
        </p:nvCxnSpPr>
        <p:spPr>
          <a:xfrm>
            <a:off x="9968415" y="3212319"/>
            <a:ext cx="0" cy="69251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1727D3C9-630C-8D95-C264-0EE596813E83}"/>
              </a:ext>
            </a:extLst>
          </p:cNvPr>
          <p:cNvCxnSpPr>
            <a:cxnSpLocks/>
          </p:cNvCxnSpPr>
          <p:nvPr/>
        </p:nvCxnSpPr>
        <p:spPr>
          <a:xfrm>
            <a:off x="6898902" y="3316182"/>
            <a:ext cx="2836895" cy="578254"/>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55C471A-C554-8BDC-B2BD-E1813617B10C}"/>
              </a:ext>
            </a:extLst>
          </p:cNvPr>
          <p:cNvCxnSpPr>
            <a:cxnSpLocks/>
            <a:endCxn id="35" idx="1"/>
          </p:cNvCxnSpPr>
          <p:nvPr/>
        </p:nvCxnSpPr>
        <p:spPr>
          <a:xfrm>
            <a:off x="6895379" y="3023587"/>
            <a:ext cx="1001739" cy="110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963DDA9-C42C-B46C-5AA2-177E85900E38}"/>
              </a:ext>
            </a:extLst>
          </p:cNvPr>
          <p:cNvCxnSpPr>
            <a:cxnSpLocks/>
          </p:cNvCxnSpPr>
          <p:nvPr/>
        </p:nvCxnSpPr>
        <p:spPr>
          <a:xfrm flipH="1">
            <a:off x="8980039" y="3038582"/>
            <a:ext cx="72781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40D678A-653E-39FF-65B9-00A3E94B9B7F}"/>
              </a:ext>
            </a:extLst>
          </p:cNvPr>
          <p:cNvCxnSpPr>
            <a:cxnSpLocks/>
          </p:cNvCxnSpPr>
          <p:nvPr/>
        </p:nvCxnSpPr>
        <p:spPr>
          <a:xfrm>
            <a:off x="9810598" y="4466210"/>
            <a:ext cx="0" cy="339847"/>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C14AD4F-690D-23EE-CC5B-72B04CD21FB9}"/>
              </a:ext>
            </a:extLst>
          </p:cNvPr>
          <p:cNvSpPr txBox="1"/>
          <p:nvPr/>
        </p:nvSpPr>
        <p:spPr>
          <a:xfrm>
            <a:off x="5578637" y="3633913"/>
            <a:ext cx="1476835" cy="276999"/>
          </a:xfrm>
          <a:prstGeom prst="rect">
            <a:avLst/>
          </a:prstGeom>
          <a:noFill/>
        </p:spPr>
        <p:txBody>
          <a:bodyPr wrap="square" rtlCol="0">
            <a:spAutoFit/>
          </a:bodyPr>
          <a:lstStyle/>
          <a:p>
            <a:r>
              <a:rPr lang="pl-PL" sz="1200" dirty="0"/>
              <a:t>Step 3: Optimization</a:t>
            </a:r>
            <a:endParaRPr lang="en-GB" sz="1200" dirty="0"/>
          </a:p>
        </p:txBody>
      </p:sp>
      <p:grpSp>
        <p:nvGrpSpPr>
          <p:cNvPr id="67" name="Group 66">
            <a:extLst>
              <a:ext uri="{FF2B5EF4-FFF2-40B4-BE49-F238E27FC236}">
                <a16:creationId xmlns:a16="http://schemas.microsoft.com/office/drawing/2014/main" id="{19FC4BE1-3EA8-3F16-565B-A8EDDBACCCB9}"/>
              </a:ext>
            </a:extLst>
          </p:cNvPr>
          <p:cNvGrpSpPr/>
          <p:nvPr/>
        </p:nvGrpSpPr>
        <p:grpSpPr>
          <a:xfrm>
            <a:off x="8125367" y="4806057"/>
            <a:ext cx="2024053" cy="719024"/>
            <a:chOff x="5778421" y="4818494"/>
            <a:chExt cx="2024053" cy="719024"/>
          </a:xfrm>
        </p:grpSpPr>
        <p:sp>
          <p:nvSpPr>
            <p:cNvPr id="49" name="Rectangle: Rounded Corners 48">
              <a:extLst>
                <a:ext uri="{FF2B5EF4-FFF2-40B4-BE49-F238E27FC236}">
                  <a16:creationId xmlns:a16="http://schemas.microsoft.com/office/drawing/2014/main" id="{8545EAED-7676-935F-ED72-0C3DF7F16F01}"/>
                </a:ext>
              </a:extLst>
            </p:cNvPr>
            <p:cNvSpPr/>
            <p:nvPr/>
          </p:nvSpPr>
          <p:spPr>
            <a:xfrm>
              <a:off x="5778421" y="4818494"/>
              <a:ext cx="2024053" cy="71902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solidFill>
                  <a:schemeClr val="tx1"/>
                </a:solidFill>
              </a:endParaRPr>
            </a:p>
          </p:txBody>
        </p:sp>
        <p:sp>
          <p:nvSpPr>
            <p:cNvPr id="52" name="TextBox 51">
              <a:extLst>
                <a:ext uri="{FF2B5EF4-FFF2-40B4-BE49-F238E27FC236}">
                  <a16:creationId xmlns:a16="http://schemas.microsoft.com/office/drawing/2014/main" id="{0CD8791D-F6ED-E0C6-B13C-165224BD8B30}"/>
                </a:ext>
              </a:extLst>
            </p:cNvPr>
            <p:cNvSpPr txBox="1"/>
            <p:nvPr/>
          </p:nvSpPr>
          <p:spPr>
            <a:xfrm>
              <a:off x="5778422" y="4828285"/>
              <a:ext cx="605452" cy="276999"/>
            </a:xfrm>
            <a:prstGeom prst="rect">
              <a:avLst/>
            </a:prstGeom>
            <a:noFill/>
          </p:spPr>
          <p:txBody>
            <a:bodyPr wrap="square" rtlCol="0">
              <a:spAutoFit/>
            </a:bodyPr>
            <a:lstStyle/>
            <a:p>
              <a:r>
                <a:rPr lang="pl-PL" sz="1200" dirty="0"/>
                <a:t>CoLLie</a:t>
              </a:r>
              <a:endParaRPr lang="en-GB" sz="1200" dirty="0"/>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088D0CB8-00F6-4B0E-0BBB-796FD8CC169E}"/>
                    </a:ext>
                  </a:extLst>
                </p:cNvPr>
                <p:cNvSpPr txBox="1"/>
                <p:nvPr/>
              </p:nvSpPr>
              <p:spPr>
                <a:xfrm>
                  <a:off x="6105356" y="5113067"/>
                  <a:ext cx="1370182" cy="3069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pl-PL" sz="1400" b="0" i="1" smtClean="0">
                                <a:latin typeface="Cambria Math" panose="02040503050406030204" pitchFamily="18" charset="0"/>
                              </a:rPr>
                            </m:ctrlPr>
                          </m:funcPr>
                          <m:fName>
                            <m:limLow>
                              <m:limLowPr>
                                <m:ctrlPr>
                                  <a:rPr lang="pl-PL" sz="1400" b="0" i="1" smtClean="0">
                                    <a:latin typeface="Cambria Math" panose="02040503050406030204" pitchFamily="18" charset="0"/>
                                  </a:rPr>
                                </m:ctrlPr>
                              </m:limLowPr>
                              <m:e>
                                <m:r>
                                  <m:rPr>
                                    <m:sty m:val="p"/>
                                  </m:rPr>
                                  <a:rPr lang="pl-PL" sz="1400" b="0" i="0" smtClean="0">
                                    <a:latin typeface="Cambria Math" panose="02040503050406030204" pitchFamily="18" charset="0"/>
                                  </a:rPr>
                                  <m:t>min</m:t>
                                </m:r>
                              </m:e>
                              <m:lim>
                                <m:sSub>
                                  <m:sSubPr>
                                    <m:ctrlPr>
                                      <a:rPr lang="pl-PL" sz="1400" b="0" i="1" smtClean="0">
                                        <a:latin typeface="Cambria Math" panose="02040503050406030204" pitchFamily="18" charset="0"/>
                                        <a:ea typeface="Cambria Math" panose="02040503050406030204" pitchFamily="18" charset="0"/>
                                      </a:rPr>
                                    </m:ctrlPr>
                                  </m:sSubPr>
                                  <m:e>
                                    <m:d>
                                      <m:dPr>
                                        <m:begChr m:val="‖"/>
                                        <m:endChr m:val="‖"/>
                                        <m:ctrlPr>
                                          <a:rPr lang="pl-PL" sz="1400" b="0" i="1" smtClean="0">
                                            <a:latin typeface="Cambria Math" panose="02040503050406030204" pitchFamily="18" charset="0"/>
                                            <a:ea typeface="Cambria Math" panose="02040503050406030204" pitchFamily="18" charset="0"/>
                                          </a:rPr>
                                        </m:ctrlPr>
                                      </m:dPr>
                                      <m:e>
                                        <m:r>
                                          <a:rPr lang="pl-PL" sz="1400" b="1" i="1" smtClean="0">
                                            <a:latin typeface="Cambria Math" panose="02040503050406030204" pitchFamily="18" charset="0"/>
                                            <a:ea typeface="Cambria Math" panose="02040503050406030204" pitchFamily="18" charset="0"/>
                                          </a:rPr>
                                          <m:t>𝜷</m:t>
                                        </m:r>
                                      </m:e>
                                    </m:d>
                                  </m:e>
                                  <m:sub>
                                    <m:r>
                                      <a:rPr lang="pl-PL" sz="1400" b="0" i="1" smtClean="0">
                                        <a:latin typeface="Cambria Math" panose="02040503050406030204" pitchFamily="18" charset="0"/>
                                        <a:ea typeface="Cambria Math" panose="02040503050406030204" pitchFamily="18" charset="0"/>
                                      </a:rPr>
                                      <m:t>1</m:t>
                                    </m:r>
                                  </m:sub>
                                </m:sSub>
                                <m:r>
                                  <a:rPr lang="pl-PL" sz="1400" b="0" i="1" smtClean="0">
                                    <a:latin typeface="Cambria Math" panose="02040503050406030204" pitchFamily="18" charset="0"/>
                                    <a:ea typeface="Cambria Math" panose="02040503050406030204" pitchFamily="18" charset="0"/>
                                  </a:rPr>
                                  <m:t>=1</m:t>
                                </m:r>
                              </m:lim>
                            </m:limLow>
                          </m:fName>
                          <m:e>
                            <m:sSub>
                              <m:sSubPr>
                                <m:ctrlPr>
                                  <a:rPr lang="pl-PL" sz="1400" b="0" i="1" smtClean="0">
                                    <a:latin typeface="Cambria Math" panose="02040503050406030204" pitchFamily="18" charset="0"/>
                                    <a:ea typeface="Cambria Math" panose="02040503050406030204" pitchFamily="18" charset="0"/>
                                  </a:rPr>
                                </m:ctrlPr>
                              </m:sSubPr>
                              <m:e>
                                <m:d>
                                  <m:dPr>
                                    <m:begChr m:val="‖"/>
                                    <m:endChr m:val="‖"/>
                                    <m:ctrlPr>
                                      <a:rPr lang="pl-PL" sz="1400" b="0" i="1" smtClean="0">
                                        <a:latin typeface="Cambria Math" panose="02040503050406030204" pitchFamily="18" charset="0"/>
                                        <a:ea typeface="Cambria Math" panose="02040503050406030204" pitchFamily="18" charset="0"/>
                                      </a:rPr>
                                    </m:ctrlPr>
                                  </m:dPr>
                                  <m:e>
                                    <m:r>
                                      <a:rPr lang="pl-PL" sz="1400" b="1" i="1" smtClean="0">
                                        <a:latin typeface="Cambria Math" panose="02040503050406030204" pitchFamily="18" charset="0"/>
                                        <a:ea typeface="Cambria Math" panose="02040503050406030204" pitchFamily="18" charset="0"/>
                                      </a:rPr>
                                      <m:t>𝒁</m:t>
                                    </m:r>
                                    <m:r>
                                      <a:rPr lang="pl-PL" sz="1400" b="1" i="1" smtClean="0">
                                        <a:latin typeface="Cambria Math" panose="02040503050406030204" pitchFamily="18" charset="0"/>
                                        <a:ea typeface="Cambria Math" panose="02040503050406030204" pitchFamily="18" charset="0"/>
                                      </a:rPr>
                                      <m:t>𝜷</m:t>
                                    </m:r>
                                    <m:r>
                                      <a:rPr lang="pl-PL" sz="1400" b="0" i="1" smtClean="0">
                                        <a:latin typeface="Cambria Math" panose="02040503050406030204" pitchFamily="18" charset="0"/>
                                        <a:ea typeface="Cambria Math" panose="02040503050406030204" pitchFamily="18" charset="0"/>
                                      </a:rPr>
                                      <m:t>−</m:t>
                                    </m:r>
                                    <m:r>
                                      <a:rPr lang="pl-PL" sz="1400" b="1" i="1" smtClean="0">
                                        <a:latin typeface="Cambria Math" panose="02040503050406030204" pitchFamily="18" charset="0"/>
                                        <a:ea typeface="Cambria Math" panose="02040503050406030204" pitchFamily="18" charset="0"/>
                                      </a:rPr>
                                      <m:t>𝒘</m:t>
                                    </m:r>
                                  </m:e>
                                </m:d>
                              </m:e>
                              <m:sub>
                                <m:r>
                                  <a:rPr lang="pl-PL" sz="1400" b="0" i="1" smtClean="0">
                                    <a:latin typeface="Cambria Math" panose="02040503050406030204" pitchFamily="18" charset="0"/>
                                    <a:ea typeface="Cambria Math" panose="02040503050406030204" pitchFamily="18" charset="0"/>
                                  </a:rPr>
                                  <m:t>2</m:t>
                                </m:r>
                              </m:sub>
                            </m:sSub>
                          </m:e>
                        </m:func>
                      </m:oMath>
                    </m:oMathPara>
                  </a14:m>
                  <a:endParaRPr lang="en-GB" sz="1400" dirty="0"/>
                </a:p>
              </p:txBody>
            </p:sp>
          </mc:Choice>
          <mc:Fallback xmlns="">
            <p:sp>
              <p:nvSpPr>
                <p:cNvPr id="55" name="TextBox 54">
                  <a:extLst>
                    <a:ext uri="{FF2B5EF4-FFF2-40B4-BE49-F238E27FC236}">
                      <a16:creationId xmlns:a16="http://schemas.microsoft.com/office/drawing/2014/main" id="{088D0CB8-00F6-4B0E-0BBB-796FD8CC169E}"/>
                    </a:ext>
                  </a:extLst>
                </p:cNvPr>
                <p:cNvSpPr txBox="1">
                  <a:spLocks noRot="1" noChangeAspect="1" noMove="1" noResize="1" noEditPoints="1" noAdjustHandles="1" noChangeArrowheads="1" noChangeShapeType="1" noTextEdit="1"/>
                </p:cNvSpPr>
                <p:nvPr/>
              </p:nvSpPr>
              <p:spPr>
                <a:xfrm>
                  <a:off x="6105356" y="5113067"/>
                  <a:ext cx="1370182" cy="306944"/>
                </a:xfrm>
                <a:prstGeom prst="rect">
                  <a:avLst/>
                </a:prstGeom>
                <a:blipFill>
                  <a:blip r:embed="rId25"/>
                  <a:stretch>
                    <a:fillRect r="-444" b="-20000"/>
                  </a:stretch>
                </a:blipFill>
              </p:spPr>
              <p:txBody>
                <a:bodyPr/>
                <a:lstStyle/>
                <a:p>
                  <a:r>
                    <a:rPr lang="en-GB">
                      <a:noFill/>
                    </a:rPr>
                    <a:t> </a:t>
                  </a:r>
                </a:p>
              </p:txBody>
            </p:sp>
          </mc:Fallback>
        </mc:AlternateContent>
      </p:grpSp>
      <p:sp>
        <p:nvSpPr>
          <p:cNvPr id="56" name="Arrow: Right 55">
            <a:extLst>
              <a:ext uri="{FF2B5EF4-FFF2-40B4-BE49-F238E27FC236}">
                <a16:creationId xmlns:a16="http://schemas.microsoft.com/office/drawing/2014/main" id="{773FD523-8865-E229-E54E-E4A9DE90AD0C}"/>
              </a:ext>
            </a:extLst>
          </p:cNvPr>
          <p:cNvSpPr/>
          <p:nvPr/>
        </p:nvSpPr>
        <p:spPr>
          <a:xfrm flipH="1">
            <a:off x="7589881" y="4975643"/>
            <a:ext cx="526920" cy="378865"/>
          </a:xfrm>
          <a:prstGeom prst="rightArrow">
            <a:avLst>
              <a:gd name="adj1" fmla="val 50000"/>
              <a:gd name="adj2" fmla="val 723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28727040-1107-CFE6-178F-957D085323E4}"/>
              </a:ext>
            </a:extLst>
          </p:cNvPr>
          <p:cNvSpPr/>
          <p:nvPr/>
        </p:nvSpPr>
        <p:spPr>
          <a:xfrm>
            <a:off x="6904681" y="5014870"/>
            <a:ext cx="647094" cy="3102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solidFill>
                  <a:schemeClr val="tx1"/>
                </a:solidFill>
              </a:rPr>
              <a:t>Loss</a:t>
            </a:r>
            <a:endParaRPr lang="en-GB" sz="1400" dirty="0">
              <a:solidFill>
                <a:schemeClr val="tx1"/>
              </a:solidFill>
            </a:endParaRPr>
          </a:p>
        </p:txBody>
      </p:sp>
      <p:cxnSp>
        <p:nvCxnSpPr>
          <p:cNvPr id="58" name="Connector: Elbow 57">
            <a:extLst>
              <a:ext uri="{FF2B5EF4-FFF2-40B4-BE49-F238E27FC236}">
                <a16:creationId xmlns:a16="http://schemas.microsoft.com/office/drawing/2014/main" id="{F39733FF-5DAB-8F72-5A63-14E3A9ABD12B}"/>
              </a:ext>
            </a:extLst>
          </p:cNvPr>
          <p:cNvCxnSpPr>
            <a:cxnSpLocks/>
            <a:stCxn id="57" idx="1"/>
            <a:endCxn id="38" idx="2"/>
          </p:cNvCxnSpPr>
          <p:nvPr/>
        </p:nvCxnSpPr>
        <p:spPr>
          <a:xfrm rot="10800000">
            <a:off x="6219481" y="4521560"/>
            <a:ext cx="685200" cy="648433"/>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1FFBB35-56CA-E552-D41F-6CAFC7170BF5}"/>
              </a:ext>
            </a:extLst>
          </p:cNvPr>
          <p:cNvCxnSpPr>
            <a:cxnSpLocks/>
          </p:cNvCxnSpPr>
          <p:nvPr/>
        </p:nvCxnSpPr>
        <p:spPr>
          <a:xfrm>
            <a:off x="8611733" y="4225436"/>
            <a:ext cx="63530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ECC05AB0-5FA8-F9A5-6945-EA032768ABF4}"/>
              </a:ext>
            </a:extLst>
          </p:cNvPr>
          <p:cNvSpPr/>
          <p:nvPr/>
        </p:nvSpPr>
        <p:spPr>
          <a:xfrm>
            <a:off x="9715567" y="2896694"/>
            <a:ext cx="647094" cy="3102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grpSp>
        <p:nvGrpSpPr>
          <p:cNvPr id="65" name="Group 64">
            <a:extLst>
              <a:ext uri="{FF2B5EF4-FFF2-40B4-BE49-F238E27FC236}">
                <a16:creationId xmlns:a16="http://schemas.microsoft.com/office/drawing/2014/main" id="{A3FEAA32-C2E8-DD24-F643-4749A0CE3FC1}"/>
              </a:ext>
            </a:extLst>
          </p:cNvPr>
          <p:cNvGrpSpPr/>
          <p:nvPr/>
        </p:nvGrpSpPr>
        <p:grpSpPr>
          <a:xfrm>
            <a:off x="9641672" y="1014261"/>
            <a:ext cx="2086465" cy="1297093"/>
            <a:chOff x="7294726" y="1026698"/>
            <a:chExt cx="2086465" cy="1297093"/>
          </a:xfrm>
        </p:grpSpPr>
        <p:pic>
          <p:nvPicPr>
            <p:cNvPr id="13" name="Picture 12">
              <a:extLst>
                <a:ext uri="{FF2B5EF4-FFF2-40B4-BE49-F238E27FC236}">
                  <a16:creationId xmlns:a16="http://schemas.microsoft.com/office/drawing/2014/main" id="{705201AD-14CD-740B-BAAA-0B1ADA208A8B}"/>
                </a:ext>
              </a:extLst>
            </p:cNvPr>
            <p:cNvPicPr>
              <a:picLocks noChangeAspect="1"/>
            </p:cNvPicPr>
            <p:nvPr/>
          </p:nvPicPr>
          <p:blipFill rotWithShape="1">
            <a:blip r:embed="rId26">
              <a:extLst>
                <a:ext uri="{BEBA8EAE-BF5A-486C-A8C5-ECC9F3942E4B}">
                  <a14:imgProps xmlns:a14="http://schemas.microsoft.com/office/drawing/2010/main">
                    <a14:imgLayer r:embed="rId27">
                      <a14:imgEffect>
                        <a14:backgroundRemoval t="10000" b="90000" l="10000" r="90000">
                          <a14:foregroundMark x1="27031" y1="70000" x2="54531" y2="80625"/>
                          <a14:foregroundMark x1="54531" y1="80625" x2="76406" y2="58333"/>
                          <a14:foregroundMark x1="76406" y1="58333" x2="77656" y2="29167"/>
                          <a14:foregroundMark x1="76406" y1="33958" x2="51563" y2="20417"/>
                          <a14:foregroundMark x1="51563" y1="20417" x2="29063" y2="40000"/>
                          <a14:foregroundMark x1="29063" y1="40000" x2="27813" y2="62917"/>
                          <a14:foregroundMark x1="48438" y1="22292" x2="44375" y2="22500"/>
                          <a14:foregroundMark x1="48125" y1="20625" x2="45781" y2="19583"/>
                          <a14:foregroundMark x1="45938" y1="18333" x2="47188" y2="18750"/>
                          <a14:foregroundMark x1="45625" y1="18958" x2="43281" y2="23750"/>
                          <a14:foregroundMark x1="43125" y1="21458" x2="43125" y2="21458"/>
                          <a14:foregroundMark x1="39688" y1="25000" x2="39688" y2="25000"/>
                          <a14:foregroundMark x1="39688" y1="25000" x2="39688" y2="25000"/>
                          <a14:foregroundMark x1="38750" y1="26458" x2="38750" y2="26458"/>
                          <a14:foregroundMark x1="35156" y1="30208" x2="35156" y2="30208"/>
                          <a14:foregroundMark x1="33281" y1="32083" x2="33281" y2="32083"/>
                          <a14:foregroundMark x1="33594" y1="31250" x2="45781" y2="20000"/>
                          <a14:foregroundMark x1="44375" y1="20208" x2="26406" y2="37292"/>
                          <a14:foregroundMark x1="26563" y1="38333" x2="27813" y2="67500"/>
                          <a14:foregroundMark x1="27031" y1="69583" x2="25781" y2="37917"/>
                          <a14:foregroundMark x1="50156" y1="80625" x2="54219" y2="81042"/>
                          <a14:foregroundMark x1="64844" y1="76667" x2="68125" y2="71042"/>
                        </a14:backgroundRemoval>
                      </a14:imgEffect>
                    </a14:imgLayer>
                  </a14:imgProps>
                </a:ext>
                <a:ext uri="{28A0092B-C50C-407E-A947-70E740481C1C}">
                  <a14:useLocalDpi xmlns:a14="http://schemas.microsoft.com/office/drawing/2010/main" val="0"/>
                </a:ext>
              </a:extLst>
            </a:blip>
            <a:srcRect l="23427" t="14453" r="19522" b="12948"/>
            <a:stretch/>
          </p:blipFill>
          <p:spPr>
            <a:xfrm>
              <a:off x="8036685" y="1026698"/>
              <a:ext cx="1039706" cy="992293"/>
            </a:xfrm>
            <a:prstGeom prst="rect">
              <a:avLst/>
            </a:prstGeom>
          </p:spPr>
        </p:pic>
        <p:pic>
          <p:nvPicPr>
            <p:cNvPr id="17" name="Picture 16">
              <a:extLst>
                <a:ext uri="{FF2B5EF4-FFF2-40B4-BE49-F238E27FC236}">
                  <a16:creationId xmlns:a16="http://schemas.microsoft.com/office/drawing/2014/main" id="{32FAC296-2808-5C13-0146-95680F44E03C}"/>
                </a:ext>
              </a:extLst>
            </p:cNvPr>
            <p:cNvPicPr>
              <a:picLocks noChangeAspect="1"/>
            </p:cNvPicPr>
            <p:nvPr/>
          </p:nvPicPr>
          <p:blipFill rotWithShape="1">
            <a:blip r:embed="rId26">
              <a:extLst>
                <a:ext uri="{BEBA8EAE-BF5A-486C-A8C5-ECC9F3942E4B}">
                  <a14:imgProps xmlns:a14="http://schemas.microsoft.com/office/drawing/2010/main">
                    <a14:imgLayer r:embed="rId27">
                      <a14:imgEffect>
                        <a14:backgroundRemoval t="10000" b="90000" l="10000" r="90000">
                          <a14:foregroundMark x1="27031" y1="70000" x2="54531" y2="80625"/>
                          <a14:foregroundMark x1="54531" y1="80625" x2="76406" y2="58333"/>
                          <a14:foregroundMark x1="76406" y1="58333" x2="77656" y2="29167"/>
                          <a14:foregroundMark x1="76406" y1="33958" x2="51563" y2="20417"/>
                          <a14:foregroundMark x1="51563" y1="20417" x2="29063" y2="40000"/>
                          <a14:foregroundMark x1="29063" y1="40000" x2="27813" y2="62917"/>
                          <a14:foregroundMark x1="48438" y1="22292" x2="44375" y2="22500"/>
                          <a14:foregroundMark x1="48125" y1="20625" x2="45781" y2="19583"/>
                          <a14:foregroundMark x1="45938" y1="18333" x2="47188" y2="18750"/>
                          <a14:foregroundMark x1="45625" y1="18958" x2="43281" y2="23750"/>
                          <a14:foregroundMark x1="43125" y1="21458" x2="43125" y2="21458"/>
                          <a14:foregroundMark x1="39688" y1="25000" x2="39688" y2="25000"/>
                          <a14:foregroundMark x1="39688" y1="25000" x2="39688" y2="25000"/>
                          <a14:foregroundMark x1="38750" y1="26458" x2="38750" y2="26458"/>
                          <a14:foregroundMark x1="35156" y1="30208" x2="35156" y2="30208"/>
                          <a14:foregroundMark x1="33281" y1="32083" x2="33281" y2="32083"/>
                          <a14:foregroundMark x1="33594" y1="31250" x2="45781" y2="20000"/>
                          <a14:foregroundMark x1="44375" y1="20208" x2="26406" y2="37292"/>
                          <a14:foregroundMark x1="26563" y1="38333" x2="27813" y2="67500"/>
                          <a14:foregroundMark x1="27031" y1="69583" x2="25781" y2="37917"/>
                          <a14:foregroundMark x1="50156" y1="80625" x2="54219" y2="81042"/>
                          <a14:foregroundMark x1="64844" y1="76667" x2="68125" y2="71042"/>
                        </a14:backgroundRemoval>
                      </a14:imgEffect>
                    </a14:imgLayer>
                  </a14:imgProps>
                </a:ext>
                <a:ext uri="{28A0092B-C50C-407E-A947-70E740481C1C}">
                  <a14:useLocalDpi xmlns:a14="http://schemas.microsoft.com/office/drawing/2010/main" val="0"/>
                </a:ext>
              </a:extLst>
            </a:blip>
            <a:srcRect l="23427" t="14453" r="19522" b="12948"/>
            <a:stretch/>
          </p:blipFill>
          <p:spPr>
            <a:xfrm>
              <a:off x="8189085" y="1179098"/>
              <a:ext cx="1039706" cy="992293"/>
            </a:xfrm>
            <a:prstGeom prst="rect">
              <a:avLst/>
            </a:prstGeom>
          </p:spPr>
        </p:pic>
        <p:pic>
          <p:nvPicPr>
            <p:cNvPr id="18" name="Picture 17">
              <a:extLst>
                <a:ext uri="{FF2B5EF4-FFF2-40B4-BE49-F238E27FC236}">
                  <a16:creationId xmlns:a16="http://schemas.microsoft.com/office/drawing/2014/main" id="{7A88CABE-61E0-9561-264B-2D8619946C45}"/>
                </a:ext>
              </a:extLst>
            </p:cNvPr>
            <p:cNvPicPr>
              <a:picLocks noChangeAspect="1"/>
            </p:cNvPicPr>
            <p:nvPr/>
          </p:nvPicPr>
          <p:blipFill rotWithShape="1">
            <a:blip r:embed="rId26">
              <a:extLst>
                <a:ext uri="{BEBA8EAE-BF5A-486C-A8C5-ECC9F3942E4B}">
                  <a14:imgProps xmlns:a14="http://schemas.microsoft.com/office/drawing/2010/main">
                    <a14:imgLayer r:embed="rId27">
                      <a14:imgEffect>
                        <a14:backgroundRemoval t="10000" b="90000" l="10000" r="90000">
                          <a14:foregroundMark x1="27031" y1="70000" x2="54531" y2="80625"/>
                          <a14:foregroundMark x1="54531" y1="80625" x2="76406" y2="58333"/>
                          <a14:foregroundMark x1="76406" y1="58333" x2="77656" y2="29167"/>
                          <a14:foregroundMark x1="76406" y1="33958" x2="51563" y2="20417"/>
                          <a14:foregroundMark x1="51563" y1="20417" x2="29063" y2="40000"/>
                          <a14:foregroundMark x1="29063" y1="40000" x2="27813" y2="62917"/>
                          <a14:foregroundMark x1="48438" y1="22292" x2="44375" y2="22500"/>
                          <a14:foregroundMark x1="48125" y1="20625" x2="45781" y2="19583"/>
                          <a14:foregroundMark x1="45938" y1="18333" x2="47188" y2="18750"/>
                          <a14:foregroundMark x1="45625" y1="18958" x2="43281" y2="23750"/>
                          <a14:foregroundMark x1="43125" y1="21458" x2="43125" y2="21458"/>
                          <a14:foregroundMark x1="39688" y1="25000" x2="39688" y2="25000"/>
                          <a14:foregroundMark x1="39688" y1="25000" x2="39688" y2="25000"/>
                          <a14:foregroundMark x1="38750" y1="26458" x2="38750" y2="26458"/>
                          <a14:foregroundMark x1="35156" y1="30208" x2="35156" y2="30208"/>
                          <a14:foregroundMark x1="33281" y1="32083" x2="33281" y2="32083"/>
                          <a14:foregroundMark x1="33594" y1="31250" x2="45781" y2="20000"/>
                          <a14:foregroundMark x1="44375" y1="20208" x2="26406" y2="37292"/>
                          <a14:foregroundMark x1="26563" y1="38333" x2="27813" y2="67500"/>
                          <a14:foregroundMark x1="27031" y1="69583" x2="25781" y2="37917"/>
                          <a14:foregroundMark x1="50156" y1="80625" x2="54219" y2="81042"/>
                          <a14:foregroundMark x1="64844" y1="76667" x2="68125" y2="71042"/>
                        </a14:backgroundRemoval>
                      </a14:imgEffect>
                    </a14:imgLayer>
                  </a14:imgProps>
                </a:ext>
                <a:ext uri="{28A0092B-C50C-407E-A947-70E740481C1C}">
                  <a14:useLocalDpi xmlns:a14="http://schemas.microsoft.com/office/drawing/2010/main" val="0"/>
                </a:ext>
              </a:extLst>
            </a:blip>
            <a:srcRect l="23427" t="14453" r="19522" b="12948"/>
            <a:stretch/>
          </p:blipFill>
          <p:spPr>
            <a:xfrm>
              <a:off x="8341485" y="1331498"/>
              <a:ext cx="1039706" cy="992293"/>
            </a:xfrm>
            <a:prstGeom prst="rect">
              <a:avLst/>
            </a:prstGeom>
          </p:spPr>
        </p:pic>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F78CA3B-B70F-3249-9A5F-115D8A082897}"/>
                    </a:ext>
                  </a:extLst>
                </p:cNvPr>
                <p:cNvSpPr txBox="1"/>
                <p:nvPr/>
              </p:nvSpPr>
              <p:spPr>
                <a:xfrm>
                  <a:off x="7384663" y="1403472"/>
                  <a:ext cx="618185" cy="272895"/>
                </a:xfrm>
                <a:prstGeom prst="rect">
                  <a:avLst/>
                </a:prstGeom>
                <a:noFill/>
              </p:spPr>
              <p:txBody>
                <a:bodyPr wrap="square" lIns="0" tIns="0" rIns="0" bIns="0" rtlCol="0">
                  <a:spAutoFit/>
                </a:bodyPr>
                <a:lstStyle/>
                <a:p>
                  <a14:m>
                    <m:oMath xmlns:m="http://schemas.openxmlformats.org/officeDocument/2006/math">
                      <m:sSubSup>
                        <m:sSubSupPr>
                          <m:ctrlPr>
                            <a:rPr lang="pl-PL" sz="1200" b="0" i="1" smtClean="0">
                              <a:latin typeface="Cambria Math" panose="02040503050406030204" pitchFamily="18" charset="0"/>
                              <a:ea typeface="Cambria Math" panose="02040503050406030204" pitchFamily="18" charset="0"/>
                            </a:rPr>
                          </m:ctrlPr>
                        </m:sSubSupPr>
                        <m:e>
                          <m:d>
                            <m:dPr>
                              <m:begChr m:val="{"/>
                              <m:endChr m:val="}"/>
                              <m:ctrlPr>
                                <a:rPr lang="pl-PL" sz="1200" b="0" i="1" smtClean="0">
                                  <a:latin typeface="Cambria Math" panose="02040503050406030204" pitchFamily="18" charset="0"/>
                                  <a:ea typeface="Cambria Math" panose="02040503050406030204" pitchFamily="18" charset="0"/>
                                </a:rPr>
                              </m:ctrlPr>
                            </m:dPr>
                            <m:e>
                              <m:sSup>
                                <m:sSupPr>
                                  <m:ctrlPr>
                                    <a:rPr lang="pl-PL" sz="1200" b="0" i="1" smtClean="0">
                                      <a:latin typeface="Cambria Math" panose="02040503050406030204" pitchFamily="18" charset="0"/>
                                      <a:ea typeface="Cambria Math" panose="02040503050406030204" pitchFamily="18" charset="0"/>
                                    </a:rPr>
                                  </m:ctrlPr>
                                </m:sSupPr>
                                <m:e>
                                  <m:r>
                                    <a:rPr lang="pl-PL" sz="1200" b="1" i="1" smtClean="0">
                                      <a:latin typeface="Cambria Math" panose="02040503050406030204" pitchFamily="18" charset="0"/>
                                      <a:ea typeface="Cambria Math" panose="02040503050406030204" pitchFamily="18" charset="0"/>
                                    </a:rPr>
                                    <m:t>𝒗</m:t>
                                  </m:r>
                                </m:e>
                                <m:sup>
                                  <m:r>
                                    <a:rPr lang="pl-PL" sz="1200" b="0" i="1" smtClean="0">
                                      <a:latin typeface="Cambria Math" panose="02040503050406030204" pitchFamily="18" charset="0"/>
                                      <a:ea typeface="Cambria Math" panose="02040503050406030204" pitchFamily="18" charset="0"/>
                                    </a:rPr>
                                    <m:t>(</m:t>
                                  </m:r>
                                  <m:r>
                                    <a:rPr lang="pl-PL" sz="1200" b="0" i="1" smtClean="0">
                                      <a:latin typeface="Cambria Math" panose="02040503050406030204" pitchFamily="18" charset="0"/>
                                      <a:ea typeface="Cambria Math" panose="02040503050406030204" pitchFamily="18" charset="0"/>
                                    </a:rPr>
                                    <m:t>𝑑</m:t>
                                  </m:r>
                                  <m:r>
                                    <a:rPr lang="pl-PL" sz="1200" b="0" i="1" smtClean="0">
                                      <a:latin typeface="Cambria Math" panose="02040503050406030204" pitchFamily="18" charset="0"/>
                                      <a:ea typeface="Cambria Math" panose="02040503050406030204" pitchFamily="18" charset="0"/>
                                    </a:rPr>
                                    <m:t>)</m:t>
                                  </m:r>
                                </m:sup>
                              </m:sSup>
                            </m:e>
                          </m:d>
                        </m:e>
                        <m:sub>
                          <m:r>
                            <m:rPr>
                              <m:sty m:val="p"/>
                            </m:rPr>
                            <a:rPr lang="pl-PL" sz="1200" b="0" i="0" smtClean="0">
                              <a:latin typeface="Cambria Math" panose="02040503050406030204" pitchFamily="18" charset="0"/>
                              <a:ea typeface="Cambria Math" panose="02040503050406030204" pitchFamily="18" charset="0"/>
                            </a:rPr>
                            <m:t>d</m:t>
                          </m:r>
                          <m:r>
                            <a:rPr lang="pl-PL" sz="1200" b="0" i="1" smtClean="0">
                              <a:latin typeface="Cambria Math" panose="02040503050406030204" pitchFamily="18" charset="0"/>
                              <a:ea typeface="Cambria Math" panose="02040503050406030204" pitchFamily="18" charset="0"/>
                            </a:rPr>
                            <m:t>=1</m:t>
                          </m:r>
                        </m:sub>
                        <m:sup>
                          <m:r>
                            <m:rPr>
                              <m:sty m:val="p"/>
                            </m:rPr>
                            <a:rPr lang="pl-PL" sz="1200" b="0" i="0" smtClean="0">
                              <a:latin typeface="Cambria Math" panose="02040503050406030204" pitchFamily="18" charset="0"/>
                              <a:ea typeface="Cambria Math" panose="02040503050406030204" pitchFamily="18" charset="0"/>
                            </a:rPr>
                            <m:t>D</m:t>
                          </m:r>
                        </m:sup>
                      </m:sSubSup>
                    </m:oMath>
                  </a14:m>
                  <a:r>
                    <a:rPr lang="pl-PL" sz="1200" dirty="0"/>
                    <a:t> </a:t>
                  </a:r>
                  <a:endParaRPr lang="en-GB" sz="1200" dirty="0"/>
                </a:p>
              </p:txBody>
            </p:sp>
          </mc:Choice>
          <mc:Fallback xmlns="">
            <p:sp>
              <p:nvSpPr>
                <p:cNvPr id="19" name="TextBox 18">
                  <a:extLst>
                    <a:ext uri="{FF2B5EF4-FFF2-40B4-BE49-F238E27FC236}">
                      <a16:creationId xmlns:a16="http://schemas.microsoft.com/office/drawing/2014/main" id="{AF78CA3B-B70F-3249-9A5F-115D8A082897}"/>
                    </a:ext>
                  </a:extLst>
                </p:cNvPr>
                <p:cNvSpPr txBox="1">
                  <a:spLocks noRot="1" noChangeAspect="1" noMove="1" noResize="1" noEditPoints="1" noAdjustHandles="1" noChangeArrowheads="1" noChangeShapeType="1" noTextEdit="1"/>
                </p:cNvSpPr>
                <p:nvPr/>
              </p:nvSpPr>
              <p:spPr>
                <a:xfrm>
                  <a:off x="7384663" y="1403472"/>
                  <a:ext cx="618185" cy="272895"/>
                </a:xfrm>
                <a:prstGeom prst="rect">
                  <a:avLst/>
                </a:prstGeom>
                <a:blipFill>
                  <a:blip r:embed="rId28"/>
                  <a:stretch>
                    <a:fillRect r="-1961" b="-13333"/>
                  </a:stretch>
                </a:blipFill>
              </p:spPr>
              <p:txBody>
                <a:bodyPr/>
                <a:lstStyle/>
                <a:p>
                  <a:r>
                    <a:rPr lang="en-GB">
                      <a:noFill/>
                    </a:rPr>
                    <a:t> </a:t>
                  </a:r>
                </a:p>
              </p:txBody>
            </p:sp>
          </mc:Fallback>
        </mc:AlternateContent>
        <p:sp>
          <p:nvSpPr>
            <p:cNvPr id="61" name="Rectangle 60">
              <a:extLst>
                <a:ext uri="{FF2B5EF4-FFF2-40B4-BE49-F238E27FC236}">
                  <a16:creationId xmlns:a16="http://schemas.microsoft.com/office/drawing/2014/main" id="{25BD227A-1D3A-99A8-97DB-426BE56EE1C1}"/>
                </a:ext>
              </a:extLst>
            </p:cNvPr>
            <p:cNvSpPr/>
            <p:nvPr/>
          </p:nvSpPr>
          <p:spPr>
            <a:xfrm>
              <a:off x="7357177" y="1393908"/>
              <a:ext cx="647094" cy="3102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endParaRPr>
            </a:p>
          </p:txBody>
        </p:sp>
        <p:sp>
          <p:nvSpPr>
            <p:cNvPr id="62" name="TextBox 61">
              <a:extLst>
                <a:ext uri="{FF2B5EF4-FFF2-40B4-BE49-F238E27FC236}">
                  <a16:creationId xmlns:a16="http://schemas.microsoft.com/office/drawing/2014/main" id="{56469D88-63D4-C745-5A33-1FE20D4A9611}"/>
                </a:ext>
              </a:extLst>
            </p:cNvPr>
            <p:cNvSpPr txBox="1"/>
            <p:nvPr/>
          </p:nvSpPr>
          <p:spPr>
            <a:xfrm>
              <a:off x="7294726" y="1146164"/>
              <a:ext cx="692536" cy="276999"/>
            </a:xfrm>
            <a:prstGeom prst="rect">
              <a:avLst/>
            </a:prstGeom>
            <a:noFill/>
          </p:spPr>
          <p:txBody>
            <a:bodyPr wrap="square" rtlCol="0">
              <a:spAutoFit/>
            </a:bodyPr>
            <a:lstStyle/>
            <a:p>
              <a:r>
                <a:rPr lang="pl-PL" sz="1200" dirty="0"/>
                <a:t>Dataset</a:t>
              </a:r>
              <a:endParaRPr lang="en-GB" sz="1200" dirty="0"/>
            </a:p>
          </p:txBody>
        </p:sp>
      </p:grpSp>
      <p:sp>
        <p:nvSpPr>
          <p:cNvPr id="68" name="TextBox 67">
            <a:extLst>
              <a:ext uri="{FF2B5EF4-FFF2-40B4-BE49-F238E27FC236}">
                <a16:creationId xmlns:a16="http://schemas.microsoft.com/office/drawing/2014/main" id="{45C288C1-60A2-81C7-FCAB-D4A1AC752DAA}"/>
              </a:ext>
            </a:extLst>
          </p:cNvPr>
          <p:cNvSpPr txBox="1"/>
          <p:nvPr/>
        </p:nvSpPr>
        <p:spPr>
          <a:xfrm>
            <a:off x="7615617" y="63111"/>
            <a:ext cx="5078859" cy="923330"/>
          </a:xfrm>
          <a:prstGeom prst="rect">
            <a:avLst/>
          </a:prstGeom>
          <a:noFill/>
        </p:spPr>
        <p:txBody>
          <a:bodyPr wrap="square">
            <a:spAutoFit/>
          </a:bodyPr>
          <a:lstStyle/>
          <a:p>
            <a:pPr>
              <a:spcBef>
                <a:spcPts val="0"/>
              </a:spcBef>
              <a:spcAft>
                <a:spcPts val="0"/>
              </a:spcAft>
            </a:pPr>
            <a:r>
              <a:rPr lang="en-US" dirty="0">
                <a:effectLst/>
              </a:rPr>
              <a:t>Kacprzyk, K., Qian, Z. &amp; van der Schaar, M. </a:t>
            </a:r>
          </a:p>
          <a:p>
            <a:pPr>
              <a:spcBef>
                <a:spcPts val="0"/>
              </a:spcBef>
              <a:spcAft>
                <a:spcPts val="0"/>
              </a:spcAft>
            </a:pPr>
            <a:r>
              <a:rPr lang="en-US" dirty="0">
                <a:effectLst/>
              </a:rPr>
              <a:t>D-CIPHER: Discovery of Closed-form P</a:t>
            </a:r>
            <a:r>
              <a:rPr lang="pl-PL" dirty="0">
                <a:effectLst/>
              </a:rPr>
              <a:t>artial </a:t>
            </a:r>
            <a:r>
              <a:rPr lang="en-US" dirty="0">
                <a:effectLst/>
              </a:rPr>
              <a:t>D</a:t>
            </a:r>
            <a:r>
              <a:rPr lang="pl-PL" dirty="0">
                <a:effectLst/>
              </a:rPr>
              <a:t>ifferential </a:t>
            </a:r>
            <a:r>
              <a:rPr lang="en-US" dirty="0">
                <a:effectLst/>
              </a:rPr>
              <a:t>E</a:t>
            </a:r>
            <a:r>
              <a:rPr lang="pl-PL" dirty="0">
                <a:effectLst/>
              </a:rPr>
              <a:t>quations</a:t>
            </a:r>
            <a:r>
              <a:rPr lang="en-US" dirty="0">
                <a:effectLst/>
              </a:rPr>
              <a:t>. </a:t>
            </a:r>
            <a:r>
              <a:rPr lang="pl-PL" dirty="0">
                <a:effectLst/>
              </a:rPr>
              <a:t>(NeurIPS 2023)</a:t>
            </a:r>
            <a:endParaRPr lang="en-US" dirty="0">
              <a:effectLst/>
            </a:endParaRPr>
          </a:p>
        </p:txBody>
      </p:sp>
      <p:sp>
        <p:nvSpPr>
          <p:cNvPr id="70" name="TextBox 69">
            <a:extLst>
              <a:ext uri="{FF2B5EF4-FFF2-40B4-BE49-F238E27FC236}">
                <a16:creationId xmlns:a16="http://schemas.microsoft.com/office/drawing/2014/main" id="{6C84B36A-AA76-C160-2DD5-2C07E1371869}"/>
              </a:ext>
            </a:extLst>
          </p:cNvPr>
          <p:cNvSpPr txBox="1"/>
          <p:nvPr/>
        </p:nvSpPr>
        <p:spPr>
          <a:xfrm>
            <a:off x="331878" y="628715"/>
            <a:ext cx="5231749" cy="3046988"/>
          </a:xfrm>
          <a:prstGeom prst="rect">
            <a:avLst/>
          </a:prstGeom>
          <a:noFill/>
        </p:spPr>
        <p:txBody>
          <a:bodyPr wrap="square" rtlCol="0">
            <a:spAutoFit/>
          </a:bodyPr>
          <a:lstStyle/>
          <a:p>
            <a:endParaRPr lang="en-US" sz="2400" dirty="0">
              <a:latin typeface="Arial Rounded MT Bold" panose="020F0704030504030204" pitchFamily="34" charset="0"/>
            </a:endParaRPr>
          </a:p>
          <a:p>
            <a:pPr marL="285750" indent="-285750">
              <a:buFont typeface="Arial" panose="020B0604020202020204" pitchFamily="34" charset="0"/>
              <a:buChar char="•"/>
            </a:pPr>
            <a:r>
              <a:rPr lang="en-US" sz="2400" dirty="0">
                <a:latin typeface="Arial Rounded MT Bold" panose="020F0704030504030204" pitchFamily="34" charset="0"/>
              </a:rPr>
              <a:t>Algorithm</a:t>
            </a:r>
          </a:p>
          <a:p>
            <a:pPr marL="742950" lvl="1" indent="-285750">
              <a:buFont typeface="Arial" panose="020B0604020202020204" pitchFamily="34" charset="0"/>
              <a:buChar char="•"/>
            </a:pPr>
            <a:r>
              <a:rPr lang="pl-PL" sz="2400" dirty="0">
                <a:latin typeface="Arial Rounded MT Bold" panose="020F0704030504030204" pitchFamily="34" charset="0"/>
              </a:rPr>
              <a:t>Uses variational formulation</a:t>
            </a:r>
          </a:p>
          <a:p>
            <a:pPr marL="742950" lvl="1" indent="-285750">
              <a:buFont typeface="Arial" panose="020B0604020202020204" pitchFamily="34" charset="0"/>
              <a:buChar char="•"/>
            </a:pPr>
            <a:r>
              <a:rPr lang="pl-PL" sz="2400" dirty="0">
                <a:latin typeface="Arial Rounded MT Bold" panose="020F0704030504030204" pitchFamily="34" charset="0"/>
              </a:rPr>
              <a:t>Searches through all closed-form derivative-free parts</a:t>
            </a:r>
          </a:p>
          <a:p>
            <a:pPr marL="742950" lvl="1" indent="-285750">
              <a:buFont typeface="Arial" panose="020B0604020202020204" pitchFamily="34" charset="0"/>
              <a:buChar char="•"/>
            </a:pPr>
            <a:r>
              <a:rPr lang="pl-PL" sz="2400" dirty="0">
                <a:latin typeface="Arial Rounded MT Bold" panose="020F0704030504030204" pitchFamily="34" charset="0"/>
              </a:rPr>
              <a:t>Searches through a linear subspace of derivative-bound parts</a:t>
            </a:r>
            <a:endParaRPr lang="en-GB" sz="2400" dirty="0">
              <a:latin typeface="Arial Rounded MT Bold" panose="020F0704030504030204" pitchFamily="34" charset="0"/>
            </a:endParaRPr>
          </a:p>
        </p:txBody>
      </p:sp>
    </p:spTree>
    <p:extLst>
      <p:ext uri="{BB962C8B-B14F-4D97-AF65-F5344CB8AC3E}">
        <p14:creationId xmlns:p14="http://schemas.microsoft.com/office/powerpoint/2010/main" val="35195097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B877E-8E05-AC92-8865-CC49541B374C}"/>
            </a:ext>
          </a:extLst>
        </p:cNvPr>
        <p:cNvGrpSpPr/>
        <p:nvPr/>
      </p:nvGrpSpPr>
      <p:grpSpPr>
        <a:xfrm>
          <a:off x="0" y="0"/>
          <a:ext cx="0" cy="0"/>
          <a:chOff x="0" y="0"/>
          <a:chExt cx="0" cy="0"/>
        </a:xfrm>
      </p:grpSpPr>
      <p:sp>
        <p:nvSpPr>
          <p:cNvPr id="10" name="English National Cancer Registration and Analysis Service…">
            <a:extLst>
              <a:ext uri="{FF2B5EF4-FFF2-40B4-BE49-F238E27FC236}">
                <a16:creationId xmlns:a16="http://schemas.microsoft.com/office/drawing/2014/main" id="{A4639E7C-80BF-11C8-A132-8B6E819B8EBB}"/>
              </a:ext>
            </a:extLst>
          </p:cNvPr>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en-GB" sz="3000" dirty="0">
                <a:solidFill>
                  <a:srgbClr val="2F7FB1"/>
                </a:solidFill>
                <a:latin typeface="Arial Rounded MT Bold" panose="020F0704030504030204" pitchFamily="34" charset="0"/>
              </a:rPr>
              <a:t>Do we need Equations to Understand Dynamical Systems? </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67BCEB7E-A1C3-0933-7A33-A58C200D659C}"/>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3F1E553A-1549-EAC7-E6CE-071554F6B174}"/>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B2CED718-9A18-2E4D-BED6-FE097F955A24}"/>
              </a:ext>
            </a:extLst>
          </p:cNvPr>
          <p:cNvPicPr>
            <a:picLocks noChangeAspect="1"/>
          </p:cNvPicPr>
          <p:nvPr/>
        </p:nvPicPr>
        <p:blipFill>
          <a:blip r:embed="rId4"/>
          <a:stretch>
            <a:fillRect/>
          </a:stretch>
        </p:blipFill>
        <p:spPr>
          <a:xfrm>
            <a:off x="231457" y="6001196"/>
            <a:ext cx="3040380" cy="729692"/>
          </a:xfrm>
          <a:prstGeom prst="rect">
            <a:avLst/>
          </a:prstGeom>
        </p:spPr>
      </p:pic>
      <p:sp>
        <p:nvSpPr>
          <p:cNvPr id="13" name="TextBox 12">
            <a:extLst>
              <a:ext uri="{FF2B5EF4-FFF2-40B4-BE49-F238E27FC236}">
                <a16:creationId xmlns:a16="http://schemas.microsoft.com/office/drawing/2014/main" id="{F6B330E4-E8FA-4464-5F10-327A4160F073}"/>
              </a:ext>
            </a:extLst>
          </p:cNvPr>
          <p:cNvSpPr txBox="1"/>
          <p:nvPr/>
        </p:nvSpPr>
        <p:spPr>
          <a:xfrm>
            <a:off x="1043353" y="1767824"/>
            <a:ext cx="10644555" cy="2185214"/>
          </a:xfrm>
          <a:prstGeom prst="rect">
            <a:avLst/>
          </a:prstGeom>
          <a:noFill/>
        </p:spPr>
        <p:txBody>
          <a:bodyPr wrap="square">
            <a:spAutoFit/>
          </a:bodyPr>
          <a:lstStyle/>
          <a:p>
            <a:r>
              <a:rPr lang="en-US" sz="3400" i="0" dirty="0" err="1">
                <a:effectLst/>
                <a:latin typeface="Arial Rounded MT Bold" panose="020F0704030504030204" pitchFamily="34" charset="0"/>
              </a:rPr>
              <a:t>Kacprzyk</a:t>
            </a:r>
            <a:r>
              <a:rPr lang="en-US" sz="3400" i="0" dirty="0">
                <a:effectLst/>
                <a:latin typeface="Arial Rounded MT Bold" panose="020F0704030504030204" pitchFamily="34" charset="0"/>
              </a:rPr>
              <a:t>, K., </a:t>
            </a:r>
            <a:r>
              <a:rPr lang="en-US" sz="3400" b="0" i="0" dirty="0">
                <a:effectLst/>
                <a:latin typeface="Arial Rounded MT Bold" panose="020F0704030504030204" pitchFamily="34" charset="0"/>
              </a:rPr>
              <a:t>&amp; van der Schaar, M. (2025).</a:t>
            </a:r>
            <a:endParaRPr lang="pl-PL" sz="3400" b="0" i="0" dirty="0">
              <a:effectLst/>
              <a:latin typeface="Arial Rounded MT Bold" panose="020F0704030504030204" pitchFamily="34" charset="0"/>
            </a:endParaRPr>
          </a:p>
          <a:p>
            <a:r>
              <a:rPr lang="en-US" sz="3400" b="0" i="0" dirty="0">
                <a:effectLst/>
                <a:latin typeface="Arial Rounded MT Bold" panose="020F0704030504030204" pitchFamily="34" charset="0"/>
              </a:rPr>
              <a:t>No Equations Needed: Learning System Dynamics Without Relying on Closed-Form ODEs. </a:t>
            </a:r>
          </a:p>
          <a:p>
            <a:r>
              <a:rPr lang="pl-PL" sz="3400" i="1" dirty="0">
                <a:latin typeface="Arial Rounded MT Bold" panose="020F0704030504030204" pitchFamily="34" charset="0"/>
              </a:rPr>
              <a:t>ICLR 2025</a:t>
            </a:r>
            <a:r>
              <a:rPr lang="pl-PL" sz="3400" dirty="0">
                <a:latin typeface="Arial Rounded MT Bold" panose="020F0704030504030204" pitchFamily="34" charset="0"/>
              </a:rPr>
              <a:t>.</a:t>
            </a:r>
          </a:p>
        </p:txBody>
      </p:sp>
      <p:pic>
        <p:nvPicPr>
          <p:cNvPr id="2" name="Picture 24">
            <a:extLst>
              <a:ext uri="{FF2B5EF4-FFF2-40B4-BE49-F238E27FC236}">
                <a16:creationId xmlns:a16="http://schemas.microsoft.com/office/drawing/2014/main" id="{847FBD77-1E50-B922-C583-DE35DE2ADA11}"/>
              </a:ext>
            </a:extLst>
          </p:cNvPr>
          <p:cNvPicPr>
            <a:picLocks noChangeAspect="1" noChangeArrowheads="1"/>
          </p:cNvPicPr>
          <p:nvPr/>
        </p:nvPicPr>
        <p:blipFill>
          <a:blip r:embed="rId5"/>
          <a:srcRect/>
          <a:stretch/>
        </p:blipFill>
        <p:spPr bwMode="auto">
          <a:xfrm>
            <a:off x="2007980" y="3953038"/>
            <a:ext cx="1440000" cy="14273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8AE5F7-E97E-A963-9FF3-52ED346AEDE5}"/>
              </a:ext>
            </a:extLst>
          </p:cNvPr>
          <p:cNvSpPr txBox="1"/>
          <p:nvPr/>
        </p:nvSpPr>
        <p:spPr>
          <a:xfrm>
            <a:off x="1830229" y="5281004"/>
            <a:ext cx="1644348" cy="229370"/>
          </a:xfrm>
          <a:prstGeom prst="rect">
            <a:avLst/>
          </a:prstGeom>
          <a:solidFill>
            <a:schemeClr val="bg1"/>
          </a:solidFill>
        </p:spPr>
        <p:txBody>
          <a:bodyPr wrap="square" tIns="0" bIns="0" rtlCol="0" anchor="ctr" anchorCtr="0">
            <a:noAutofit/>
          </a:bodyPr>
          <a:lstStyle/>
          <a:p>
            <a:pPr algn="ctr"/>
            <a:r>
              <a:rPr lang="en-US" sz="1200" dirty="0">
                <a:latin typeface="Arial Rounded MT Bold" panose="020F0704030504030204" pitchFamily="34" charset="0"/>
              </a:rPr>
              <a:t>Krzysztof </a:t>
            </a:r>
            <a:r>
              <a:rPr lang="en-US" sz="1200" dirty="0" err="1">
                <a:latin typeface="Arial Rounded MT Bold" panose="020F0704030504030204" pitchFamily="34" charset="0"/>
              </a:rPr>
              <a:t>Kacprzyk</a:t>
            </a:r>
            <a:endParaRPr lang="en-US" sz="1200" dirty="0">
              <a:latin typeface="Arial Rounded MT Bold" panose="020F0704030504030204" pitchFamily="34" charset="0"/>
            </a:endParaRPr>
          </a:p>
        </p:txBody>
      </p:sp>
    </p:spTree>
    <p:extLst>
      <p:ext uri="{BB962C8B-B14F-4D97-AF65-F5344CB8AC3E}">
        <p14:creationId xmlns:p14="http://schemas.microsoft.com/office/powerpoint/2010/main" val="27915700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B877E-8E05-AC92-8865-CC49541B374C}"/>
            </a:ext>
          </a:extLst>
        </p:cNvPr>
        <p:cNvGrpSpPr/>
        <p:nvPr/>
      </p:nvGrpSpPr>
      <p:grpSpPr>
        <a:xfrm>
          <a:off x="0" y="0"/>
          <a:ext cx="0" cy="0"/>
          <a:chOff x="0" y="0"/>
          <a:chExt cx="0" cy="0"/>
        </a:xfrm>
      </p:grpSpPr>
      <p:sp>
        <p:nvSpPr>
          <p:cNvPr id="10" name="English National Cancer Registration and Analysis Service…">
            <a:extLst>
              <a:ext uri="{FF2B5EF4-FFF2-40B4-BE49-F238E27FC236}">
                <a16:creationId xmlns:a16="http://schemas.microsoft.com/office/drawing/2014/main" id="{A4639E7C-80BF-11C8-A132-8B6E819B8EBB}"/>
              </a:ext>
            </a:extLst>
          </p:cNvPr>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en-GB" sz="3000" dirty="0">
                <a:solidFill>
                  <a:srgbClr val="2F7FB1"/>
                </a:solidFill>
                <a:latin typeface="Arial Rounded MT Bold" panose="020F0704030504030204" pitchFamily="34" charset="0"/>
              </a:rPr>
              <a:t>Do we need Equations? </a:t>
            </a:r>
            <a:r>
              <a:rPr lang="pl-PL" sz="3000" dirty="0">
                <a:solidFill>
                  <a:srgbClr val="2F7FB1"/>
                </a:solidFill>
                <a:latin typeface="Arial Rounded MT Bold" panose="020F0704030504030204" pitchFamily="34" charset="0"/>
              </a:rPr>
              <a:t>Why Equations?</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67BCEB7E-A1C3-0933-7A33-A58C200D659C}"/>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3F1E553A-1549-EAC7-E6CE-071554F6B174}"/>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B2CED718-9A18-2E4D-BED6-FE097F955A24}"/>
              </a:ext>
            </a:extLst>
          </p:cNvPr>
          <p:cNvPicPr>
            <a:picLocks noChangeAspect="1"/>
          </p:cNvPicPr>
          <p:nvPr/>
        </p:nvPicPr>
        <p:blipFill>
          <a:blip r:embed="rId4"/>
          <a:stretch>
            <a:fillRect/>
          </a:stretch>
        </p:blipFill>
        <p:spPr>
          <a:xfrm>
            <a:off x="231457" y="6001196"/>
            <a:ext cx="3040380" cy="729692"/>
          </a:xfrm>
          <a:prstGeom prst="rect">
            <a:avLst/>
          </a:prstGeom>
        </p:spPr>
      </p:pic>
      <p:pic>
        <p:nvPicPr>
          <p:cNvPr id="3" name="Picture 2">
            <a:extLst>
              <a:ext uri="{FF2B5EF4-FFF2-40B4-BE49-F238E27FC236}">
                <a16:creationId xmlns:a16="http://schemas.microsoft.com/office/drawing/2014/main" id="{2D0BEB96-8675-37A4-ABB6-366BFE1414C1}"/>
              </a:ext>
            </a:extLst>
          </p:cNvPr>
          <p:cNvPicPr>
            <a:picLocks noChangeAspect="1"/>
          </p:cNvPicPr>
          <p:nvPr/>
        </p:nvPicPr>
        <p:blipFill>
          <a:blip r:embed="rId5"/>
          <a:stretch>
            <a:fillRect/>
          </a:stretch>
        </p:blipFill>
        <p:spPr>
          <a:xfrm>
            <a:off x="773537" y="1614081"/>
            <a:ext cx="4622966" cy="811612"/>
          </a:xfrm>
          <a:prstGeom prst="rect">
            <a:avLst/>
          </a:prstGeom>
        </p:spPr>
      </p:pic>
      <p:cxnSp>
        <p:nvCxnSpPr>
          <p:cNvPr id="5" name="Straight Arrow Connector 4">
            <a:extLst>
              <a:ext uri="{FF2B5EF4-FFF2-40B4-BE49-F238E27FC236}">
                <a16:creationId xmlns:a16="http://schemas.microsoft.com/office/drawing/2014/main" id="{323E4536-4F25-69B7-0621-09587DA074C1}"/>
              </a:ext>
            </a:extLst>
          </p:cNvPr>
          <p:cNvCxnSpPr>
            <a:cxnSpLocks/>
          </p:cNvCxnSpPr>
          <p:nvPr/>
        </p:nvCxnSpPr>
        <p:spPr>
          <a:xfrm>
            <a:off x="3085020" y="2706429"/>
            <a:ext cx="0" cy="12880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A672EFD-E8F7-B404-868E-E881FE4BB733}"/>
              </a:ext>
            </a:extLst>
          </p:cNvPr>
          <p:cNvSpPr txBox="1"/>
          <p:nvPr/>
        </p:nvSpPr>
        <p:spPr>
          <a:xfrm>
            <a:off x="1486239" y="3037067"/>
            <a:ext cx="1486904" cy="523220"/>
          </a:xfrm>
          <a:prstGeom prst="rect">
            <a:avLst/>
          </a:prstGeom>
          <a:noFill/>
        </p:spPr>
        <p:txBody>
          <a:bodyPr wrap="square" rtlCol="0">
            <a:spAutoFit/>
          </a:bodyPr>
          <a:lstStyle/>
          <a:p>
            <a:r>
              <a:rPr lang="pl-PL" sz="2800" dirty="0"/>
              <a:t>analysis</a:t>
            </a:r>
          </a:p>
        </p:txBody>
      </p:sp>
      <p:sp>
        <p:nvSpPr>
          <p:cNvPr id="11" name="TextBox 10">
            <a:extLst>
              <a:ext uri="{FF2B5EF4-FFF2-40B4-BE49-F238E27FC236}">
                <a16:creationId xmlns:a16="http://schemas.microsoft.com/office/drawing/2014/main" id="{E952AF36-F78C-C0FD-EB55-E90EA1CD48FC}"/>
              </a:ext>
            </a:extLst>
          </p:cNvPr>
          <p:cNvSpPr txBox="1"/>
          <p:nvPr/>
        </p:nvSpPr>
        <p:spPr>
          <a:xfrm>
            <a:off x="1923386" y="4392293"/>
            <a:ext cx="3057687" cy="523220"/>
          </a:xfrm>
          <a:prstGeom prst="rect">
            <a:avLst/>
          </a:prstGeom>
          <a:noFill/>
        </p:spPr>
        <p:txBody>
          <a:bodyPr wrap="square" rtlCol="0">
            <a:spAutoFit/>
          </a:bodyPr>
          <a:lstStyle/>
          <a:p>
            <a:r>
              <a:rPr lang="pl-PL" sz="2800" dirty="0"/>
              <a:t>system behavior</a:t>
            </a:r>
          </a:p>
        </p:txBody>
      </p:sp>
      <p:pic>
        <p:nvPicPr>
          <p:cNvPr id="15" name="Graphic 14" descr="Checkmark with solid fill">
            <a:extLst>
              <a:ext uri="{FF2B5EF4-FFF2-40B4-BE49-F238E27FC236}">
                <a16:creationId xmlns:a16="http://schemas.microsoft.com/office/drawing/2014/main" id="{E8296B46-EE11-26C1-B372-5EAA677ACE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90493" y="2984034"/>
            <a:ext cx="585030" cy="585030"/>
          </a:xfrm>
          <a:prstGeom prst="rect">
            <a:avLst/>
          </a:prstGeom>
        </p:spPr>
      </p:pic>
      <p:sp>
        <p:nvSpPr>
          <p:cNvPr id="18" name="Rectangle: Rounded Corners 17">
            <a:extLst>
              <a:ext uri="{FF2B5EF4-FFF2-40B4-BE49-F238E27FC236}">
                <a16:creationId xmlns:a16="http://schemas.microsoft.com/office/drawing/2014/main" id="{80EA4D9A-0F35-2682-6AC7-43C06930135D}"/>
              </a:ext>
            </a:extLst>
          </p:cNvPr>
          <p:cNvSpPr/>
          <p:nvPr/>
        </p:nvSpPr>
        <p:spPr>
          <a:xfrm>
            <a:off x="713874" y="1614081"/>
            <a:ext cx="5069304" cy="914400"/>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9D70E758-AB1F-AE0E-74DA-BE983755A102}"/>
              </a:ext>
            </a:extLst>
          </p:cNvPr>
          <p:cNvSpPr/>
          <p:nvPr/>
        </p:nvSpPr>
        <p:spPr>
          <a:xfrm>
            <a:off x="1491916" y="4196703"/>
            <a:ext cx="3384884" cy="914400"/>
          </a:xfrm>
          <a:prstGeom prst="roundRect">
            <a:avLst/>
          </a:prstGeom>
          <a:noFill/>
          <a:ln w="38100"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dirty="0"/>
          </a:p>
        </p:txBody>
      </p:sp>
      <p:sp>
        <p:nvSpPr>
          <p:cNvPr id="21" name="TextBox 20">
            <a:extLst>
              <a:ext uri="{FF2B5EF4-FFF2-40B4-BE49-F238E27FC236}">
                <a16:creationId xmlns:a16="http://schemas.microsoft.com/office/drawing/2014/main" id="{80B0213E-2D10-C375-841D-EE35A6D62D89}"/>
              </a:ext>
            </a:extLst>
          </p:cNvPr>
          <p:cNvSpPr txBox="1"/>
          <p:nvPr/>
        </p:nvSpPr>
        <p:spPr>
          <a:xfrm>
            <a:off x="1611584" y="1049628"/>
            <a:ext cx="3805280" cy="461665"/>
          </a:xfrm>
          <a:prstGeom prst="rect">
            <a:avLst/>
          </a:prstGeom>
          <a:noFill/>
        </p:spPr>
        <p:txBody>
          <a:bodyPr wrap="square" rtlCol="0">
            <a:spAutoFit/>
          </a:bodyPr>
          <a:lstStyle/>
          <a:p>
            <a:r>
              <a:rPr lang="pl-PL" sz="2400" i="1" dirty="0"/>
              <a:t>Syntactic</a:t>
            </a:r>
            <a:r>
              <a:rPr lang="pl-PL" sz="2400" dirty="0"/>
              <a:t> repres</a:t>
            </a:r>
            <a:r>
              <a:rPr lang="en-GB" sz="2400" dirty="0"/>
              <a:t>e</a:t>
            </a:r>
            <a:r>
              <a:rPr lang="pl-PL" sz="2400" dirty="0"/>
              <a:t>ntation</a:t>
            </a:r>
          </a:p>
        </p:txBody>
      </p:sp>
      <p:sp>
        <p:nvSpPr>
          <p:cNvPr id="23" name="TextBox 22">
            <a:extLst>
              <a:ext uri="{FF2B5EF4-FFF2-40B4-BE49-F238E27FC236}">
                <a16:creationId xmlns:a16="http://schemas.microsoft.com/office/drawing/2014/main" id="{E75C8FD7-C154-C175-A277-068FAC6A37AF}"/>
              </a:ext>
            </a:extLst>
          </p:cNvPr>
          <p:cNvSpPr txBox="1"/>
          <p:nvPr/>
        </p:nvSpPr>
        <p:spPr>
          <a:xfrm>
            <a:off x="1486239" y="5275846"/>
            <a:ext cx="3805280" cy="461665"/>
          </a:xfrm>
          <a:prstGeom prst="rect">
            <a:avLst/>
          </a:prstGeom>
          <a:noFill/>
        </p:spPr>
        <p:txBody>
          <a:bodyPr wrap="square" rtlCol="0">
            <a:spAutoFit/>
          </a:bodyPr>
          <a:lstStyle/>
          <a:p>
            <a:r>
              <a:rPr lang="pl-PL" sz="2400" i="1" dirty="0"/>
              <a:t>Semantic</a:t>
            </a:r>
            <a:r>
              <a:rPr lang="pl-PL" sz="2400" dirty="0"/>
              <a:t> repres</a:t>
            </a:r>
            <a:r>
              <a:rPr lang="en-GB" sz="2400" dirty="0"/>
              <a:t>e</a:t>
            </a:r>
            <a:r>
              <a:rPr lang="pl-PL" sz="2400" dirty="0"/>
              <a:t>ntation</a:t>
            </a:r>
          </a:p>
        </p:txBody>
      </p:sp>
      <p:sp>
        <p:nvSpPr>
          <p:cNvPr id="4" name="TextBox 3">
            <a:extLst>
              <a:ext uri="{FF2B5EF4-FFF2-40B4-BE49-F238E27FC236}">
                <a16:creationId xmlns:a16="http://schemas.microsoft.com/office/drawing/2014/main" id="{48884455-CC18-2CAC-438D-163BB22500EB}"/>
              </a:ext>
            </a:extLst>
          </p:cNvPr>
          <p:cNvSpPr txBox="1"/>
          <p:nvPr/>
        </p:nvSpPr>
        <p:spPr>
          <a:xfrm>
            <a:off x="6180605" y="1843237"/>
            <a:ext cx="6094878" cy="456087"/>
          </a:xfrm>
          <a:prstGeom prst="rect">
            <a:avLst/>
          </a:prstGeom>
          <a:noFill/>
        </p:spPr>
        <p:txBody>
          <a:bodyPr wrap="square">
            <a:spAutoFit/>
          </a:bodyPr>
          <a:lstStyle/>
          <a:p>
            <a:pPr>
              <a:lnSpc>
                <a:spcPct val="107000"/>
              </a:lnSpc>
              <a:spcAft>
                <a:spcPts val="800"/>
              </a:spcAft>
            </a:pPr>
            <a:r>
              <a:rPr lang="en-GB" sz="2400" dirty="0">
                <a:solidFill>
                  <a:srgbClr val="7030A0"/>
                </a:solidFill>
                <a:latin typeface="Arial Rounded MT Bold" panose="020F0704030504030204" pitchFamily="34" charset="0"/>
              </a:rPr>
              <a:t>Logistic growth model</a:t>
            </a:r>
          </a:p>
        </p:txBody>
      </p:sp>
    </p:spTree>
    <p:extLst>
      <p:ext uri="{BB962C8B-B14F-4D97-AF65-F5344CB8AC3E}">
        <p14:creationId xmlns:p14="http://schemas.microsoft.com/office/powerpoint/2010/main" val="3993707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9"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095DE-A213-9F66-A778-F3834565A693}"/>
            </a:ext>
          </a:extLst>
        </p:cNvPr>
        <p:cNvGrpSpPr/>
        <p:nvPr/>
      </p:nvGrpSpPr>
      <p:grpSpPr>
        <a:xfrm>
          <a:off x="0" y="0"/>
          <a:ext cx="0" cy="0"/>
          <a:chOff x="0" y="0"/>
          <a:chExt cx="0" cy="0"/>
        </a:xfrm>
      </p:grpSpPr>
      <p:sp>
        <p:nvSpPr>
          <p:cNvPr id="10" name="English National Cancer Registration and Analysis Service…">
            <a:extLst>
              <a:ext uri="{FF2B5EF4-FFF2-40B4-BE49-F238E27FC236}">
                <a16:creationId xmlns:a16="http://schemas.microsoft.com/office/drawing/2014/main" id="{053373F6-CCEE-1CE0-ED39-2198CBB9FB66}"/>
              </a:ext>
            </a:extLst>
          </p:cNvPr>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pl-PL" sz="3000" dirty="0">
                <a:solidFill>
                  <a:srgbClr val="2F7FB1"/>
                </a:solidFill>
                <a:latin typeface="Arial Rounded MT Bold" panose="020F0704030504030204" pitchFamily="34" charset="0"/>
              </a:rPr>
              <a:t>Syntactic vs. Semantic representation of an ODE</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C5DA8908-6BB0-FFCF-3272-A717B1BB12FC}"/>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FDBE49E0-FC89-CFA6-FDDC-B33C5536E721}"/>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213613D0-00A7-33D2-34FE-646D3C3BCFDA}"/>
              </a:ext>
            </a:extLst>
          </p:cNvPr>
          <p:cNvPicPr>
            <a:picLocks noChangeAspect="1"/>
          </p:cNvPicPr>
          <p:nvPr/>
        </p:nvPicPr>
        <p:blipFill>
          <a:blip r:embed="rId4"/>
          <a:stretch>
            <a:fillRect/>
          </a:stretch>
        </p:blipFill>
        <p:spPr>
          <a:xfrm>
            <a:off x="231457" y="6001196"/>
            <a:ext cx="3040380" cy="729692"/>
          </a:xfrm>
          <a:prstGeom prst="rect">
            <a:avLst/>
          </a:prstGeom>
        </p:spPr>
      </p:pic>
      <p:sp>
        <p:nvSpPr>
          <p:cNvPr id="7" name="Rectangle 6">
            <a:extLst>
              <a:ext uri="{FF2B5EF4-FFF2-40B4-BE49-F238E27FC236}">
                <a16:creationId xmlns:a16="http://schemas.microsoft.com/office/drawing/2014/main" id="{B4FF02F9-9159-D697-0081-B918896BF163}"/>
              </a:ext>
            </a:extLst>
          </p:cNvPr>
          <p:cNvSpPr/>
          <p:nvPr/>
        </p:nvSpPr>
        <p:spPr>
          <a:xfrm>
            <a:off x="10573048" y="1800670"/>
            <a:ext cx="1644406" cy="197728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F64B2BA-7669-5573-72EC-226814107F13}"/>
                  </a:ext>
                </a:extLst>
              </p:cNvPr>
              <p:cNvSpPr txBox="1"/>
              <p:nvPr/>
            </p:nvSpPr>
            <p:spPr>
              <a:xfrm>
                <a:off x="467685" y="2279143"/>
                <a:ext cx="2054152" cy="7994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1600" i="1">
                              <a:latin typeface="Cambria Math" panose="02040503050406030204" pitchFamily="18" charset="0"/>
                            </a:rPr>
                          </m:ctrlPr>
                        </m:accPr>
                        <m:e>
                          <m:r>
                            <a:rPr lang="pl-PL" sz="1600" i="1">
                              <a:latin typeface="Cambria Math" panose="02040503050406030204" pitchFamily="18" charset="0"/>
                            </a:rPr>
                            <m:t>𝑥</m:t>
                          </m:r>
                        </m:e>
                      </m:acc>
                      <m:d>
                        <m:dPr>
                          <m:ctrlPr>
                            <a:rPr lang="pl-PL" sz="1600" i="1">
                              <a:latin typeface="Cambria Math" panose="02040503050406030204" pitchFamily="18" charset="0"/>
                            </a:rPr>
                          </m:ctrlPr>
                        </m:dPr>
                        <m:e>
                          <m:r>
                            <a:rPr lang="pl-PL" sz="1600" i="1">
                              <a:latin typeface="Cambria Math" panose="02040503050406030204" pitchFamily="18" charset="0"/>
                            </a:rPr>
                            <m:t>𝑡</m:t>
                          </m:r>
                        </m:e>
                      </m:d>
                      <m:r>
                        <a:rPr lang="pl-PL" sz="1600" i="1">
                          <a:latin typeface="Cambria Math" panose="02040503050406030204" pitchFamily="18" charset="0"/>
                        </a:rPr>
                        <m:t>=</m:t>
                      </m:r>
                      <m:r>
                        <a:rPr lang="pl-PL" sz="1600" i="1">
                          <a:latin typeface="Cambria Math" panose="02040503050406030204" pitchFamily="18" charset="0"/>
                        </a:rPr>
                        <m:t>𝑥</m:t>
                      </m:r>
                      <m:r>
                        <a:rPr lang="pl-PL" sz="1600" i="1">
                          <a:latin typeface="Cambria Math" panose="02040503050406030204" pitchFamily="18" charset="0"/>
                        </a:rPr>
                        <m:t>(</m:t>
                      </m:r>
                      <m:r>
                        <a:rPr lang="pl-PL" sz="1600" i="1">
                          <a:latin typeface="Cambria Math" panose="02040503050406030204" pitchFamily="18" charset="0"/>
                        </a:rPr>
                        <m:t>𝑡</m:t>
                      </m:r>
                      <m:r>
                        <a:rPr lang="pl-PL" sz="1600" i="1">
                          <a:latin typeface="Cambria Math" panose="02040503050406030204" pitchFamily="18" charset="0"/>
                        </a:rPr>
                        <m:t>)</m:t>
                      </m:r>
                      <m:d>
                        <m:dPr>
                          <m:ctrlPr>
                            <a:rPr lang="pl-PL" sz="1600" i="1">
                              <a:latin typeface="Cambria Math" panose="02040503050406030204" pitchFamily="18" charset="0"/>
                            </a:rPr>
                          </m:ctrlPr>
                        </m:dPr>
                        <m:e>
                          <m:r>
                            <a:rPr lang="pl-PL" sz="1600" i="1">
                              <a:latin typeface="Cambria Math" panose="02040503050406030204" pitchFamily="18" charset="0"/>
                            </a:rPr>
                            <m:t>1−</m:t>
                          </m:r>
                          <m:f>
                            <m:fPr>
                              <m:ctrlPr>
                                <a:rPr lang="pl-PL" sz="1600" i="1">
                                  <a:latin typeface="Cambria Math" panose="02040503050406030204" pitchFamily="18" charset="0"/>
                                </a:rPr>
                              </m:ctrlPr>
                            </m:fPr>
                            <m:num>
                              <m:r>
                                <a:rPr lang="pl-PL" sz="1600" i="1">
                                  <a:latin typeface="Cambria Math" panose="02040503050406030204" pitchFamily="18" charset="0"/>
                                </a:rPr>
                                <m:t>𝑥</m:t>
                              </m:r>
                              <m:r>
                                <a:rPr lang="pl-PL" sz="1600" i="1">
                                  <a:latin typeface="Cambria Math" panose="02040503050406030204" pitchFamily="18" charset="0"/>
                                </a:rPr>
                                <m:t>(</m:t>
                              </m:r>
                              <m:r>
                                <a:rPr lang="pl-PL" sz="1600" i="1">
                                  <a:latin typeface="Cambria Math" panose="02040503050406030204" pitchFamily="18" charset="0"/>
                                </a:rPr>
                                <m:t>𝑡</m:t>
                              </m:r>
                              <m:r>
                                <a:rPr lang="pl-PL" sz="1600" i="1">
                                  <a:latin typeface="Cambria Math" panose="02040503050406030204" pitchFamily="18" charset="0"/>
                                </a:rPr>
                                <m:t>)</m:t>
                              </m:r>
                            </m:num>
                            <m:den>
                              <m:r>
                                <a:rPr lang="pl-PL" sz="1600" i="1">
                                  <a:latin typeface="Cambria Math" panose="02040503050406030204" pitchFamily="18" charset="0"/>
                                </a:rPr>
                                <m:t>2.8</m:t>
                              </m:r>
                            </m:den>
                          </m:f>
                        </m:e>
                      </m:d>
                    </m:oMath>
                  </m:oMathPara>
                </a14:m>
                <a:endParaRPr lang="pl-PL" sz="1600" dirty="0"/>
              </a:p>
              <a:p>
                <a:pPr/>
                <a14:m>
                  <m:oMathPara xmlns:m="http://schemas.openxmlformats.org/officeDocument/2006/math">
                    <m:oMathParaPr>
                      <m:jc m:val="centerGroup"/>
                    </m:oMathParaPr>
                    <m:oMath xmlns:m="http://schemas.openxmlformats.org/officeDocument/2006/math">
                      <m:r>
                        <a:rPr lang="pl-PL" sz="1600" i="1">
                          <a:latin typeface="Cambria Math" panose="02040503050406030204" pitchFamily="18" charset="0"/>
                        </a:rPr>
                        <m:t>𝑥</m:t>
                      </m:r>
                      <m:d>
                        <m:dPr>
                          <m:ctrlPr>
                            <a:rPr lang="pl-PL" sz="1600" i="1">
                              <a:latin typeface="Cambria Math" panose="02040503050406030204" pitchFamily="18" charset="0"/>
                            </a:rPr>
                          </m:ctrlPr>
                        </m:dPr>
                        <m:e>
                          <m:r>
                            <a:rPr lang="pl-PL" sz="1600" i="1">
                              <a:latin typeface="Cambria Math" panose="02040503050406030204" pitchFamily="18" charset="0"/>
                            </a:rPr>
                            <m:t>0</m:t>
                          </m:r>
                        </m:e>
                      </m:d>
                      <m:r>
                        <a:rPr lang="pl-PL" sz="1600" i="1">
                          <a:latin typeface="Cambria Math" panose="02040503050406030204" pitchFamily="18" charset="0"/>
                        </a:rPr>
                        <m:t>=</m:t>
                      </m:r>
                      <m:sSub>
                        <m:sSubPr>
                          <m:ctrlPr>
                            <a:rPr lang="pl-PL" sz="1600" i="1">
                              <a:latin typeface="Cambria Math" panose="02040503050406030204" pitchFamily="18" charset="0"/>
                            </a:rPr>
                          </m:ctrlPr>
                        </m:sSubPr>
                        <m:e>
                          <m:r>
                            <a:rPr lang="pl-PL" sz="1600" i="1">
                              <a:latin typeface="Cambria Math" panose="02040503050406030204" pitchFamily="18" charset="0"/>
                            </a:rPr>
                            <m:t>𝑥</m:t>
                          </m:r>
                        </m:e>
                        <m:sub>
                          <m:r>
                            <a:rPr lang="pl-PL" sz="1600" i="1">
                              <a:latin typeface="Cambria Math" panose="02040503050406030204" pitchFamily="18" charset="0"/>
                            </a:rPr>
                            <m:t>0</m:t>
                          </m:r>
                        </m:sub>
                      </m:sSub>
                    </m:oMath>
                  </m:oMathPara>
                </a14:m>
                <a:endParaRPr lang="en-GB" sz="1600" dirty="0"/>
              </a:p>
            </p:txBody>
          </p:sp>
        </mc:Choice>
        <mc:Fallback xmlns="">
          <p:sp>
            <p:nvSpPr>
              <p:cNvPr id="16" name="TextBox 15">
                <a:extLst>
                  <a:ext uri="{FF2B5EF4-FFF2-40B4-BE49-F238E27FC236}">
                    <a16:creationId xmlns:a16="http://schemas.microsoft.com/office/drawing/2014/main" id="{0F64B2BA-7669-5573-72EC-226814107F13}"/>
                  </a:ext>
                </a:extLst>
              </p:cNvPr>
              <p:cNvSpPr txBox="1">
                <a:spLocks noRot="1" noChangeAspect="1" noMove="1" noResize="1" noEditPoints="1" noAdjustHandles="1" noChangeArrowheads="1" noChangeShapeType="1" noTextEdit="1"/>
              </p:cNvSpPr>
              <p:nvPr/>
            </p:nvSpPr>
            <p:spPr>
              <a:xfrm>
                <a:off x="467685" y="2279143"/>
                <a:ext cx="2054152" cy="799450"/>
              </a:xfrm>
              <a:prstGeom prst="rect">
                <a:avLst/>
              </a:prstGeom>
              <a:blipFill>
                <a:blip r:embed="rId5"/>
                <a:stretch>
                  <a:fillRect b="-3817"/>
                </a:stretch>
              </a:blipFill>
            </p:spPr>
            <p:txBody>
              <a:bodyPr/>
              <a:lstStyle/>
              <a:p>
                <a:r>
                  <a:rPr lang="en-GB">
                    <a:noFill/>
                  </a:rPr>
                  <a:t> </a:t>
                </a:r>
              </a:p>
            </p:txBody>
          </p:sp>
        </mc:Fallback>
      </mc:AlternateContent>
      <p:sp>
        <p:nvSpPr>
          <p:cNvPr id="62" name="TextBox 61">
            <a:extLst>
              <a:ext uri="{FF2B5EF4-FFF2-40B4-BE49-F238E27FC236}">
                <a16:creationId xmlns:a16="http://schemas.microsoft.com/office/drawing/2014/main" id="{A285E341-8560-BB12-286B-785DEAE869F4}"/>
              </a:ext>
            </a:extLst>
          </p:cNvPr>
          <p:cNvSpPr txBox="1"/>
          <p:nvPr/>
        </p:nvSpPr>
        <p:spPr>
          <a:xfrm>
            <a:off x="193040" y="1429145"/>
            <a:ext cx="2624501" cy="369332"/>
          </a:xfrm>
          <a:prstGeom prst="rect">
            <a:avLst/>
          </a:prstGeom>
          <a:noFill/>
        </p:spPr>
        <p:txBody>
          <a:bodyPr wrap="none" rtlCol="0">
            <a:spAutoFit/>
          </a:bodyPr>
          <a:lstStyle/>
          <a:p>
            <a:r>
              <a:rPr lang="pl-PL" dirty="0"/>
              <a:t>Syntactic representation</a:t>
            </a:r>
            <a:endParaRPr lang="en-GB" dirty="0"/>
          </a:p>
        </p:txBody>
      </p:sp>
      <p:sp>
        <p:nvSpPr>
          <p:cNvPr id="63" name="TextBox 62">
            <a:extLst>
              <a:ext uri="{FF2B5EF4-FFF2-40B4-BE49-F238E27FC236}">
                <a16:creationId xmlns:a16="http://schemas.microsoft.com/office/drawing/2014/main" id="{73D9AB15-A3E9-5AD6-B459-96973CBE8760}"/>
              </a:ext>
            </a:extLst>
          </p:cNvPr>
          <p:cNvSpPr txBox="1"/>
          <p:nvPr/>
        </p:nvSpPr>
        <p:spPr>
          <a:xfrm>
            <a:off x="6459300" y="1413853"/>
            <a:ext cx="2642455" cy="369332"/>
          </a:xfrm>
          <a:prstGeom prst="rect">
            <a:avLst/>
          </a:prstGeom>
          <a:noFill/>
        </p:spPr>
        <p:txBody>
          <a:bodyPr wrap="none" rtlCol="0">
            <a:spAutoFit/>
          </a:bodyPr>
          <a:lstStyle/>
          <a:p>
            <a:r>
              <a:rPr lang="pl-PL" dirty="0"/>
              <a:t>Semantic representation</a:t>
            </a:r>
            <a:endParaRPr lang="en-GB" dirty="0"/>
          </a:p>
        </p:txBody>
      </p:sp>
      <p:cxnSp>
        <p:nvCxnSpPr>
          <p:cNvPr id="64" name="Straight Connector 63">
            <a:extLst>
              <a:ext uri="{FF2B5EF4-FFF2-40B4-BE49-F238E27FC236}">
                <a16:creationId xmlns:a16="http://schemas.microsoft.com/office/drawing/2014/main" id="{D58C690F-9AC6-B4DF-34CA-170EF641E44B}"/>
              </a:ext>
            </a:extLst>
          </p:cNvPr>
          <p:cNvCxnSpPr>
            <a:cxnSpLocks/>
          </p:cNvCxnSpPr>
          <p:nvPr/>
        </p:nvCxnSpPr>
        <p:spPr>
          <a:xfrm>
            <a:off x="0" y="1788645"/>
            <a:ext cx="12192000" cy="0"/>
          </a:xfrm>
          <a:prstGeom prst="line">
            <a:avLst/>
          </a:prstGeom>
          <a:ln w="127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E6D16B27-A8E1-EB8F-CB24-E3DA369CB18D}"/>
              </a:ext>
            </a:extLst>
          </p:cNvPr>
          <p:cNvCxnSpPr>
            <a:cxnSpLocks/>
          </p:cNvCxnSpPr>
          <p:nvPr/>
        </p:nvCxnSpPr>
        <p:spPr>
          <a:xfrm>
            <a:off x="-6214" y="1423700"/>
            <a:ext cx="12198214" cy="0"/>
          </a:xfrm>
          <a:prstGeom prst="line">
            <a:avLst/>
          </a:prstGeom>
          <a:ln w="28575"/>
        </p:spPr>
        <p:style>
          <a:lnRef idx="2">
            <a:schemeClr val="dk1"/>
          </a:lnRef>
          <a:fillRef idx="0">
            <a:schemeClr val="dk1"/>
          </a:fillRef>
          <a:effectRef idx="1">
            <a:schemeClr val="dk1"/>
          </a:effectRef>
          <a:fontRef idx="minor">
            <a:schemeClr val="tx1"/>
          </a:fontRef>
        </p:style>
      </p:cxnSp>
      <p:grpSp>
        <p:nvGrpSpPr>
          <p:cNvPr id="4" name="Group 3">
            <a:extLst>
              <a:ext uri="{FF2B5EF4-FFF2-40B4-BE49-F238E27FC236}">
                <a16:creationId xmlns:a16="http://schemas.microsoft.com/office/drawing/2014/main" id="{77397D5C-ECBA-917C-B734-D91253A44398}"/>
              </a:ext>
            </a:extLst>
          </p:cNvPr>
          <p:cNvGrpSpPr/>
          <p:nvPr/>
        </p:nvGrpSpPr>
        <p:grpSpPr>
          <a:xfrm>
            <a:off x="3177440" y="1792008"/>
            <a:ext cx="1656433" cy="1983753"/>
            <a:chOff x="3177440" y="1792008"/>
            <a:chExt cx="1656433" cy="1983753"/>
          </a:xfrm>
        </p:grpSpPr>
        <p:sp>
          <p:nvSpPr>
            <p:cNvPr id="13" name="Rectangle 12">
              <a:extLst>
                <a:ext uri="{FF2B5EF4-FFF2-40B4-BE49-F238E27FC236}">
                  <a16:creationId xmlns:a16="http://schemas.microsoft.com/office/drawing/2014/main" id="{ADF7D7B1-89C7-6822-EA07-EE8D7B2628FE}"/>
                </a:ext>
              </a:extLst>
            </p:cNvPr>
            <p:cNvSpPr/>
            <p:nvPr/>
          </p:nvSpPr>
          <p:spPr>
            <a:xfrm>
              <a:off x="3189467" y="1798476"/>
              <a:ext cx="1644406" cy="197728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E960BB3-9B67-BF10-3E1B-191E49346392}"/>
                    </a:ext>
                  </a:extLst>
                </p:cNvPr>
                <p:cNvSpPr txBox="1"/>
                <p:nvPr/>
              </p:nvSpPr>
              <p:spPr>
                <a:xfrm>
                  <a:off x="3521346" y="2020585"/>
                  <a:ext cx="91467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smtClean="0">
                            <a:latin typeface="Cambria Math" panose="02040503050406030204" pitchFamily="18" charset="0"/>
                          </a:rPr>
                          <m:t>(</m:t>
                        </m:r>
                        <m:r>
                          <a:rPr lang="pl-PL" sz="1400" i="1" smtClean="0">
                            <a:latin typeface="Cambria Math" panose="02040503050406030204" pitchFamily="18" charset="0"/>
                            <a:ea typeface="Cambria Math" panose="02040503050406030204" pitchFamily="18" charset="0"/>
                          </a:rPr>
                          <m:t>𝜌</m:t>
                        </m:r>
                        <m:r>
                          <a:rPr lang="pl-PL" sz="1400" i="1" smtClean="0">
                            <a:solidFill>
                              <a:schemeClr val="tx1"/>
                            </a:solidFill>
                            <a:latin typeface="Cambria Math" panose="02040503050406030204" pitchFamily="18" charset="0"/>
                          </a:rPr>
                          <m:t>(</m:t>
                        </m:r>
                        <m:sSub>
                          <m:sSubPr>
                            <m:ctrlPr>
                              <a:rPr lang="pl-PL" sz="1400" i="1">
                                <a:solidFill>
                                  <a:schemeClr val="tx1"/>
                                </a:solidFill>
                                <a:latin typeface="Cambria Math" panose="02040503050406030204" pitchFamily="18" charset="0"/>
                              </a:rPr>
                            </m:ctrlPr>
                          </m:sSubPr>
                          <m:e>
                            <m:r>
                              <a:rPr lang="pl-PL" sz="1400" i="1">
                                <a:solidFill>
                                  <a:schemeClr val="tx1"/>
                                </a:solidFill>
                                <a:latin typeface="Cambria Math" panose="02040503050406030204" pitchFamily="18" charset="0"/>
                              </a:rPr>
                              <m:t>𝑥</m:t>
                            </m:r>
                          </m:e>
                          <m:sub>
                            <m:r>
                              <a:rPr lang="pl-PL" sz="1400" i="1">
                                <a:solidFill>
                                  <a:schemeClr val="tx1"/>
                                </a:solidFill>
                                <a:latin typeface="Cambria Math" panose="02040503050406030204" pitchFamily="18" charset="0"/>
                              </a:rPr>
                              <m:t>0</m:t>
                            </m:r>
                          </m:sub>
                        </m:sSub>
                        <m:r>
                          <a:rPr lang="pl-PL" sz="1400" i="1">
                            <a:solidFill>
                              <a:schemeClr val="tx1"/>
                            </a:solidFill>
                            <a:latin typeface="Cambria Math" panose="02040503050406030204" pitchFamily="18" charset="0"/>
                          </a:rPr>
                          <m:t>)</m:t>
                        </m:r>
                        <m:r>
                          <a:rPr lang="pl-PL" sz="1400" i="1">
                            <a:latin typeface="Cambria Math" panose="02040503050406030204" pitchFamily="18" charset="0"/>
                          </a:rPr>
                          <m:t>,1.4)</m:t>
                        </m:r>
                      </m:oMath>
                    </m:oMathPara>
                  </a14:m>
                  <a:endParaRPr lang="en-GB" sz="1400" dirty="0"/>
                </a:p>
              </p:txBody>
            </p:sp>
          </mc:Choice>
          <mc:Fallback xmlns="">
            <p:sp>
              <p:nvSpPr>
                <p:cNvPr id="42" name="TextBox 41">
                  <a:extLst>
                    <a:ext uri="{FF2B5EF4-FFF2-40B4-BE49-F238E27FC236}">
                      <a16:creationId xmlns:a16="http://schemas.microsoft.com/office/drawing/2014/main" id="{3E960BB3-9B67-BF10-3E1B-191E49346392}"/>
                    </a:ext>
                  </a:extLst>
                </p:cNvPr>
                <p:cNvSpPr txBox="1">
                  <a:spLocks noRot="1" noChangeAspect="1" noMove="1" noResize="1" noEditPoints="1" noAdjustHandles="1" noChangeArrowheads="1" noChangeShapeType="1" noTextEdit="1"/>
                </p:cNvSpPr>
                <p:nvPr/>
              </p:nvSpPr>
              <p:spPr>
                <a:xfrm>
                  <a:off x="3521346" y="2020585"/>
                  <a:ext cx="914674" cy="215444"/>
                </a:xfrm>
                <a:prstGeom prst="rect">
                  <a:avLst/>
                </a:prstGeom>
                <a:blipFill>
                  <a:blip r:embed="rId6"/>
                  <a:stretch>
                    <a:fillRect l="-6667" r="-6000" b="-30556"/>
                  </a:stretch>
                </a:blipFill>
              </p:spPr>
              <p:txBody>
                <a:bodyPr/>
                <a:lstStyle/>
                <a:p>
                  <a:r>
                    <a:rPr lang="en-GB">
                      <a:noFill/>
                    </a:rPr>
                    <a:t> </a:t>
                  </a:r>
                </a:p>
              </p:txBody>
            </p:sp>
          </mc:Fallback>
        </mc:AlternateContent>
        <p:grpSp>
          <p:nvGrpSpPr>
            <p:cNvPr id="51" name="Group 50">
              <a:extLst>
                <a:ext uri="{FF2B5EF4-FFF2-40B4-BE49-F238E27FC236}">
                  <a16:creationId xmlns:a16="http://schemas.microsoft.com/office/drawing/2014/main" id="{0CA7C972-0723-4003-E65A-D1D9F8154BF7}"/>
                </a:ext>
              </a:extLst>
            </p:cNvPr>
            <p:cNvGrpSpPr/>
            <p:nvPr/>
          </p:nvGrpSpPr>
          <p:grpSpPr>
            <a:xfrm>
              <a:off x="3177440" y="2298799"/>
              <a:ext cx="1508958" cy="916831"/>
              <a:chOff x="8183268" y="3015646"/>
              <a:chExt cx="1466226" cy="900479"/>
            </a:xfrm>
          </p:grpSpPr>
          <p:cxnSp>
            <p:nvCxnSpPr>
              <p:cNvPr id="52" name="Straight Arrow Connector 51">
                <a:extLst>
                  <a:ext uri="{FF2B5EF4-FFF2-40B4-BE49-F238E27FC236}">
                    <a16:creationId xmlns:a16="http://schemas.microsoft.com/office/drawing/2014/main" id="{BCD4EA6C-1141-8EE5-51C9-48C18C4C5104}"/>
                  </a:ext>
                </a:extLst>
              </p:cNvPr>
              <p:cNvCxnSpPr>
                <a:cxnSpLocks/>
              </p:cNvCxnSpPr>
              <p:nvPr/>
            </p:nvCxnSpPr>
            <p:spPr>
              <a:xfrm flipV="1">
                <a:off x="8800944" y="3088004"/>
                <a:ext cx="0" cy="6419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0D72B0B7-96E9-3540-6109-9FFE64D9D02A}"/>
                  </a:ext>
                </a:extLst>
              </p:cNvPr>
              <p:cNvCxnSpPr>
                <a:cxnSpLocks/>
              </p:cNvCxnSpPr>
              <p:nvPr/>
            </p:nvCxnSpPr>
            <p:spPr>
              <a:xfrm rot="5400000" flipV="1">
                <a:off x="9179938" y="3180667"/>
                <a:ext cx="0" cy="9391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DC980CBE-A453-D1CE-A172-37ABE55D4023}"/>
                  </a:ext>
                </a:extLst>
              </p:cNvPr>
              <p:cNvCxnSpPr>
                <a:cxnSpLocks/>
              </p:cNvCxnSpPr>
              <p:nvPr/>
            </p:nvCxnSpPr>
            <p:spPr>
              <a:xfrm>
                <a:off x="8800944" y="3088004"/>
                <a:ext cx="0" cy="578711"/>
              </a:xfrm>
              <a:prstGeom prst="line">
                <a:avLst/>
              </a:prstGeom>
              <a:ln>
                <a:solidFill>
                  <a:srgbClr val="FF0000"/>
                </a:solidFill>
                <a:prstDash val="dash"/>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F014418-6491-23DA-D4D2-DD1B32DF9484}"/>
                      </a:ext>
                    </a:extLst>
                  </p:cNvPr>
                  <p:cNvSpPr txBox="1"/>
                  <p:nvPr/>
                </p:nvSpPr>
                <p:spPr>
                  <a:xfrm>
                    <a:off x="8369059" y="3499833"/>
                    <a:ext cx="264793" cy="211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latin typeface="Cambria Math" panose="02040503050406030204" pitchFamily="18" charset="0"/>
                            </a:rPr>
                            <m:t>0.0</m:t>
                          </m:r>
                        </m:oMath>
                      </m:oMathPara>
                    </a14:m>
                    <a:endParaRPr lang="en-GB" sz="1400" dirty="0"/>
                  </a:p>
                </p:txBody>
              </p:sp>
            </mc:Choice>
            <mc:Fallback xmlns="">
              <p:sp>
                <p:nvSpPr>
                  <p:cNvPr id="63" name="TextBox 62">
                    <a:extLst>
                      <a:ext uri="{FF2B5EF4-FFF2-40B4-BE49-F238E27FC236}">
                        <a16:creationId xmlns:a16="http://schemas.microsoft.com/office/drawing/2014/main" id="{039623A0-877F-8237-DAA8-84FC24303901}"/>
                      </a:ext>
                    </a:extLst>
                  </p:cNvPr>
                  <p:cNvSpPr txBox="1">
                    <a:spLocks noRot="1" noChangeAspect="1" noMove="1" noResize="1" noEditPoints="1" noAdjustHandles="1" noChangeArrowheads="1" noChangeShapeType="1" noTextEdit="1"/>
                  </p:cNvSpPr>
                  <p:nvPr/>
                </p:nvSpPr>
                <p:spPr>
                  <a:xfrm>
                    <a:off x="8369059" y="3499833"/>
                    <a:ext cx="264793" cy="211602"/>
                  </a:xfrm>
                  <a:prstGeom prst="rect">
                    <a:avLst/>
                  </a:prstGeom>
                  <a:blipFill>
                    <a:blip r:embed="rId14"/>
                    <a:stretch>
                      <a:fillRect l="-15909" r="-15909"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1243D6F-706A-F037-FFA2-6E15447C8B22}"/>
                      </a:ext>
                    </a:extLst>
                  </p:cNvPr>
                  <p:cNvSpPr txBox="1"/>
                  <p:nvPr/>
                </p:nvSpPr>
                <p:spPr>
                  <a:xfrm>
                    <a:off x="8664689" y="3704523"/>
                    <a:ext cx="264793" cy="211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latin typeface="Cambria Math" panose="02040503050406030204" pitchFamily="18" charset="0"/>
                            </a:rPr>
                            <m:t>0.0</m:t>
                          </m:r>
                        </m:oMath>
                      </m:oMathPara>
                    </a14:m>
                    <a:endParaRPr lang="en-GB" sz="1400" dirty="0"/>
                  </a:p>
                </p:txBody>
              </p:sp>
            </mc:Choice>
            <mc:Fallback xmlns="">
              <p:sp>
                <p:nvSpPr>
                  <p:cNvPr id="72" name="TextBox 71">
                    <a:extLst>
                      <a:ext uri="{FF2B5EF4-FFF2-40B4-BE49-F238E27FC236}">
                        <a16:creationId xmlns:a16="http://schemas.microsoft.com/office/drawing/2014/main" id="{9F850217-57FA-1B98-B29A-F1CCF6C5214C}"/>
                      </a:ext>
                    </a:extLst>
                  </p:cNvPr>
                  <p:cNvSpPr txBox="1">
                    <a:spLocks noRot="1" noChangeAspect="1" noMove="1" noResize="1" noEditPoints="1" noAdjustHandles="1" noChangeArrowheads="1" noChangeShapeType="1" noTextEdit="1"/>
                  </p:cNvSpPr>
                  <p:nvPr/>
                </p:nvSpPr>
                <p:spPr>
                  <a:xfrm>
                    <a:off x="8664689" y="3704523"/>
                    <a:ext cx="264793" cy="211602"/>
                  </a:xfrm>
                  <a:prstGeom prst="rect">
                    <a:avLst/>
                  </a:prstGeom>
                  <a:blipFill>
                    <a:blip r:embed="rId14"/>
                    <a:stretch>
                      <a:fillRect l="-15909" r="-15909" b="-5714"/>
                    </a:stretch>
                  </a:blipFill>
                </p:spPr>
                <p:txBody>
                  <a:bodyPr/>
                  <a:lstStyle/>
                  <a:p>
                    <a:r>
                      <a:rPr lang="en-GB">
                        <a:noFill/>
                      </a:rPr>
                      <a:t> </a:t>
                    </a:r>
                  </a:p>
                </p:txBody>
              </p:sp>
            </mc:Fallback>
          </mc:AlternateContent>
          <p:sp>
            <p:nvSpPr>
              <p:cNvPr id="57" name="Freeform: Shape 56">
                <a:extLst>
                  <a:ext uri="{FF2B5EF4-FFF2-40B4-BE49-F238E27FC236}">
                    <a16:creationId xmlns:a16="http://schemas.microsoft.com/office/drawing/2014/main" id="{60E4754A-D4A0-0AAD-77F2-0177E78A94C6}"/>
                  </a:ext>
                </a:extLst>
              </p:cNvPr>
              <p:cNvSpPr/>
              <p:nvPr/>
            </p:nvSpPr>
            <p:spPr>
              <a:xfrm>
                <a:off x="8824506" y="3199900"/>
                <a:ext cx="633801" cy="415591"/>
              </a:xfrm>
              <a:custGeom>
                <a:avLst/>
                <a:gdLst>
                  <a:gd name="connsiteX0" fmla="*/ 503741 w 503741"/>
                  <a:gd name="connsiteY0" fmla="*/ 717284 h 717284"/>
                  <a:gd name="connsiteX1" fmla="*/ 147837 w 503741"/>
                  <a:gd name="connsiteY1" fmla="*/ 405183 h 717284"/>
                  <a:gd name="connsiteX2" fmla="*/ 0 w 503741"/>
                  <a:gd name="connsiteY2" fmla="*/ 0 h 717284"/>
                </a:gdLst>
                <a:ahLst/>
                <a:cxnLst>
                  <a:cxn ang="0">
                    <a:pos x="connsiteX0" y="connsiteY0"/>
                  </a:cxn>
                  <a:cxn ang="0">
                    <a:pos x="connsiteX1" y="connsiteY1"/>
                  </a:cxn>
                  <a:cxn ang="0">
                    <a:pos x="connsiteX2" y="connsiteY2"/>
                  </a:cxn>
                </a:cxnLst>
                <a:rect l="l" t="t" r="r" b="b"/>
                <a:pathLst>
                  <a:path w="503741" h="717284">
                    <a:moveTo>
                      <a:pt x="503741" y="717284"/>
                    </a:moveTo>
                    <a:cubicBezTo>
                      <a:pt x="367767" y="621007"/>
                      <a:pt x="231794" y="524730"/>
                      <a:pt x="147837" y="405183"/>
                    </a:cubicBezTo>
                    <a:cubicBezTo>
                      <a:pt x="63880" y="285636"/>
                      <a:pt x="31940" y="142818"/>
                      <a:pt x="0" y="0"/>
                    </a:cubicBezTo>
                  </a:path>
                </a:pathLst>
              </a:cu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3F088EC-B3E1-0D7C-60BF-35719B8FB56F}"/>
                      </a:ext>
                    </a:extLst>
                  </p:cNvPr>
                  <p:cNvSpPr txBox="1"/>
                  <p:nvPr/>
                </p:nvSpPr>
                <p:spPr>
                  <a:xfrm>
                    <a:off x="8183268" y="3015646"/>
                    <a:ext cx="541585" cy="3022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l-PL" sz="1400" i="1" smtClean="0">
                              <a:solidFill>
                                <a:schemeClr val="tx1"/>
                              </a:solidFill>
                              <a:latin typeface="Cambria Math" panose="02040503050406030204" pitchFamily="18" charset="0"/>
                              <a:ea typeface="Cambria Math" panose="02040503050406030204" pitchFamily="18" charset="0"/>
                            </a:rPr>
                            <m:t>𝜌</m:t>
                          </m:r>
                          <m:r>
                            <a:rPr lang="pl-PL" sz="1400" i="1" smtClean="0">
                              <a:solidFill>
                                <a:schemeClr val="tx1"/>
                              </a:solidFill>
                              <a:latin typeface="Cambria Math" panose="02040503050406030204" pitchFamily="18" charset="0"/>
                            </a:rPr>
                            <m:t>(</m:t>
                          </m:r>
                          <m:sSub>
                            <m:sSubPr>
                              <m:ctrlPr>
                                <a:rPr lang="pl-PL" sz="1400" i="1">
                                  <a:solidFill>
                                    <a:schemeClr val="tx1"/>
                                  </a:solidFill>
                                  <a:latin typeface="Cambria Math" panose="02040503050406030204" pitchFamily="18" charset="0"/>
                                </a:rPr>
                              </m:ctrlPr>
                            </m:sSubPr>
                            <m:e>
                              <m:r>
                                <a:rPr lang="pl-PL" sz="1400" i="1">
                                  <a:solidFill>
                                    <a:schemeClr val="tx1"/>
                                  </a:solidFill>
                                  <a:latin typeface="Cambria Math" panose="02040503050406030204" pitchFamily="18" charset="0"/>
                                </a:rPr>
                                <m:t>𝑥</m:t>
                              </m:r>
                            </m:e>
                            <m:sub>
                              <m:r>
                                <a:rPr lang="pl-PL" sz="1400" i="1">
                                  <a:solidFill>
                                    <a:schemeClr val="tx1"/>
                                  </a:solidFill>
                                  <a:latin typeface="Cambria Math" panose="02040503050406030204" pitchFamily="18" charset="0"/>
                                </a:rPr>
                                <m:t>0</m:t>
                              </m:r>
                            </m:sub>
                          </m:sSub>
                          <m:r>
                            <a:rPr lang="pl-PL" sz="1400" i="1">
                              <a:solidFill>
                                <a:schemeClr val="tx1"/>
                              </a:solidFill>
                              <a:latin typeface="Cambria Math" panose="02040503050406030204" pitchFamily="18" charset="0"/>
                            </a:rPr>
                            <m:t>)</m:t>
                          </m:r>
                        </m:oMath>
                      </m:oMathPara>
                    </a14:m>
                    <a:endParaRPr lang="en-GB" sz="1400" dirty="0"/>
                  </a:p>
                </p:txBody>
              </p:sp>
            </mc:Choice>
            <mc:Fallback xmlns="">
              <p:sp>
                <p:nvSpPr>
                  <p:cNvPr id="81" name="TextBox 80">
                    <a:extLst>
                      <a:ext uri="{FF2B5EF4-FFF2-40B4-BE49-F238E27FC236}">
                        <a16:creationId xmlns:a16="http://schemas.microsoft.com/office/drawing/2014/main" id="{BAA2F4A1-E792-81B5-6555-4BEADD1B7D32}"/>
                      </a:ext>
                    </a:extLst>
                  </p:cNvPr>
                  <p:cNvSpPr txBox="1">
                    <a:spLocks noRot="1" noChangeAspect="1" noMove="1" noResize="1" noEditPoints="1" noAdjustHandles="1" noChangeArrowheads="1" noChangeShapeType="1" noTextEdit="1"/>
                  </p:cNvSpPr>
                  <p:nvPr/>
                </p:nvSpPr>
                <p:spPr>
                  <a:xfrm>
                    <a:off x="8183268" y="3015646"/>
                    <a:ext cx="541585" cy="302288"/>
                  </a:xfrm>
                  <a:prstGeom prst="rect">
                    <a:avLst/>
                  </a:prstGeom>
                  <a:blipFill>
                    <a:blip r:embed="rId15"/>
                    <a:stretch>
                      <a:fillRect r="-7609"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DC58CCB-132F-E8A9-4339-8B99BE4919D7}"/>
                      </a:ext>
                    </a:extLst>
                  </p:cNvPr>
                  <p:cNvSpPr txBox="1"/>
                  <p:nvPr/>
                </p:nvSpPr>
                <p:spPr>
                  <a:xfrm>
                    <a:off x="9283933" y="3704523"/>
                    <a:ext cx="264793" cy="211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latin typeface="Cambria Math" panose="02040503050406030204" pitchFamily="18" charset="0"/>
                            </a:rPr>
                            <m:t>1.4</m:t>
                          </m:r>
                        </m:oMath>
                      </m:oMathPara>
                    </a14:m>
                    <a:endParaRPr lang="en-GB" sz="1400" dirty="0"/>
                  </a:p>
                </p:txBody>
              </p:sp>
            </mc:Choice>
            <mc:Fallback xmlns="">
              <p:sp>
                <p:nvSpPr>
                  <p:cNvPr id="82" name="TextBox 81">
                    <a:extLst>
                      <a:ext uri="{FF2B5EF4-FFF2-40B4-BE49-F238E27FC236}">
                        <a16:creationId xmlns:a16="http://schemas.microsoft.com/office/drawing/2014/main" id="{E2E93E76-AB5C-B9FE-5350-F8D030E02903}"/>
                      </a:ext>
                    </a:extLst>
                  </p:cNvPr>
                  <p:cNvSpPr txBox="1">
                    <a:spLocks noRot="1" noChangeAspect="1" noMove="1" noResize="1" noEditPoints="1" noAdjustHandles="1" noChangeArrowheads="1" noChangeShapeType="1" noTextEdit="1"/>
                  </p:cNvSpPr>
                  <p:nvPr/>
                </p:nvSpPr>
                <p:spPr>
                  <a:xfrm>
                    <a:off x="9283933" y="3704523"/>
                    <a:ext cx="264793" cy="211602"/>
                  </a:xfrm>
                  <a:prstGeom prst="rect">
                    <a:avLst/>
                  </a:prstGeom>
                  <a:blipFill>
                    <a:blip r:embed="rId16"/>
                    <a:stretch>
                      <a:fillRect l="-15556" r="-13333" b="-5714"/>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5BEC83C-B8A0-2FF3-E20B-036D28D89B01}"/>
                    </a:ext>
                  </a:extLst>
                </p:cNvPr>
                <p:cNvSpPr txBox="1"/>
                <p:nvPr/>
              </p:nvSpPr>
              <p:spPr>
                <a:xfrm>
                  <a:off x="3294108" y="3394887"/>
                  <a:ext cx="1435649" cy="312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sz="1400" i="1" smtClean="0">
                                <a:latin typeface="Cambria Math" panose="02040503050406030204" pitchFamily="18" charset="0"/>
                              </a:rPr>
                            </m:ctrlPr>
                          </m:funcPr>
                          <m:fName>
                            <m:limLow>
                              <m:limLowPr>
                                <m:ctrlPr>
                                  <a:rPr lang="en-GB" sz="1400" i="1">
                                    <a:latin typeface="Cambria Math" panose="02040503050406030204" pitchFamily="18" charset="0"/>
                                  </a:rPr>
                                </m:ctrlPr>
                              </m:limLowPr>
                              <m:e>
                                <m:r>
                                  <m:rPr>
                                    <m:sty m:val="p"/>
                                  </m:rPr>
                                  <a:rPr lang="en-GB" sz="1400">
                                    <a:latin typeface="Cambria Math" panose="02040503050406030204" pitchFamily="18" charset="0"/>
                                  </a:rPr>
                                  <m:t>lim</m:t>
                                </m:r>
                              </m:e>
                              <m:lim>
                                <m:sSub>
                                  <m:sSubPr>
                                    <m:ctrlPr>
                                      <a:rPr lang="pl-PL" sz="1400" i="1">
                                        <a:latin typeface="Cambria Math" panose="02040503050406030204" pitchFamily="18" charset="0"/>
                                      </a:rPr>
                                    </m:ctrlPr>
                                  </m:sSubPr>
                                  <m:e>
                                    <m:r>
                                      <a:rPr lang="pl-PL" sz="1400" i="1">
                                        <a:latin typeface="Cambria Math" panose="02040503050406030204" pitchFamily="18" charset="0"/>
                                      </a:rPr>
                                      <m:t>𝑥</m:t>
                                    </m:r>
                                  </m:e>
                                  <m:sub>
                                    <m:r>
                                      <a:rPr lang="pl-PL" sz="1400" i="1">
                                        <a:latin typeface="Cambria Math" panose="02040503050406030204" pitchFamily="18" charset="0"/>
                                      </a:rPr>
                                      <m:t>0</m:t>
                                    </m:r>
                                  </m:sub>
                                </m:sSub>
                                <m:r>
                                  <a:rPr lang="pl-PL" sz="1400" i="1">
                                    <a:latin typeface="Cambria Math" panose="02040503050406030204" pitchFamily="18" charset="0"/>
                                  </a:rPr>
                                  <m:t>→</m:t>
                                </m:r>
                                <m:sSup>
                                  <m:sSupPr>
                                    <m:ctrlPr>
                                      <a:rPr lang="pl-PL" sz="1400" i="1">
                                        <a:latin typeface="Cambria Math" panose="02040503050406030204" pitchFamily="18" charset="0"/>
                                      </a:rPr>
                                    </m:ctrlPr>
                                  </m:sSupPr>
                                  <m:e>
                                    <m:r>
                                      <a:rPr lang="pl-PL" sz="1400" i="1">
                                        <a:latin typeface="Cambria Math" panose="02040503050406030204" pitchFamily="18" charset="0"/>
                                      </a:rPr>
                                      <m:t>0</m:t>
                                    </m:r>
                                  </m:e>
                                  <m:sup>
                                    <m:r>
                                      <a:rPr lang="pl-PL" sz="1400" i="1">
                                        <a:latin typeface="Cambria Math" panose="02040503050406030204" pitchFamily="18" charset="0"/>
                                      </a:rPr>
                                      <m:t>+</m:t>
                                    </m:r>
                                  </m:sup>
                                </m:sSup>
                              </m:lim>
                            </m:limLow>
                          </m:fName>
                          <m:e>
                            <m:r>
                              <a:rPr lang="pl-PL" sz="1400" i="1" smtClean="0">
                                <a:latin typeface="Cambria Math" panose="02040503050406030204" pitchFamily="18" charset="0"/>
                                <a:ea typeface="Cambria Math" panose="02040503050406030204" pitchFamily="18" charset="0"/>
                              </a:rPr>
                              <m:t>𝜌</m:t>
                            </m:r>
                            <m:d>
                              <m:dPr>
                                <m:ctrlPr>
                                  <a:rPr lang="pl-PL" sz="1400" i="1" smtClean="0">
                                    <a:solidFill>
                                      <a:schemeClr val="tx1"/>
                                    </a:solidFill>
                                    <a:latin typeface="Cambria Math" panose="02040503050406030204" pitchFamily="18" charset="0"/>
                                  </a:rPr>
                                </m:ctrlPr>
                              </m:dPr>
                              <m:e>
                                <m:sSub>
                                  <m:sSubPr>
                                    <m:ctrlPr>
                                      <a:rPr lang="pl-PL" sz="1400" i="1">
                                        <a:solidFill>
                                          <a:schemeClr val="tx1"/>
                                        </a:solidFill>
                                        <a:latin typeface="Cambria Math" panose="02040503050406030204" pitchFamily="18" charset="0"/>
                                      </a:rPr>
                                    </m:ctrlPr>
                                  </m:sSubPr>
                                  <m:e>
                                    <m:r>
                                      <a:rPr lang="pl-PL" sz="1400" i="1">
                                        <a:solidFill>
                                          <a:schemeClr val="tx1"/>
                                        </a:solidFill>
                                        <a:latin typeface="Cambria Math" panose="02040503050406030204" pitchFamily="18" charset="0"/>
                                      </a:rPr>
                                      <m:t>𝑥</m:t>
                                    </m:r>
                                  </m:e>
                                  <m:sub>
                                    <m:r>
                                      <a:rPr lang="pl-PL" sz="1400" i="1">
                                        <a:solidFill>
                                          <a:schemeClr val="tx1"/>
                                        </a:solidFill>
                                        <a:latin typeface="Cambria Math" panose="02040503050406030204" pitchFamily="18" charset="0"/>
                                      </a:rPr>
                                      <m:t>0</m:t>
                                    </m:r>
                                  </m:sub>
                                </m:sSub>
                              </m:e>
                            </m:d>
                            <m:r>
                              <a:rPr lang="pl-PL" sz="1400" i="1">
                                <a:latin typeface="Cambria Math" panose="02040503050406030204" pitchFamily="18" charset="0"/>
                              </a:rPr>
                              <m:t>=+∞</m:t>
                            </m:r>
                          </m:e>
                        </m:func>
                      </m:oMath>
                    </m:oMathPara>
                  </a14:m>
                  <a:endParaRPr lang="en-GB" sz="1400" dirty="0"/>
                </a:p>
              </p:txBody>
            </p:sp>
          </mc:Choice>
          <mc:Fallback xmlns="">
            <p:sp>
              <p:nvSpPr>
                <p:cNvPr id="60" name="TextBox 59">
                  <a:extLst>
                    <a:ext uri="{FF2B5EF4-FFF2-40B4-BE49-F238E27FC236}">
                      <a16:creationId xmlns:a16="http://schemas.microsoft.com/office/drawing/2014/main" id="{D5BEC83C-B8A0-2FF3-E20B-036D28D89B01}"/>
                    </a:ext>
                  </a:extLst>
                </p:cNvPr>
                <p:cNvSpPr txBox="1">
                  <a:spLocks noRot="1" noChangeAspect="1" noMove="1" noResize="1" noEditPoints="1" noAdjustHandles="1" noChangeArrowheads="1" noChangeShapeType="1" noTextEdit="1"/>
                </p:cNvSpPr>
                <p:nvPr/>
              </p:nvSpPr>
              <p:spPr>
                <a:xfrm>
                  <a:off x="3294108" y="3394887"/>
                  <a:ext cx="1435649" cy="312971"/>
                </a:xfrm>
                <a:prstGeom prst="rect">
                  <a:avLst/>
                </a:prstGeom>
                <a:blipFill>
                  <a:blip r:embed="rId17"/>
                  <a:stretch>
                    <a:fillRect l="-424" r="-1695" b="-9804"/>
                  </a:stretch>
                </a:blipFill>
              </p:spPr>
              <p:txBody>
                <a:bodyPr/>
                <a:lstStyle/>
                <a:p>
                  <a:r>
                    <a:rPr lang="en-GB">
                      <a:noFill/>
                    </a:rPr>
                    <a:t> </a:t>
                  </a:r>
                </a:p>
              </p:txBody>
            </p:sp>
          </mc:Fallback>
        </mc:AlternateContent>
        <p:sp>
          <p:nvSpPr>
            <p:cNvPr id="61" name="TextBox 60">
              <a:extLst>
                <a:ext uri="{FF2B5EF4-FFF2-40B4-BE49-F238E27FC236}">
                  <a16:creationId xmlns:a16="http://schemas.microsoft.com/office/drawing/2014/main" id="{8155294C-1FC4-143E-90ED-8C1F41B159B6}"/>
                </a:ext>
              </a:extLst>
            </p:cNvPr>
            <p:cNvSpPr txBox="1"/>
            <p:nvPr/>
          </p:nvSpPr>
          <p:spPr>
            <a:xfrm>
              <a:off x="3361096" y="1792008"/>
              <a:ext cx="1254575" cy="276999"/>
            </a:xfrm>
            <a:prstGeom prst="rect">
              <a:avLst/>
            </a:prstGeom>
            <a:noFill/>
          </p:spPr>
          <p:txBody>
            <a:bodyPr wrap="square" rtlCol="0">
              <a:spAutoFit/>
            </a:bodyPr>
            <a:lstStyle/>
            <a:p>
              <a:pPr algn="ctr"/>
              <a:r>
                <a:rPr lang="pl-PL" sz="1200" dirty="0"/>
                <a:t>Inflection point</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1D4A3B4-67C4-947C-11C5-D9217D04D8F2}"/>
                    </a:ext>
                  </a:extLst>
                </p:cNvPr>
                <p:cNvSpPr txBox="1"/>
                <p:nvPr/>
              </p:nvSpPr>
              <p:spPr>
                <a:xfrm>
                  <a:off x="3942673" y="3093737"/>
                  <a:ext cx="30711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l-PL" sz="1400" i="1" smtClean="0">
                                <a:latin typeface="Cambria Math" panose="02040503050406030204" pitchFamily="18" charset="0"/>
                              </a:rPr>
                            </m:ctrlPr>
                          </m:sSubPr>
                          <m:e>
                            <m:r>
                              <a:rPr lang="pl-PL" sz="1400" i="1">
                                <a:latin typeface="Cambria Math" panose="02040503050406030204" pitchFamily="18" charset="0"/>
                              </a:rPr>
                              <m:t>𝑥</m:t>
                            </m:r>
                          </m:e>
                          <m:sub>
                            <m:r>
                              <a:rPr lang="pl-PL" sz="1400" i="1">
                                <a:latin typeface="Cambria Math" panose="02040503050406030204" pitchFamily="18" charset="0"/>
                              </a:rPr>
                              <m:t>0</m:t>
                            </m:r>
                          </m:sub>
                        </m:sSub>
                      </m:oMath>
                    </m:oMathPara>
                  </a14:m>
                  <a:endParaRPr lang="en-GB" sz="1400" dirty="0"/>
                </a:p>
              </p:txBody>
            </p:sp>
          </mc:Choice>
          <mc:Fallback xmlns="">
            <p:sp>
              <p:nvSpPr>
                <p:cNvPr id="67" name="TextBox 66">
                  <a:extLst>
                    <a:ext uri="{FF2B5EF4-FFF2-40B4-BE49-F238E27FC236}">
                      <a16:creationId xmlns:a16="http://schemas.microsoft.com/office/drawing/2014/main" id="{71D4A3B4-67C4-947C-11C5-D9217D04D8F2}"/>
                    </a:ext>
                  </a:extLst>
                </p:cNvPr>
                <p:cNvSpPr txBox="1">
                  <a:spLocks noRot="1" noChangeAspect="1" noMove="1" noResize="1" noEditPoints="1" noAdjustHandles="1" noChangeArrowheads="1" noChangeShapeType="1" noTextEdit="1"/>
                </p:cNvSpPr>
                <p:nvPr/>
              </p:nvSpPr>
              <p:spPr>
                <a:xfrm>
                  <a:off x="3942673" y="3093737"/>
                  <a:ext cx="307113" cy="307777"/>
                </a:xfrm>
                <a:prstGeom prst="rect">
                  <a:avLst/>
                </a:prstGeom>
                <a:blipFill>
                  <a:blip r:embed="rId18"/>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1BD8F1E-3850-3129-0D42-388CF6838CCB}"/>
                  </a:ext>
                </a:extLst>
              </p:cNvPr>
              <p:cNvSpPr txBox="1"/>
              <p:nvPr/>
            </p:nvSpPr>
            <p:spPr>
              <a:xfrm>
                <a:off x="10577031" y="1995399"/>
                <a:ext cx="1650089"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sz="1400" i="1" smtClean="0">
                              <a:latin typeface="Cambria Math" panose="02040503050406030204" pitchFamily="18" charset="0"/>
                            </a:rPr>
                          </m:ctrlPr>
                        </m:dPr>
                        <m:e>
                          <m:r>
                            <a:rPr lang="en-GB" sz="1400" i="1" smtClean="0">
                              <a:latin typeface="Cambria Math" panose="02040503050406030204" pitchFamily="18" charset="0"/>
                              <a:ea typeface="Cambria Math" panose="02040503050406030204" pitchFamily="18" charset="0"/>
                            </a:rPr>
                            <m:t>𝜊</m:t>
                          </m:r>
                          <m:r>
                            <a:rPr lang="pl-PL" sz="1400" b="0" i="1" smtClean="0">
                              <a:latin typeface="Cambria Math" panose="02040503050406030204" pitchFamily="18" charset="0"/>
                              <a:ea typeface="Cambria Math" panose="02040503050406030204" pitchFamily="18" charset="0"/>
                            </a:rPr>
                            <m:t>(</m:t>
                          </m:r>
                          <m:sSub>
                            <m:sSubPr>
                              <m:ctrlPr>
                                <a:rPr lang="pl-PL" sz="1400" b="0" i="1" smtClean="0">
                                  <a:latin typeface="Cambria Math" panose="02040503050406030204" pitchFamily="18" charset="0"/>
                                  <a:ea typeface="Cambria Math" panose="02040503050406030204" pitchFamily="18" charset="0"/>
                                </a:rPr>
                              </m:ctrlPr>
                            </m:sSubPr>
                            <m:e>
                              <m:r>
                                <a:rPr lang="pl-PL" sz="1400" b="0" i="1" smtClean="0">
                                  <a:latin typeface="Cambria Math" panose="02040503050406030204" pitchFamily="18" charset="0"/>
                                  <a:ea typeface="Cambria Math" panose="02040503050406030204" pitchFamily="18" charset="0"/>
                                </a:rPr>
                                <m:t>𝑥</m:t>
                              </m:r>
                            </m:e>
                            <m:sub>
                              <m:r>
                                <a:rPr lang="pl-PL" sz="1400" b="0" i="1" smtClean="0">
                                  <a:latin typeface="Cambria Math" panose="02040503050406030204" pitchFamily="18" charset="0"/>
                                  <a:ea typeface="Cambria Math" panose="02040503050406030204" pitchFamily="18" charset="0"/>
                                </a:rPr>
                                <m:t>0</m:t>
                              </m:r>
                            </m:sub>
                          </m:sSub>
                          <m:r>
                            <a:rPr lang="pl-PL" sz="1400" b="0" i="1" smtClean="0">
                              <a:latin typeface="Cambria Math" panose="02040503050406030204" pitchFamily="18" charset="0"/>
                              <a:ea typeface="Cambria Math" panose="02040503050406030204" pitchFamily="18" charset="0"/>
                            </a:rPr>
                            <m:t>)</m:t>
                          </m:r>
                          <m:r>
                            <a:rPr lang="pl-PL" sz="1400" i="1">
                              <a:latin typeface="Cambria Math" panose="02040503050406030204" pitchFamily="18" charset="0"/>
                            </a:rPr>
                            <m:t>,</m:t>
                          </m:r>
                          <m:r>
                            <a:rPr lang="pl-PL" sz="1400" i="1" smtClean="0">
                              <a:latin typeface="Cambria Math" panose="02040503050406030204" pitchFamily="18" charset="0"/>
                            </a:rPr>
                            <m:t> </m:t>
                          </m:r>
                          <m:f>
                            <m:fPr>
                              <m:type m:val="lin"/>
                              <m:ctrlPr>
                                <a:rPr lang="pl-PL" sz="1400" i="1" smtClean="0">
                                  <a:latin typeface="Cambria Math" panose="02040503050406030204" pitchFamily="18" charset="0"/>
                                </a:rPr>
                              </m:ctrlPr>
                            </m:fPr>
                            <m:num>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𝑥</m:t>
                                  </m:r>
                                </m:e>
                                <m:sub>
                                  <m:r>
                                    <a:rPr lang="pl-PL" sz="1400" b="0" i="1" smtClean="0">
                                      <a:latin typeface="Cambria Math" panose="02040503050406030204" pitchFamily="18" charset="0"/>
                                    </a:rPr>
                                    <m:t>0</m:t>
                                  </m:r>
                                </m:sub>
                              </m:sSub>
                            </m:num>
                            <m:den>
                              <m:r>
                                <a:rPr lang="pl-PL" sz="1400" b="0" i="1" smtClean="0">
                                  <a:latin typeface="Cambria Math" panose="02040503050406030204" pitchFamily="18" charset="0"/>
                                </a:rPr>
                                <m:t>2</m:t>
                              </m:r>
                            </m:den>
                          </m:f>
                          <m:r>
                            <a:rPr lang="pl-PL" sz="1400" b="0" i="1" smtClean="0">
                              <a:latin typeface="Cambria Math" panose="02040503050406030204" pitchFamily="18" charset="0"/>
                            </a:rPr>
                            <m:t>+1.4</m:t>
                          </m:r>
                        </m:e>
                      </m:d>
                    </m:oMath>
                  </m:oMathPara>
                </a14:m>
                <a:endParaRPr lang="en-GB" sz="1400" dirty="0"/>
              </a:p>
            </p:txBody>
          </p:sp>
        </mc:Choice>
        <mc:Fallback xmlns="">
          <p:sp>
            <p:nvSpPr>
              <p:cNvPr id="73" name="TextBox 72">
                <a:extLst>
                  <a:ext uri="{FF2B5EF4-FFF2-40B4-BE49-F238E27FC236}">
                    <a16:creationId xmlns:a16="http://schemas.microsoft.com/office/drawing/2014/main" id="{81BD8F1E-3850-3129-0D42-388CF6838CCB}"/>
                  </a:ext>
                </a:extLst>
              </p:cNvPr>
              <p:cNvSpPr txBox="1">
                <a:spLocks noRot="1" noChangeAspect="1" noMove="1" noResize="1" noEditPoints="1" noAdjustHandles="1" noChangeArrowheads="1" noChangeShapeType="1" noTextEdit="1"/>
              </p:cNvSpPr>
              <p:nvPr/>
            </p:nvSpPr>
            <p:spPr>
              <a:xfrm>
                <a:off x="10577031" y="1995399"/>
                <a:ext cx="1650089" cy="215444"/>
              </a:xfrm>
              <a:prstGeom prst="rect">
                <a:avLst/>
              </a:prstGeom>
              <a:blipFill>
                <a:blip r:embed="rId19"/>
                <a:stretch>
                  <a:fillRect t="-152778" b="-236111"/>
                </a:stretch>
              </a:blipFill>
            </p:spPr>
            <p:txBody>
              <a:bodyPr/>
              <a:lstStyle/>
              <a:p>
                <a:r>
                  <a:rPr lang="en-GB">
                    <a:noFill/>
                  </a:rPr>
                  <a:t> </a:t>
                </a:r>
              </a:p>
            </p:txBody>
          </p:sp>
        </mc:Fallback>
      </mc:AlternateContent>
      <p:sp>
        <p:nvSpPr>
          <p:cNvPr id="74" name="TextBox 73">
            <a:extLst>
              <a:ext uri="{FF2B5EF4-FFF2-40B4-BE49-F238E27FC236}">
                <a16:creationId xmlns:a16="http://schemas.microsoft.com/office/drawing/2014/main" id="{B702D2B7-489A-A5D1-147F-E590482912F7}"/>
              </a:ext>
            </a:extLst>
          </p:cNvPr>
          <p:cNvSpPr txBox="1"/>
          <p:nvPr/>
        </p:nvSpPr>
        <p:spPr>
          <a:xfrm>
            <a:off x="10774789" y="1788550"/>
            <a:ext cx="1254575" cy="276999"/>
          </a:xfrm>
          <a:prstGeom prst="rect">
            <a:avLst/>
          </a:prstGeom>
          <a:noFill/>
        </p:spPr>
        <p:txBody>
          <a:bodyPr wrap="square" rtlCol="0">
            <a:spAutoFit/>
          </a:bodyPr>
          <a:lstStyle/>
          <a:p>
            <a:pPr algn="ctr"/>
            <a:r>
              <a:rPr lang="pl-PL" sz="1200" dirty="0"/>
              <a:t>Mid-point</a:t>
            </a:r>
          </a:p>
        </p:txBody>
      </p:sp>
      <p:grpSp>
        <p:nvGrpSpPr>
          <p:cNvPr id="76" name="Group 75">
            <a:extLst>
              <a:ext uri="{FF2B5EF4-FFF2-40B4-BE49-F238E27FC236}">
                <a16:creationId xmlns:a16="http://schemas.microsoft.com/office/drawing/2014/main" id="{3361E043-9B3E-514D-0021-44F5C2229215}"/>
              </a:ext>
            </a:extLst>
          </p:cNvPr>
          <p:cNvGrpSpPr/>
          <p:nvPr/>
        </p:nvGrpSpPr>
        <p:grpSpPr>
          <a:xfrm>
            <a:off x="10614546" y="2242673"/>
            <a:ext cx="1461178" cy="972956"/>
            <a:chOff x="8229694" y="2960521"/>
            <a:chExt cx="1419800" cy="955603"/>
          </a:xfrm>
        </p:grpSpPr>
        <p:cxnSp>
          <p:nvCxnSpPr>
            <p:cNvPr id="77" name="Straight Arrow Connector 76">
              <a:extLst>
                <a:ext uri="{FF2B5EF4-FFF2-40B4-BE49-F238E27FC236}">
                  <a16:creationId xmlns:a16="http://schemas.microsoft.com/office/drawing/2014/main" id="{361948BD-4BB0-0BC9-A51F-752D69E92AF6}"/>
                </a:ext>
              </a:extLst>
            </p:cNvPr>
            <p:cNvCxnSpPr>
              <a:cxnSpLocks/>
            </p:cNvCxnSpPr>
            <p:nvPr/>
          </p:nvCxnSpPr>
          <p:spPr>
            <a:xfrm flipV="1">
              <a:off x="8800944" y="3088004"/>
              <a:ext cx="0" cy="6419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8" name="Straight Arrow Connector 77">
              <a:extLst>
                <a:ext uri="{FF2B5EF4-FFF2-40B4-BE49-F238E27FC236}">
                  <a16:creationId xmlns:a16="http://schemas.microsoft.com/office/drawing/2014/main" id="{B6EE4B05-EA35-436B-0001-429AE7D1CE75}"/>
                </a:ext>
              </a:extLst>
            </p:cNvPr>
            <p:cNvCxnSpPr>
              <a:cxnSpLocks/>
            </p:cNvCxnSpPr>
            <p:nvPr/>
          </p:nvCxnSpPr>
          <p:spPr>
            <a:xfrm rot="5400000" flipV="1">
              <a:off x="9179938" y="3180667"/>
              <a:ext cx="0" cy="9391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45A371E-9528-BF5E-EE2D-D9339C09B861}"/>
                    </a:ext>
                  </a:extLst>
                </p:cNvPr>
                <p:cNvSpPr txBox="1"/>
                <p:nvPr/>
              </p:nvSpPr>
              <p:spPr>
                <a:xfrm>
                  <a:off x="8450012" y="3538175"/>
                  <a:ext cx="264793" cy="211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latin typeface="Cambria Math" panose="02040503050406030204" pitchFamily="18" charset="0"/>
                          </a:rPr>
                          <m:t>0.0</m:t>
                        </m:r>
                      </m:oMath>
                    </m:oMathPara>
                  </a14:m>
                  <a:endParaRPr lang="en-GB" sz="1400" dirty="0"/>
                </a:p>
              </p:txBody>
            </p:sp>
          </mc:Choice>
          <mc:Fallback xmlns="">
            <p:sp>
              <p:nvSpPr>
                <p:cNvPr id="89" name="TextBox 88">
                  <a:extLst>
                    <a:ext uri="{FF2B5EF4-FFF2-40B4-BE49-F238E27FC236}">
                      <a16:creationId xmlns:a16="http://schemas.microsoft.com/office/drawing/2014/main" id="{01413F18-3527-C3A3-5ECB-2EC83DB56437}"/>
                    </a:ext>
                  </a:extLst>
                </p:cNvPr>
                <p:cNvSpPr txBox="1">
                  <a:spLocks noRot="1" noChangeAspect="1" noMove="1" noResize="1" noEditPoints="1" noAdjustHandles="1" noChangeArrowheads="1" noChangeShapeType="1" noTextEdit="1"/>
                </p:cNvSpPr>
                <p:nvPr/>
              </p:nvSpPr>
              <p:spPr>
                <a:xfrm>
                  <a:off x="8450012" y="3538175"/>
                  <a:ext cx="264793" cy="211602"/>
                </a:xfrm>
                <a:prstGeom prst="rect">
                  <a:avLst/>
                </a:prstGeom>
                <a:blipFill>
                  <a:blip r:embed="rId14"/>
                  <a:stretch>
                    <a:fillRect l="-15556" r="-13333"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FD61107-B8D3-EA8A-6686-6F742B65AE09}"/>
                    </a:ext>
                  </a:extLst>
                </p:cNvPr>
                <p:cNvSpPr txBox="1"/>
                <p:nvPr/>
              </p:nvSpPr>
              <p:spPr>
                <a:xfrm>
                  <a:off x="8664689" y="3704523"/>
                  <a:ext cx="264793" cy="2116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smtClean="0">
                            <a:latin typeface="Cambria Math" panose="02040503050406030204" pitchFamily="18" charset="0"/>
                          </a:rPr>
                          <m:t>2</m:t>
                        </m:r>
                        <m:r>
                          <a:rPr lang="pl-PL" sz="1400" i="1">
                            <a:latin typeface="Cambria Math" panose="02040503050406030204" pitchFamily="18" charset="0"/>
                          </a:rPr>
                          <m:t>.</m:t>
                        </m:r>
                        <m:r>
                          <a:rPr lang="pl-PL" sz="1400" b="0" i="1" smtClean="0">
                            <a:latin typeface="Cambria Math" panose="02040503050406030204" pitchFamily="18" charset="0"/>
                          </a:rPr>
                          <m:t>8</m:t>
                        </m:r>
                      </m:oMath>
                    </m:oMathPara>
                  </a14:m>
                  <a:endParaRPr lang="en-GB" sz="1400" dirty="0"/>
                </a:p>
              </p:txBody>
            </p:sp>
          </mc:Choice>
          <mc:Fallback xmlns="">
            <p:sp>
              <p:nvSpPr>
                <p:cNvPr id="90" name="TextBox 89">
                  <a:extLst>
                    <a:ext uri="{FF2B5EF4-FFF2-40B4-BE49-F238E27FC236}">
                      <a16:creationId xmlns:a16="http://schemas.microsoft.com/office/drawing/2014/main" id="{FB6275EF-3CD2-381C-9ACE-56541DF6A645}"/>
                    </a:ext>
                  </a:extLst>
                </p:cNvPr>
                <p:cNvSpPr txBox="1">
                  <a:spLocks noRot="1" noChangeAspect="1" noMove="1" noResize="1" noEditPoints="1" noAdjustHandles="1" noChangeArrowheads="1" noChangeShapeType="1" noTextEdit="1"/>
                </p:cNvSpPr>
                <p:nvPr/>
              </p:nvSpPr>
              <p:spPr>
                <a:xfrm>
                  <a:off x="8664689" y="3704523"/>
                  <a:ext cx="264793" cy="211601"/>
                </a:xfrm>
                <a:prstGeom prst="rect">
                  <a:avLst/>
                </a:prstGeom>
                <a:blipFill>
                  <a:blip r:embed="rId20"/>
                  <a:stretch>
                    <a:fillRect l="-15909" r="-15909" b="-5714"/>
                  </a:stretch>
                </a:blipFill>
              </p:spPr>
              <p:txBody>
                <a:bodyPr/>
                <a:lstStyle/>
                <a:p>
                  <a:r>
                    <a:rPr lang="en-GB">
                      <a:noFill/>
                    </a:rPr>
                    <a:t> </a:t>
                  </a:r>
                </a:p>
              </p:txBody>
            </p:sp>
          </mc:Fallback>
        </mc:AlternateContent>
        <p:sp>
          <p:nvSpPr>
            <p:cNvPr id="81" name="Freeform: Shape 80">
              <a:extLst>
                <a:ext uri="{FF2B5EF4-FFF2-40B4-BE49-F238E27FC236}">
                  <a16:creationId xmlns:a16="http://schemas.microsoft.com/office/drawing/2014/main" id="{608B85D3-254D-E812-A453-05A92DFECC7A}"/>
                </a:ext>
              </a:extLst>
            </p:cNvPr>
            <p:cNvSpPr/>
            <p:nvPr/>
          </p:nvSpPr>
          <p:spPr>
            <a:xfrm>
              <a:off x="8797085" y="3337211"/>
              <a:ext cx="633801" cy="246786"/>
            </a:xfrm>
            <a:custGeom>
              <a:avLst/>
              <a:gdLst>
                <a:gd name="connsiteX0" fmla="*/ 503741 w 503741"/>
                <a:gd name="connsiteY0" fmla="*/ 717284 h 717284"/>
                <a:gd name="connsiteX1" fmla="*/ 147837 w 503741"/>
                <a:gd name="connsiteY1" fmla="*/ 405183 h 717284"/>
                <a:gd name="connsiteX2" fmla="*/ 0 w 503741"/>
                <a:gd name="connsiteY2" fmla="*/ 0 h 717284"/>
              </a:gdLst>
              <a:ahLst/>
              <a:cxnLst>
                <a:cxn ang="0">
                  <a:pos x="connsiteX0" y="connsiteY0"/>
                </a:cxn>
                <a:cxn ang="0">
                  <a:pos x="connsiteX1" y="connsiteY1"/>
                </a:cxn>
                <a:cxn ang="0">
                  <a:pos x="connsiteX2" y="connsiteY2"/>
                </a:cxn>
              </a:cxnLst>
              <a:rect l="l" t="t" r="r" b="b"/>
              <a:pathLst>
                <a:path w="503741" h="717284">
                  <a:moveTo>
                    <a:pt x="503741" y="717284"/>
                  </a:moveTo>
                  <a:cubicBezTo>
                    <a:pt x="367767" y="621007"/>
                    <a:pt x="231794" y="524730"/>
                    <a:pt x="147837" y="405183"/>
                  </a:cubicBezTo>
                  <a:cubicBezTo>
                    <a:pt x="63880" y="285636"/>
                    <a:pt x="31940" y="142818"/>
                    <a:pt x="0" y="0"/>
                  </a:cubicBezTo>
                </a:path>
              </a:pathLst>
            </a:cu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6EED73B-A9A1-136B-4DEF-F4F98D028FBD}"/>
                    </a:ext>
                  </a:extLst>
                </p:cNvPr>
                <p:cNvSpPr txBox="1"/>
                <p:nvPr/>
              </p:nvSpPr>
              <p:spPr>
                <a:xfrm>
                  <a:off x="8229694" y="2960521"/>
                  <a:ext cx="541585" cy="3022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l-PL" sz="1400" i="1" smtClean="0">
                            <a:solidFill>
                              <a:schemeClr val="tx1"/>
                            </a:solidFill>
                            <a:latin typeface="Cambria Math" panose="02040503050406030204" pitchFamily="18" charset="0"/>
                            <a:ea typeface="Cambria Math" panose="02040503050406030204" pitchFamily="18" charset="0"/>
                          </a:rPr>
                          <m:t>𝜊</m:t>
                        </m:r>
                        <m:r>
                          <a:rPr lang="pl-PL" sz="1400" i="1" smtClean="0">
                            <a:solidFill>
                              <a:schemeClr val="tx1"/>
                            </a:solidFill>
                            <a:latin typeface="Cambria Math" panose="02040503050406030204" pitchFamily="18" charset="0"/>
                          </a:rPr>
                          <m:t>(</m:t>
                        </m:r>
                        <m:sSub>
                          <m:sSubPr>
                            <m:ctrlPr>
                              <a:rPr lang="pl-PL" sz="1400" i="1">
                                <a:solidFill>
                                  <a:schemeClr val="tx1"/>
                                </a:solidFill>
                                <a:latin typeface="Cambria Math" panose="02040503050406030204" pitchFamily="18" charset="0"/>
                              </a:rPr>
                            </m:ctrlPr>
                          </m:sSubPr>
                          <m:e>
                            <m:r>
                              <a:rPr lang="pl-PL" sz="1400" i="1">
                                <a:solidFill>
                                  <a:schemeClr val="tx1"/>
                                </a:solidFill>
                                <a:latin typeface="Cambria Math" panose="02040503050406030204" pitchFamily="18" charset="0"/>
                              </a:rPr>
                              <m:t>𝑥</m:t>
                            </m:r>
                          </m:e>
                          <m:sub>
                            <m:r>
                              <a:rPr lang="pl-PL" sz="1400" i="1">
                                <a:solidFill>
                                  <a:schemeClr val="tx1"/>
                                </a:solidFill>
                                <a:latin typeface="Cambria Math" panose="02040503050406030204" pitchFamily="18" charset="0"/>
                              </a:rPr>
                              <m:t>0</m:t>
                            </m:r>
                          </m:sub>
                        </m:sSub>
                        <m:r>
                          <a:rPr lang="pl-PL" sz="1400" i="1">
                            <a:solidFill>
                              <a:schemeClr val="tx1"/>
                            </a:solidFill>
                            <a:latin typeface="Cambria Math" panose="02040503050406030204" pitchFamily="18" charset="0"/>
                          </a:rPr>
                          <m:t>)</m:t>
                        </m:r>
                      </m:oMath>
                    </m:oMathPara>
                  </a14:m>
                  <a:endParaRPr lang="en-GB" sz="1400" dirty="0"/>
                </a:p>
              </p:txBody>
            </p:sp>
          </mc:Choice>
          <mc:Fallback xmlns="">
            <p:sp>
              <p:nvSpPr>
                <p:cNvPr id="93" name="TextBox 92">
                  <a:extLst>
                    <a:ext uri="{FF2B5EF4-FFF2-40B4-BE49-F238E27FC236}">
                      <a16:creationId xmlns:a16="http://schemas.microsoft.com/office/drawing/2014/main" id="{B1CF6FF7-1A75-1372-0036-372A819AC5C6}"/>
                    </a:ext>
                  </a:extLst>
                </p:cNvPr>
                <p:cNvSpPr txBox="1">
                  <a:spLocks noRot="1" noChangeAspect="1" noMove="1" noResize="1" noEditPoints="1" noAdjustHandles="1" noChangeArrowheads="1" noChangeShapeType="1" noTextEdit="1"/>
                </p:cNvSpPr>
                <p:nvPr/>
              </p:nvSpPr>
              <p:spPr>
                <a:xfrm>
                  <a:off x="8229694" y="2960521"/>
                  <a:ext cx="541585" cy="302288"/>
                </a:xfrm>
                <a:prstGeom prst="rect">
                  <a:avLst/>
                </a:prstGeom>
                <a:blipFill>
                  <a:blip r:embed="rId21"/>
                  <a:stretch>
                    <a:fillRect r="-6522" b="-8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8430529-0589-E1A8-82A6-3D86B7CBD8A9}"/>
                  </a:ext>
                </a:extLst>
              </p:cNvPr>
              <p:cNvSpPr txBox="1"/>
              <p:nvPr/>
            </p:nvSpPr>
            <p:spPr>
              <a:xfrm>
                <a:off x="10748901" y="3396782"/>
                <a:ext cx="1205971" cy="307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sz="1400" i="1" smtClean="0">
                              <a:latin typeface="Cambria Math" panose="02040503050406030204" pitchFamily="18" charset="0"/>
                            </a:rPr>
                          </m:ctrlPr>
                        </m:funcPr>
                        <m:fName>
                          <m:limLow>
                            <m:limLowPr>
                              <m:ctrlPr>
                                <a:rPr lang="en-GB" sz="1400" i="1">
                                  <a:latin typeface="Cambria Math" panose="02040503050406030204" pitchFamily="18" charset="0"/>
                                </a:rPr>
                              </m:ctrlPr>
                            </m:limLowPr>
                            <m:e>
                              <m:r>
                                <m:rPr>
                                  <m:sty m:val="p"/>
                                </m:rPr>
                                <a:rPr lang="en-GB" sz="1400">
                                  <a:latin typeface="Cambria Math" panose="02040503050406030204" pitchFamily="18" charset="0"/>
                                </a:rPr>
                                <m:t>lim</m:t>
                              </m:r>
                            </m:e>
                            <m:lim>
                              <m:sSub>
                                <m:sSubPr>
                                  <m:ctrlPr>
                                    <a:rPr lang="pl-PL" sz="1400" i="1">
                                      <a:latin typeface="Cambria Math" panose="02040503050406030204" pitchFamily="18" charset="0"/>
                                    </a:rPr>
                                  </m:ctrlPr>
                                </m:sSubPr>
                                <m:e>
                                  <m:r>
                                    <a:rPr lang="pl-PL" sz="1400" i="1">
                                      <a:latin typeface="Cambria Math" panose="02040503050406030204" pitchFamily="18" charset="0"/>
                                    </a:rPr>
                                    <m:t>𝑥</m:t>
                                  </m:r>
                                </m:e>
                                <m:sub>
                                  <m:r>
                                    <a:rPr lang="pl-PL" sz="1400" i="1">
                                      <a:latin typeface="Cambria Math" panose="02040503050406030204" pitchFamily="18" charset="0"/>
                                    </a:rPr>
                                    <m:t>0</m:t>
                                  </m:r>
                                </m:sub>
                              </m:sSub>
                              <m:r>
                                <a:rPr lang="pl-PL" sz="1400" i="1">
                                  <a:latin typeface="Cambria Math" panose="02040503050406030204" pitchFamily="18" charset="0"/>
                                </a:rPr>
                                <m:t>→</m:t>
                              </m:r>
                              <m:r>
                                <a:rPr lang="pl-PL" sz="1400" b="0" i="1" smtClean="0">
                                  <a:latin typeface="Cambria Math" panose="02040503050406030204" pitchFamily="18" charset="0"/>
                                </a:rPr>
                                <m:t>∞</m:t>
                              </m:r>
                            </m:lim>
                          </m:limLow>
                        </m:fName>
                        <m:e>
                          <m:r>
                            <a:rPr lang="pl-PL" sz="1400" i="1" smtClean="0">
                              <a:latin typeface="Cambria Math" panose="02040503050406030204" pitchFamily="18" charset="0"/>
                              <a:ea typeface="Cambria Math" panose="02040503050406030204" pitchFamily="18" charset="0"/>
                            </a:rPr>
                            <m:t>𝜊</m:t>
                          </m:r>
                          <m:d>
                            <m:dPr>
                              <m:ctrlPr>
                                <a:rPr lang="pl-PL" sz="1400" i="1" smtClean="0">
                                  <a:solidFill>
                                    <a:schemeClr val="tx1"/>
                                  </a:solidFill>
                                  <a:latin typeface="Cambria Math" panose="02040503050406030204" pitchFamily="18" charset="0"/>
                                </a:rPr>
                              </m:ctrlPr>
                            </m:dPr>
                            <m:e>
                              <m:sSub>
                                <m:sSubPr>
                                  <m:ctrlPr>
                                    <a:rPr lang="pl-PL" sz="1400" i="1">
                                      <a:solidFill>
                                        <a:schemeClr val="tx1"/>
                                      </a:solidFill>
                                      <a:latin typeface="Cambria Math" panose="02040503050406030204" pitchFamily="18" charset="0"/>
                                    </a:rPr>
                                  </m:ctrlPr>
                                </m:sSubPr>
                                <m:e>
                                  <m:r>
                                    <a:rPr lang="pl-PL" sz="1400" i="1">
                                      <a:solidFill>
                                        <a:schemeClr val="tx1"/>
                                      </a:solidFill>
                                      <a:latin typeface="Cambria Math" panose="02040503050406030204" pitchFamily="18" charset="0"/>
                                    </a:rPr>
                                    <m:t>𝑥</m:t>
                                  </m:r>
                                </m:e>
                                <m:sub>
                                  <m:r>
                                    <a:rPr lang="pl-PL" sz="1400" i="1">
                                      <a:solidFill>
                                        <a:schemeClr val="tx1"/>
                                      </a:solidFill>
                                      <a:latin typeface="Cambria Math" panose="02040503050406030204" pitchFamily="18" charset="0"/>
                                    </a:rPr>
                                    <m:t>0</m:t>
                                  </m:r>
                                </m:sub>
                              </m:sSub>
                            </m:e>
                          </m:d>
                          <m:r>
                            <a:rPr lang="pl-PL" sz="1400" i="1">
                              <a:latin typeface="Cambria Math" panose="02040503050406030204" pitchFamily="18" charset="0"/>
                            </a:rPr>
                            <m:t>=</m:t>
                          </m:r>
                          <m:r>
                            <a:rPr lang="pl-PL" sz="1400" b="0" i="1" smtClean="0">
                              <a:latin typeface="Cambria Math" panose="02040503050406030204" pitchFamily="18" charset="0"/>
                            </a:rPr>
                            <m:t>0</m:t>
                          </m:r>
                        </m:e>
                      </m:func>
                    </m:oMath>
                  </m:oMathPara>
                </a14:m>
                <a:endParaRPr lang="en-GB" sz="1400" dirty="0"/>
              </a:p>
            </p:txBody>
          </p:sp>
        </mc:Choice>
        <mc:Fallback xmlns="">
          <p:sp>
            <p:nvSpPr>
              <p:cNvPr id="83" name="TextBox 82">
                <a:extLst>
                  <a:ext uri="{FF2B5EF4-FFF2-40B4-BE49-F238E27FC236}">
                    <a16:creationId xmlns:a16="http://schemas.microsoft.com/office/drawing/2014/main" id="{68430529-0589-E1A8-82A6-3D86B7CBD8A9}"/>
                  </a:ext>
                </a:extLst>
              </p:cNvPr>
              <p:cNvSpPr txBox="1">
                <a:spLocks noRot="1" noChangeAspect="1" noMove="1" noResize="1" noEditPoints="1" noAdjustHandles="1" noChangeArrowheads="1" noChangeShapeType="1" noTextEdit="1"/>
              </p:cNvSpPr>
              <p:nvPr/>
            </p:nvSpPr>
            <p:spPr>
              <a:xfrm>
                <a:off x="10748901" y="3396782"/>
                <a:ext cx="1205971" cy="307135"/>
              </a:xfrm>
              <a:prstGeom prst="rect">
                <a:avLst/>
              </a:prstGeom>
              <a:blipFill>
                <a:blip r:embed="rId22"/>
                <a:stretch>
                  <a:fillRect l="-505" r="-3030" b="-98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140DD507-4DDB-0DF7-46C0-64876038C1CA}"/>
                  </a:ext>
                </a:extLst>
              </p:cNvPr>
              <p:cNvSpPr txBox="1"/>
              <p:nvPr/>
            </p:nvSpPr>
            <p:spPr>
              <a:xfrm>
                <a:off x="11332005" y="3093737"/>
                <a:ext cx="30711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l-PL" sz="1400" i="1" smtClean="0">
                              <a:latin typeface="Cambria Math" panose="02040503050406030204" pitchFamily="18" charset="0"/>
                            </a:rPr>
                          </m:ctrlPr>
                        </m:sSubPr>
                        <m:e>
                          <m:r>
                            <a:rPr lang="pl-PL" sz="1400" i="1">
                              <a:latin typeface="Cambria Math" panose="02040503050406030204" pitchFamily="18" charset="0"/>
                            </a:rPr>
                            <m:t>𝑥</m:t>
                          </m:r>
                        </m:e>
                        <m:sub>
                          <m:r>
                            <a:rPr lang="pl-PL" sz="1400" i="1">
                              <a:latin typeface="Cambria Math" panose="02040503050406030204" pitchFamily="18" charset="0"/>
                            </a:rPr>
                            <m:t>0</m:t>
                          </m:r>
                        </m:sub>
                      </m:sSub>
                    </m:oMath>
                  </m:oMathPara>
                </a14:m>
                <a:endParaRPr lang="en-GB" sz="1400" dirty="0"/>
              </a:p>
            </p:txBody>
          </p:sp>
        </mc:Choice>
        <mc:Fallback xmlns="">
          <p:sp>
            <p:nvSpPr>
              <p:cNvPr id="84" name="TextBox 83">
                <a:extLst>
                  <a:ext uri="{FF2B5EF4-FFF2-40B4-BE49-F238E27FC236}">
                    <a16:creationId xmlns:a16="http://schemas.microsoft.com/office/drawing/2014/main" id="{140DD507-4DDB-0DF7-46C0-64876038C1CA}"/>
                  </a:ext>
                </a:extLst>
              </p:cNvPr>
              <p:cNvSpPr txBox="1">
                <a:spLocks noRot="1" noChangeAspect="1" noMove="1" noResize="1" noEditPoints="1" noAdjustHandles="1" noChangeArrowheads="1" noChangeShapeType="1" noTextEdit="1"/>
              </p:cNvSpPr>
              <p:nvPr/>
            </p:nvSpPr>
            <p:spPr>
              <a:xfrm>
                <a:off x="11332005" y="3093737"/>
                <a:ext cx="307113" cy="307777"/>
              </a:xfrm>
              <a:prstGeom prst="rect">
                <a:avLst/>
              </a:prstGeom>
              <a:blipFill>
                <a:blip r:embed="rId2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B4B9B80-B0EE-F481-14E8-F114A3C2F2FA}"/>
                  </a:ext>
                </a:extLst>
              </p:cNvPr>
              <p:cNvSpPr txBox="1"/>
              <p:nvPr/>
            </p:nvSpPr>
            <p:spPr>
              <a:xfrm>
                <a:off x="10750397" y="2526082"/>
                <a:ext cx="43281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l-PL" sz="1400" b="0" i="0" smtClean="0">
                          <a:latin typeface="Cambria Math" panose="02040503050406030204" pitchFamily="18" charset="0"/>
                        </a:rPr>
                        <m:t>ln</m:t>
                      </m:r>
                      <m:r>
                        <a:rPr lang="pl-PL" sz="1400" b="0" i="0" smtClean="0">
                          <a:latin typeface="Cambria Math" panose="02040503050406030204" pitchFamily="18" charset="0"/>
                        </a:rPr>
                        <m:t>(2)</m:t>
                      </m:r>
                    </m:oMath>
                  </m:oMathPara>
                </a14:m>
                <a:endParaRPr lang="en-GB" sz="1400" dirty="0"/>
              </a:p>
            </p:txBody>
          </p:sp>
        </mc:Choice>
        <mc:Fallback xmlns="">
          <p:sp>
            <p:nvSpPr>
              <p:cNvPr id="85" name="TextBox 84">
                <a:extLst>
                  <a:ext uri="{FF2B5EF4-FFF2-40B4-BE49-F238E27FC236}">
                    <a16:creationId xmlns:a16="http://schemas.microsoft.com/office/drawing/2014/main" id="{9B4B9B80-B0EE-F481-14E8-F114A3C2F2FA}"/>
                  </a:ext>
                </a:extLst>
              </p:cNvPr>
              <p:cNvSpPr txBox="1">
                <a:spLocks noRot="1" noChangeAspect="1" noMove="1" noResize="1" noEditPoints="1" noAdjustHandles="1" noChangeArrowheads="1" noChangeShapeType="1" noTextEdit="1"/>
              </p:cNvSpPr>
              <p:nvPr/>
            </p:nvSpPr>
            <p:spPr>
              <a:xfrm>
                <a:off x="10750397" y="2526082"/>
                <a:ext cx="432811" cy="215444"/>
              </a:xfrm>
              <a:prstGeom prst="rect">
                <a:avLst/>
              </a:prstGeom>
              <a:blipFill>
                <a:blip r:embed="rId24"/>
                <a:stretch>
                  <a:fillRect l="-11268" r="-14085" b="-30556"/>
                </a:stretch>
              </a:blipFill>
            </p:spPr>
            <p:txBody>
              <a:bodyPr/>
              <a:lstStyle/>
              <a:p>
                <a:r>
                  <a:rPr lang="en-GB">
                    <a:noFill/>
                  </a:rPr>
                  <a:t> </a:t>
                </a:r>
              </a:p>
            </p:txBody>
          </p:sp>
        </mc:Fallback>
      </mc:AlternateContent>
      <p:grpSp>
        <p:nvGrpSpPr>
          <p:cNvPr id="3" name="Group 2">
            <a:extLst>
              <a:ext uri="{FF2B5EF4-FFF2-40B4-BE49-F238E27FC236}">
                <a16:creationId xmlns:a16="http://schemas.microsoft.com/office/drawing/2014/main" id="{EC4393A8-F5A4-2DD8-D753-C0F6441B3FBE}"/>
              </a:ext>
            </a:extLst>
          </p:cNvPr>
          <p:cNvGrpSpPr/>
          <p:nvPr/>
        </p:nvGrpSpPr>
        <p:grpSpPr>
          <a:xfrm>
            <a:off x="4813635" y="1795528"/>
            <a:ext cx="5763396" cy="1977285"/>
            <a:chOff x="4829107" y="1798476"/>
            <a:chExt cx="5763396" cy="1977285"/>
          </a:xfrm>
        </p:grpSpPr>
        <p:sp>
          <p:nvSpPr>
            <p:cNvPr id="2" name="Rectangle 1">
              <a:extLst>
                <a:ext uri="{FF2B5EF4-FFF2-40B4-BE49-F238E27FC236}">
                  <a16:creationId xmlns:a16="http://schemas.microsoft.com/office/drawing/2014/main" id="{C3BD7512-8AA5-F79E-8DBB-DD8EBA500692}"/>
                </a:ext>
              </a:extLst>
            </p:cNvPr>
            <p:cNvSpPr/>
            <p:nvPr/>
          </p:nvSpPr>
          <p:spPr>
            <a:xfrm>
              <a:off x="4829107" y="1798476"/>
              <a:ext cx="5763396" cy="1977285"/>
            </a:xfrm>
            <a:prstGeom prst="rect">
              <a:avLst/>
            </a:prstGeom>
            <a:solidFill>
              <a:schemeClr val="tx2">
                <a:lumMod val="10000"/>
                <a:lumOff val="90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sz="1400" dirty="0"/>
            </a:p>
          </p:txBody>
        </p:sp>
        <p:cxnSp>
          <p:nvCxnSpPr>
            <p:cNvPr id="17" name="Straight Arrow Connector 16">
              <a:extLst>
                <a:ext uri="{FF2B5EF4-FFF2-40B4-BE49-F238E27FC236}">
                  <a16:creationId xmlns:a16="http://schemas.microsoft.com/office/drawing/2014/main" id="{DB3C476E-6B2C-C0A9-59FA-8A4603F92018}"/>
                </a:ext>
              </a:extLst>
            </p:cNvPr>
            <p:cNvCxnSpPr>
              <a:cxnSpLocks/>
            </p:cNvCxnSpPr>
            <p:nvPr/>
          </p:nvCxnSpPr>
          <p:spPr>
            <a:xfrm flipV="1">
              <a:off x="5377058" y="2172725"/>
              <a:ext cx="0" cy="9561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2FAB046C-7C7B-5573-EEB9-EE99FB118C4A}"/>
                </a:ext>
              </a:extLst>
            </p:cNvPr>
            <p:cNvCxnSpPr>
              <a:cxnSpLocks/>
            </p:cNvCxnSpPr>
            <p:nvPr/>
          </p:nvCxnSpPr>
          <p:spPr>
            <a:xfrm rot="5400000" flipV="1">
              <a:off x="5747775" y="2542790"/>
              <a:ext cx="0" cy="9664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F1292524-67DD-6290-96BE-87DC214EC8BB}"/>
                </a:ext>
              </a:extLst>
            </p:cNvPr>
            <p:cNvCxnSpPr>
              <a:cxnSpLocks/>
            </p:cNvCxnSpPr>
            <p:nvPr/>
          </p:nvCxnSpPr>
          <p:spPr>
            <a:xfrm>
              <a:off x="5274066" y="2562365"/>
              <a:ext cx="913099" cy="0"/>
            </a:xfrm>
            <a:prstGeom prst="line">
              <a:avLst/>
            </a:prstGeom>
            <a:ln>
              <a:solidFill>
                <a:srgbClr val="FF0000"/>
              </a:solidFill>
              <a:prstDash val="dash"/>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1D30375-62DD-9DDA-B856-2230C8B8B6D2}"/>
                    </a:ext>
                  </a:extLst>
                </p:cNvPr>
                <p:cNvSpPr txBox="1"/>
                <p:nvPr/>
              </p:nvSpPr>
              <p:spPr>
                <a:xfrm>
                  <a:off x="4932586" y="2909534"/>
                  <a:ext cx="27251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latin typeface="Cambria Math" panose="02040503050406030204" pitchFamily="18" charset="0"/>
                          </a:rPr>
                          <m:t>0.0</m:t>
                        </m:r>
                      </m:oMath>
                    </m:oMathPara>
                  </a14:m>
                  <a:endParaRPr lang="en-GB" sz="1400" dirty="0"/>
                </a:p>
              </p:txBody>
            </p:sp>
          </mc:Choice>
          <mc:Fallback xmlns="">
            <p:sp>
              <p:nvSpPr>
                <p:cNvPr id="20" name="TextBox 19">
                  <a:extLst>
                    <a:ext uri="{FF2B5EF4-FFF2-40B4-BE49-F238E27FC236}">
                      <a16:creationId xmlns:a16="http://schemas.microsoft.com/office/drawing/2014/main" id="{51D30375-62DD-9DDA-B856-2230C8B8B6D2}"/>
                    </a:ext>
                  </a:extLst>
                </p:cNvPr>
                <p:cNvSpPr txBox="1">
                  <a:spLocks noRot="1" noChangeAspect="1" noMove="1" noResize="1" noEditPoints="1" noAdjustHandles="1" noChangeArrowheads="1" noChangeShapeType="1" noTextEdit="1"/>
                </p:cNvSpPr>
                <p:nvPr/>
              </p:nvSpPr>
              <p:spPr>
                <a:xfrm>
                  <a:off x="4932586" y="2909534"/>
                  <a:ext cx="272510" cy="215444"/>
                </a:xfrm>
                <a:prstGeom prst="rect">
                  <a:avLst/>
                </a:prstGeom>
                <a:blipFill>
                  <a:blip r:embed="rId25"/>
                  <a:stretch>
                    <a:fillRect l="-15909" r="-15909" b="-5714"/>
                  </a:stretch>
                </a:blipFill>
              </p:spPr>
              <p:txBody>
                <a:bodyPr/>
                <a:lstStyle/>
                <a:p>
                  <a:r>
                    <a:rPr lang="en-GB">
                      <a:noFill/>
                    </a:rPr>
                    <a:t> </a:t>
                  </a:r>
                </a:p>
              </p:txBody>
            </p:sp>
          </mc:Fallback>
        </mc:AlternateContent>
        <p:sp>
          <p:nvSpPr>
            <p:cNvPr id="21" name="Freeform: Shape 20">
              <a:extLst>
                <a:ext uri="{FF2B5EF4-FFF2-40B4-BE49-F238E27FC236}">
                  <a16:creationId xmlns:a16="http://schemas.microsoft.com/office/drawing/2014/main" id="{221AAEC8-F3DE-3FE2-9706-F6FCF30C2B56}"/>
                </a:ext>
              </a:extLst>
            </p:cNvPr>
            <p:cNvSpPr/>
            <p:nvPr/>
          </p:nvSpPr>
          <p:spPr>
            <a:xfrm rot="21367130">
              <a:off x="5366453" y="2652195"/>
              <a:ext cx="762644" cy="284006"/>
            </a:xfrm>
            <a:custGeom>
              <a:avLst/>
              <a:gdLst>
                <a:gd name="connsiteX0" fmla="*/ 0 w 741047"/>
                <a:gd name="connsiteY0" fmla="*/ 353321 h 366264"/>
                <a:gd name="connsiteX1" fmla="*/ 263336 w 741047"/>
                <a:gd name="connsiteY1" fmla="*/ 332148 h 366264"/>
                <a:gd name="connsiteX2" fmla="*/ 460508 w 741047"/>
                <a:gd name="connsiteY2" fmla="*/ 60872 h 366264"/>
                <a:gd name="connsiteX3" fmla="*/ 741047 w 741047"/>
                <a:gd name="connsiteY3" fmla="*/ 0 h 366264"/>
              </a:gdLst>
              <a:ahLst/>
              <a:cxnLst>
                <a:cxn ang="0">
                  <a:pos x="connsiteX0" y="connsiteY0"/>
                </a:cxn>
                <a:cxn ang="0">
                  <a:pos x="connsiteX1" y="connsiteY1"/>
                </a:cxn>
                <a:cxn ang="0">
                  <a:pos x="connsiteX2" y="connsiteY2"/>
                </a:cxn>
                <a:cxn ang="0">
                  <a:pos x="connsiteX3" y="connsiteY3"/>
                </a:cxn>
              </a:cxnLst>
              <a:rect l="l" t="t" r="r" b="b"/>
              <a:pathLst>
                <a:path w="741047" h="366264">
                  <a:moveTo>
                    <a:pt x="0" y="353321"/>
                  </a:moveTo>
                  <a:cubicBezTo>
                    <a:pt x="93292" y="367105"/>
                    <a:pt x="186585" y="380889"/>
                    <a:pt x="263336" y="332148"/>
                  </a:cubicBezTo>
                  <a:cubicBezTo>
                    <a:pt x="340087" y="283407"/>
                    <a:pt x="380890" y="116230"/>
                    <a:pt x="460508" y="60872"/>
                  </a:cubicBezTo>
                  <a:cubicBezTo>
                    <a:pt x="540126" y="5514"/>
                    <a:pt x="640586" y="2757"/>
                    <a:pt x="741047"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a:extLst>
                <a:ext uri="{FF2B5EF4-FFF2-40B4-BE49-F238E27FC236}">
                  <a16:creationId xmlns:a16="http://schemas.microsoft.com/office/drawing/2014/main" id="{F001999D-D3F4-C667-4F7D-668BA556B458}"/>
                </a:ext>
              </a:extLst>
            </p:cNvPr>
            <p:cNvCxnSpPr>
              <a:cxnSpLocks/>
            </p:cNvCxnSpPr>
            <p:nvPr/>
          </p:nvCxnSpPr>
          <p:spPr>
            <a:xfrm flipV="1">
              <a:off x="9586806" y="2172726"/>
              <a:ext cx="0" cy="9561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21492854-1E2A-EDB6-0E57-D9C547A79AE2}"/>
                </a:ext>
              </a:extLst>
            </p:cNvPr>
            <p:cNvCxnSpPr>
              <a:cxnSpLocks/>
            </p:cNvCxnSpPr>
            <p:nvPr/>
          </p:nvCxnSpPr>
          <p:spPr>
            <a:xfrm rot="5400000" flipV="1">
              <a:off x="9957523" y="2542791"/>
              <a:ext cx="0" cy="9664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02D9A81A-A93C-C6EF-FBA0-47247CD74BFE}"/>
                </a:ext>
              </a:extLst>
            </p:cNvPr>
            <p:cNvCxnSpPr>
              <a:cxnSpLocks/>
            </p:cNvCxnSpPr>
            <p:nvPr/>
          </p:nvCxnSpPr>
          <p:spPr>
            <a:xfrm>
              <a:off x="9483814" y="2562366"/>
              <a:ext cx="863434" cy="0"/>
            </a:xfrm>
            <a:prstGeom prst="line">
              <a:avLst/>
            </a:prstGeom>
            <a:ln>
              <a:solidFill>
                <a:srgbClr val="FF0000"/>
              </a:solidFill>
              <a:prstDash val="dash"/>
            </a:ln>
          </p:spPr>
          <p:style>
            <a:lnRef idx="2">
              <a:schemeClr val="accent2"/>
            </a:lnRef>
            <a:fillRef idx="0">
              <a:schemeClr val="accent2"/>
            </a:fillRef>
            <a:effectRef idx="1">
              <a:schemeClr val="accent2"/>
            </a:effectRef>
            <a:fontRef idx="minor">
              <a:schemeClr val="tx1"/>
            </a:fontRef>
          </p:style>
        </p:cxnSp>
        <p:sp>
          <p:nvSpPr>
            <p:cNvPr id="26" name="Freeform: Shape 25">
              <a:extLst>
                <a:ext uri="{FF2B5EF4-FFF2-40B4-BE49-F238E27FC236}">
                  <a16:creationId xmlns:a16="http://schemas.microsoft.com/office/drawing/2014/main" id="{F4C6670F-A8F5-D4D9-A07D-2E221B3F79B1}"/>
                </a:ext>
              </a:extLst>
            </p:cNvPr>
            <p:cNvSpPr/>
            <p:nvPr/>
          </p:nvSpPr>
          <p:spPr>
            <a:xfrm>
              <a:off x="9604865" y="2300423"/>
              <a:ext cx="742383" cy="222406"/>
            </a:xfrm>
            <a:custGeom>
              <a:avLst/>
              <a:gdLst>
                <a:gd name="connsiteX0" fmla="*/ 0 w 721360"/>
                <a:gd name="connsiteY0" fmla="*/ 0 h 218440"/>
                <a:gd name="connsiteX1" fmla="*/ 271780 w 721360"/>
                <a:gd name="connsiteY1" fmla="*/ 175260 h 218440"/>
                <a:gd name="connsiteX2" fmla="*/ 721360 w 721360"/>
                <a:gd name="connsiteY2" fmla="*/ 218440 h 218440"/>
              </a:gdLst>
              <a:ahLst/>
              <a:cxnLst>
                <a:cxn ang="0">
                  <a:pos x="connsiteX0" y="connsiteY0"/>
                </a:cxn>
                <a:cxn ang="0">
                  <a:pos x="connsiteX1" y="connsiteY1"/>
                </a:cxn>
                <a:cxn ang="0">
                  <a:pos x="connsiteX2" y="connsiteY2"/>
                </a:cxn>
              </a:cxnLst>
              <a:rect l="l" t="t" r="r" b="b"/>
              <a:pathLst>
                <a:path w="721360" h="218440">
                  <a:moveTo>
                    <a:pt x="0" y="0"/>
                  </a:moveTo>
                  <a:cubicBezTo>
                    <a:pt x="75776" y="69426"/>
                    <a:pt x="151553" y="138853"/>
                    <a:pt x="271780" y="175260"/>
                  </a:cubicBezTo>
                  <a:cubicBezTo>
                    <a:pt x="392007" y="211667"/>
                    <a:pt x="556683" y="215053"/>
                    <a:pt x="721360" y="21844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a:extLst>
                <a:ext uri="{FF2B5EF4-FFF2-40B4-BE49-F238E27FC236}">
                  <a16:creationId xmlns:a16="http://schemas.microsoft.com/office/drawing/2014/main" id="{951D7191-3FB5-ADD0-0D5E-6EE18289F1F7}"/>
                </a:ext>
              </a:extLst>
            </p:cNvPr>
            <p:cNvCxnSpPr>
              <a:cxnSpLocks/>
            </p:cNvCxnSpPr>
            <p:nvPr/>
          </p:nvCxnSpPr>
          <p:spPr>
            <a:xfrm flipV="1">
              <a:off x="8180179" y="2180770"/>
              <a:ext cx="0" cy="9561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48B75529-2880-F08E-60BA-167BC53C2FA3}"/>
                </a:ext>
              </a:extLst>
            </p:cNvPr>
            <p:cNvCxnSpPr>
              <a:cxnSpLocks/>
            </p:cNvCxnSpPr>
            <p:nvPr/>
          </p:nvCxnSpPr>
          <p:spPr>
            <a:xfrm rot="5400000" flipV="1">
              <a:off x="8550896" y="2550835"/>
              <a:ext cx="0" cy="9664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819EC478-506E-4957-2240-B0D93FAC5C54}"/>
                </a:ext>
              </a:extLst>
            </p:cNvPr>
            <p:cNvCxnSpPr>
              <a:cxnSpLocks/>
            </p:cNvCxnSpPr>
            <p:nvPr/>
          </p:nvCxnSpPr>
          <p:spPr>
            <a:xfrm>
              <a:off x="8077187" y="2570410"/>
              <a:ext cx="913099" cy="0"/>
            </a:xfrm>
            <a:prstGeom prst="line">
              <a:avLst/>
            </a:prstGeom>
            <a:ln>
              <a:solidFill>
                <a:srgbClr val="FF0000"/>
              </a:solidFill>
              <a:prstDash val="dash"/>
            </a:ln>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81C32B29-CD19-FD55-7D67-83395A7C93BB}"/>
                </a:ext>
              </a:extLst>
            </p:cNvPr>
            <p:cNvCxnSpPr>
              <a:cxnSpLocks/>
            </p:cNvCxnSpPr>
            <p:nvPr/>
          </p:nvCxnSpPr>
          <p:spPr>
            <a:xfrm>
              <a:off x="8180179" y="2570410"/>
              <a:ext cx="769393"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D42B02-1E8F-8F89-79D0-4379964D474C}"/>
                    </a:ext>
                  </a:extLst>
                </p:cNvPr>
                <p:cNvSpPr txBox="1"/>
                <p:nvPr/>
              </p:nvSpPr>
              <p:spPr>
                <a:xfrm>
                  <a:off x="5205082" y="1843127"/>
                  <a:ext cx="101797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1400" i="1">
                                <a:latin typeface="Cambria Math" panose="02040503050406030204" pitchFamily="18" charset="0"/>
                              </a:rPr>
                            </m:ctrlPr>
                          </m:sSubPr>
                          <m:e>
                            <m:r>
                              <a:rPr lang="pl-PL" sz="1400" i="1">
                                <a:latin typeface="Cambria Math" panose="02040503050406030204" pitchFamily="18" charset="0"/>
                              </a:rPr>
                              <m:t>0</m:t>
                            </m:r>
                            <m:r>
                              <a:rPr lang="pl-PL" sz="1400" i="1">
                                <a:latin typeface="Cambria Math" panose="02040503050406030204" pitchFamily="18" charset="0"/>
                                <a:ea typeface="Cambria Math" panose="02040503050406030204" pitchFamily="18" charset="0"/>
                              </a:rPr>
                              <m:t>≤</m:t>
                            </m:r>
                            <m:r>
                              <a:rPr lang="pl-PL" sz="1400" i="1">
                                <a:latin typeface="Cambria Math" panose="02040503050406030204" pitchFamily="18" charset="0"/>
                              </a:rPr>
                              <m:t>𝑥</m:t>
                            </m:r>
                          </m:e>
                          <m:sub>
                            <m:r>
                              <a:rPr lang="pl-PL" sz="1400" i="1">
                                <a:latin typeface="Cambria Math" panose="02040503050406030204" pitchFamily="18" charset="0"/>
                              </a:rPr>
                              <m:t>0</m:t>
                            </m:r>
                          </m:sub>
                        </m:sSub>
                        <m:r>
                          <a:rPr lang="pl-PL" sz="1400" i="1">
                            <a:latin typeface="Cambria Math" panose="02040503050406030204" pitchFamily="18" charset="0"/>
                            <a:ea typeface="Cambria Math" panose="02040503050406030204" pitchFamily="18" charset="0"/>
                          </a:rPr>
                          <m:t>&lt;1.4</m:t>
                        </m:r>
                      </m:oMath>
                    </m:oMathPara>
                  </a14:m>
                  <a:endParaRPr lang="en-GB" sz="1400" dirty="0"/>
                </a:p>
              </p:txBody>
            </p:sp>
          </mc:Choice>
          <mc:Fallback xmlns="">
            <p:sp>
              <p:nvSpPr>
                <p:cNvPr id="31" name="TextBox 30">
                  <a:extLst>
                    <a:ext uri="{FF2B5EF4-FFF2-40B4-BE49-F238E27FC236}">
                      <a16:creationId xmlns:a16="http://schemas.microsoft.com/office/drawing/2014/main" id="{FDD42B02-1E8F-8F89-79D0-4379964D474C}"/>
                    </a:ext>
                  </a:extLst>
                </p:cNvPr>
                <p:cNvSpPr txBox="1">
                  <a:spLocks noRot="1" noChangeAspect="1" noMove="1" noResize="1" noEditPoints="1" noAdjustHandles="1" noChangeArrowheads="1" noChangeShapeType="1" noTextEdit="1"/>
                </p:cNvSpPr>
                <p:nvPr/>
              </p:nvSpPr>
              <p:spPr>
                <a:xfrm>
                  <a:off x="5205082" y="1843127"/>
                  <a:ext cx="1017971" cy="215444"/>
                </a:xfrm>
                <a:prstGeom prst="rect">
                  <a:avLst/>
                </a:prstGeom>
                <a:blipFill>
                  <a:blip r:embed="rId26"/>
                  <a:stretch>
                    <a:fillRect l="-3593" r="-3593"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8CCEDDF-2641-AF6C-C167-9477F92E5D4C}"/>
                    </a:ext>
                  </a:extLst>
                </p:cNvPr>
                <p:cNvSpPr txBox="1"/>
                <p:nvPr/>
              </p:nvSpPr>
              <p:spPr>
                <a:xfrm>
                  <a:off x="8212824" y="1843127"/>
                  <a:ext cx="6841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1400" i="1">
                                <a:latin typeface="Cambria Math" panose="02040503050406030204" pitchFamily="18" charset="0"/>
                              </a:rPr>
                            </m:ctrlPr>
                          </m:sSubPr>
                          <m:e>
                            <m:r>
                              <a:rPr lang="pl-PL" sz="1400" i="1">
                                <a:latin typeface="Cambria Math" panose="02040503050406030204" pitchFamily="18" charset="0"/>
                              </a:rPr>
                              <m:t>𝑥</m:t>
                            </m:r>
                          </m:e>
                          <m:sub>
                            <m:r>
                              <a:rPr lang="pl-PL" sz="1400" i="1">
                                <a:latin typeface="Cambria Math" panose="02040503050406030204" pitchFamily="18" charset="0"/>
                              </a:rPr>
                              <m:t>0</m:t>
                            </m:r>
                          </m:sub>
                        </m:sSub>
                        <m:r>
                          <a:rPr lang="pl-PL" sz="1400" i="1">
                            <a:latin typeface="Cambria Math" panose="02040503050406030204" pitchFamily="18" charset="0"/>
                          </a:rPr>
                          <m:t>=</m:t>
                        </m:r>
                        <m:r>
                          <a:rPr lang="pl-PL" sz="1400" i="1">
                            <a:latin typeface="Cambria Math" panose="02040503050406030204" pitchFamily="18" charset="0"/>
                            <a:ea typeface="Cambria Math" panose="02040503050406030204" pitchFamily="18" charset="0"/>
                          </a:rPr>
                          <m:t>2.8</m:t>
                        </m:r>
                      </m:oMath>
                    </m:oMathPara>
                  </a14:m>
                  <a:endParaRPr lang="en-GB" sz="1400" dirty="0"/>
                </a:p>
              </p:txBody>
            </p:sp>
          </mc:Choice>
          <mc:Fallback xmlns="">
            <p:sp>
              <p:nvSpPr>
                <p:cNvPr id="32" name="TextBox 31">
                  <a:extLst>
                    <a:ext uri="{FF2B5EF4-FFF2-40B4-BE49-F238E27FC236}">
                      <a16:creationId xmlns:a16="http://schemas.microsoft.com/office/drawing/2014/main" id="{28CCEDDF-2641-AF6C-C167-9477F92E5D4C}"/>
                    </a:ext>
                  </a:extLst>
                </p:cNvPr>
                <p:cNvSpPr txBox="1">
                  <a:spLocks noRot="1" noChangeAspect="1" noMove="1" noResize="1" noEditPoints="1" noAdjustHandles="1" noChangeArrowheads="1" noChangeShapeType="1" noTextEdit="1"/>
                </p:cNvSpPr>
                <p:nvPr/>
              </p:nvSpPr>
              <p:spPr>
                <a:xfrm>
                  <a:off x="8212824" y="1843127"/>
                  <a:ext cx="684162" cy="215444"/>
                </a:xfrm>
                <a:prstGeom prst="rect">
                  <a:avLst/>
                </a:prstGeom>
                <a:blipFill>
                  <a:blip r:embed="rId27"/>
                  <a:stretch>
                    <a:fillRect l="-4464" r="-5357"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8ACACA-F6D8-9EE3-AAFF-4936B5874B93}"/>
                    </a:ext>
                  </a:extLst>
                </p:cNvPr>
                <p:cNvSpPr txBox="1"/>
                <p:nvPr/>
              </p:nvSpPr>
              <p:spPr>
                <a:xfrm>
                  <a:off x="9585993" y="1843127"/>
                  <a:ext cx="6841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1400" i="1">
                                <a:latin typeface="Cambria Math" panose="02040503050406030204" pitchFamily="18" charset="0"/>
                              </a:rPr>
                            </m:ctrlPr>
                          </m:sSubPr>
                          <m:e>
                            <m:r>
                              <a:rPr lang="pl-PL" sz="1400" i="1">
                                <a:latin typeface="Cambria Math" panose="02040503050406030204" pitchFamily="18" charset="0"/>
                              </a:rPr>
                              <m:t>2.8&lt;</m:t>
                            </m:r>
                            <m:r>
                              <a:rPr lang="pl-PL" sz="1400" i="1">
                                <a:latin typeface="Cambria Math" panose="02040503050406030204" pitchFamily="18" charset="0"/>
                              </a:rPr>
                              <m:t>𝑥</m:t>
                            </m:r>
                          </m:e>
                          <m:sub>
                            <m:r>
                              <a:rPr lang="pl-PL" sz="1400" i="1">
                                <a:latin typeface="Cambria Math" panose="02040503050406030204" pitchFamily="18" charset="0"/>
                              </a:rPr>
                              <m:t>0</m:t>
                            </m:r>
                          </m:sub>
                        </m:sSub>
                      </m:oMath>
                    </m:oMathPara>
                  </a14:m>
                  <a:endParaRPr lang="en-GB" sz="1400" dirty="0"/>
                </a:p>
              </p:txBody>
            </p:sp>
          </mc:Choice>
          <mc:Fallback xmlns="">
            <p:sp>
              <p:nvSpPr>
                <p:cNvPr id="33" name="TextBox 32">
                  <a:extLst>
                    <a:ext uri="{FF2B5EF4-FFF2-40B4-BE49-F238E27FC236}">
                      <a16:creationId xmlns:a16="http://schemas.microsoft.com/office/drawing/2014/main" id="{348ACACA-F6D8-9EE3-AAFF-4936B5874B93}"/>
                    </a:ext>
                  </a:extLst>
                </p:cNvPr>
                <p:cNvSpPr txBox="1">
                  <a:spLocks noRot="1" noChangeAspect="1" noMove="1" noResize="1" noEditPoints="1" noAdjustHandles="1" noChangeArrowheads="1" noChangeShapeType="1" noTextEdit="1"/>
                </p:cNvSpPr>
                <p:nvPr/>
              </p:nvSpPr>
              <p:spPr>
                <a:xfrm>
                  <a:off x="9585993" y="1843127"/>
                  <a:ext cx="684162" cy="215444"/>
                </a:xfrm>
                <a:prstGeom prst="rect">
                  <a:avLst/>
                </a:prstGeom>
                <a:blipFill>
                  <a:blip r:embed="rId28"/>
                  <a:stretch>
                    <a:fillRect l="-6250" r="-1786" b="-14286"/>
                  </a:stretch>
                </a:blipFill>
              </p:spPr>
              <p:txBody>
                <a:bodyPr/>
                <a:lstStyle/>
                <a:p>
                  <a:r>
                    <a:rPr lang="en-GB">
                      <a:noFill/>
                    </a:rPr>
                    <a:t> </a:t>
                  </a:r>
                </a:p>
              </p:txBody>
            </p:sp>
          </mc:Fallback>
        </mc:AlternateContent>
        <p:sp>
          <p:nvSpPr>
            <p:cNvPr id="35" name="Oval 34">
              <a:extLst>
                <a:ext uri="{FF2B5EF4-FFF2-40B4-BE49-F238E27FC236}">
                  <a16:creationId xmlns:a16="http://schemas.microsoft.com/office/drawing/2014/main" id="{F11AA62F-7EC5-EB59-330C-BAE95BFF3DFC}"/>
                </a:ext>
              </a:extLst>
            </p:cNvPr>
            <p:cNvSpPr/>
            <p:nvPr/>
          </p:nvSpPr>
          <p:spPr>
            <a:xfrm>
              <a:off x="5704176" y="2733358"/>
              <a:ext cx="109685" cy="98014"/>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Arrow Connector 36">
              <a:extLst>
                <a:ext uri="{FF2B5EF4-FFF2-40B4-BE49-F238E27FC236}">
                  <a16:creationId xmlns:a16="http://schemas.microsoft.com/office/drawing/2014/main" id="{738D8040-AB77-0FE0-6A68-740C7EF0E96C}"/>
                </a:ext>
              </a:extLst>
            </p:cNvPr>
            <p:cNvCxnSpPr>
              <a:cxnSpLocks/>
            </p:cNvCxnSpPr>
            <p:nvPr/>
          </p:nvCxnSpPr>
          <p:spPr>
            <a:xfrm flipV="1">
              <a:off x="6797762" y="2172725"/>
              <a:ext cx="0" cy="9561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564EBD18-1C7F-D7E9-B9F4-6376F3DDD874}"/>
                </a:ext>
              </a:extLst>
            </p:cNvPr>
            <p:cNvCxnSpPr>
              <a:cxnSpLocks/>
            </p:cNvCxnSpPr>
            <p:nvPr/>
          </p:nvCxnSpPr>
          <p:spPr>
            <a:xfrm rot="5400000" flipV="1">
              <a:off x="7168479" y="2542790"/>
              <a:ext cx="0" cy="9664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E2A35FD6-AD5B-0CDE-A8C3-DCA88F8F145A}"/>
                </a:ext>
              </a:extLst>
            </p:cNvPr>
            <p:cNvCxnSpPr>
              <a:cxnSpLocks/>
            </p:cNvCxnSpPr>
            <p:nvPr/>
          </p:nvCxnSpPr>
          <p:spPr>
            <a:xfrm>
              <a:off x="6694771" y="2562365"/>
              <a:ext cx="913099" cy="0"/>
            </a:xfrm>
            <a:prstGeom prst="line">
              <a:avLst/>
            </a:prstGeom>
            <a:ln>
              <a:solidFill>
                <a:srgbClr val="FF0000"/>
              </a:solidFill>
              <a:prstDash val="dash"/>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7B29B33-6CB3-48AB-966D-D29A4708D60D}"/>
                    </a:ext>
                  </a:extLst>
                </p:cNvPr>
                <p:cNvSpPr txBox="1"/>
                <p:nvPr/>
              </p:nvSpPr>
              <p:spPr>
                <a:xfrm>
                  <a:off x="6625786" y="1843127"/>
                  <a:ext cx="11542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1400" i="1">
                                <a:latin typeface="Cambria Math" panose="02040503050406030204" pitchFamily="18" charset="0"/>
                              </a:rPr>
                            </m:ctrlPr>
                          </m:sSubPr>
                          <m:e>
                            <m:r>
                              <a:rPr lang="pl-PL" sz="1400" i="1">
                                <a:latin typeface="Cambria Math" panose="02040503050406030204" pitchFamily="18" charset="0"/>
                              </a:rPr>
                              <m:t>1.4</m:t>
                            </m:r>
                            <m:r>
                              <a:rPr lang="pl-PL" sz="1400" i="1">
                                <a:latin typeface="Cambria Math" panose="02040503050406030204" pitchFamily="18" charset="0"/>
                                <a:ea typeface="Cambria Math" panose="02040503050406030204" pitchFamily="18" charset="0"/>
                              </a:rPr>
                              <m:t>≤</m:t>
                            </m:r>
                            <m:r>
                              <a:rPr lang="pl-PL" sz="1400" i="1">
                                <a:latin typeface="Cambria Math" panose="02040503050406030204" pitchFamily="18" charset="0"/>
                              </a:rPr>
                              <m:t>𝑥</m:t>
                            </m:r>
                          </m:e>
                          <m:sub>
                            <m:r>
                              <a:rPr lang="pl-PL" sz="1400" i="1">
                                <a:latin typeface="Cambria Math" panose="02040503050406030204" pitchFamily="18" charset="0"/>
                              </a:rPr>
                              <m:t>0</m:t>
                            </m:r>
                          </m:sub>
                        </m:sSub>
                        <m:r>
                          <a:rPr lang="pl-PL" sz="1400" i="1">
                            <a:latin typeface="Cambria Math" panose="02040503050406030204" pitchFamily="18" charset="0"/>
                            <a:ea typeface="Cambria Math" panose="02040503050406030204" pitchFamily="18" charset="0"/>
                          </a:rPr>
                          <m:t>&lt;2.8</m:t>
                        </m:r>
                      </m:oMath>
                    </m:oMathPara>
                  </a14:m>
                  <a:endParaRPr lang="en-GB" sz="1400" dirty="0"/>
                </a:p>
              </p:txBody>
            </p:sp>
          </mc:Choice>
          <mc:Fallback xmlns="">
            <p:sp>
              <p:nvSpPr>
                <p:cNvPr id="40" name="TextBox 39">
                  <a:extLst>
                    <a:ext uri="{FF2B5EF4-FFF2-40B4-BE49-F238E27FC236}">
                      <a16:creationId xmlns:a16="http://schemas.microsoft.com/office/drawing/2014/main" id="{B7B29B33-6CB3-48AB-966D-D29A4708D60D}"/>
                    </a:ext>
                  </a:extLst>
                </p:cNvPr>
                <p:cNvSpPr txBox="1">
                  <a:spLocks noRot="1" noChangeAspect="1" noMove="1" noResize="1" noEditPoints="1" noAdjustHandles="1" noChangeArrowheads="1" noChangeShapeType="1" noTextEdit="1"/>
                </p:cNvSpPr>
                <p:nvPr/>
              </p:nvSpPr>
              <p:spPr>
                <a:xfrm>
                  <a:off x="6625786" y="1843127"/>
                  <a:ext cx="1154227" cy="215444"/>
                </a:xfrm>
                <a:prstGeom prst="rect">
                  <a:avLst/>
                </a:prstGeom>
                <a:blipFill>
                  <a:blip r:embed="rId29"/>
                  <a:stretch>
                    <a:fillRect l="-3158" r="-2632" b="-14286"/>
                  </a:stretch>
                </a:blipFill>
              </p:spPr>
              <p:txBody>
                <a:bodyPr/>
                <a:lstStyle/>
                <a:p>
                  <a:r>
                    <a:rPr lang="en-GB">
                      <a:noFill/>
                    </a:rPr>
                    <a:t> </a:t>
                  </a:r>
                </a:p>
              </p:txBody>
            </p:sp>
          </mc:Fallback>
        </mc:AlternateContent>
        <p:sp>
          <p:nvSpPr>
            <p:cNvPr id="41" name="Freeform: Shape 40">
              <a:extLst>
                <a:ext uri="{FF2B5EF4-FFF2-40B4-BE49-F238E27FC236}">
                  <a16:creationId xmlns:a16="http://schemas.microsoft.com/office/drawing/2014/main" id="{E212B484-5E81-A80B-64A1-0324A10D9F5C}"/>
                </a:ext>
              </a:extLst>
            </p:cNvPr>
            <p:cNvSpPr/>
            <p:nvPr/>
          </p:nvSpPr>
          <p:spPr>
            <a:xfrm>
              <a:off x="6807789" y="2595497"/>
              <a:ext cx="765469" cy="134089"/>
            </a:xfrm>
            <a:custGeom>
              <a:avLst/>
              <a:gdLst>
                <a:gd name="connsiteX0" fmla="*/ 0 w 743792"/>
                <a:gd name="connsiteY0" fmla="*/ 131698 h 131698"/>
                <a:gd name="connsiteX1" fmla="*/ 311285 w 743792"/>
                <a:gd name="connsiteY1" fmla="*/ 34421 h 131698"/>
                <a:gd name="connsiteX2" fmla="*/ 743792 w 743792"/>
                <a:gd name="connsiteY2" fmla="*/ 0 h 131698"/>
              </a:gdLst>
              <a:ahLst/>
              <a:cxnLst>
                <a:cxn ang="0">
                  <a:pos x="connsiteX0" y="connsiteY0"/>
                </a:cxn>
                <a:cxn ang="0">
                  <a:pos x="connsiteX1" y="connsiteY1"/>
                </a:cxn>
                <a:cxn ang="0">
                  <a:pos x="connsiteX2" y="connsiteY2"/>
                </a:cxn>
              </a:cxnLst>
              <a:rect l="l" t="t" r="r" b="b"/>
              <a:pathLst>
                <a:path w="743792" h="131698">
                  <a:moveTo>
                    <a:pt x="0" y="131698"/>
                  </a:moveTo>
                  <a:cubicBezTo>
                    <a:pt x="93660" y="94034"/>
                    <a:pt x="187320" y="56371"/>
                    <a:pt x="311285" y="34421"/>
                  </a:cubicBezTo>
                  <a:cubicBezTo>
                    <a:pt x="435250" y="12471"/>
                    <a:pt x="589521" y="6235"/>
                    <a:pt x="743792"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218CE06-36BA-C02F-B0F1-9A77CD2A6749}"/>
                    </a:ext>
                  </a:extLst>
                </p:cNvPr>
                <p:cNvSpPr txBox="1"/>
                <p:nvPr/>
              </p:nvSpPr>
              <p:spPr>
                <a:xfrm>
                  <a:off x="5238082" y="3133441"/>
                  <a:ext cx="27251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latin typeface="Cambria Math" panose="02040503050406030204" pitchFamily="18" charset="0"/>
                          </a:rPr>
                          <m:t>0.0</m:t>
                        </m:r>
                      </m:oMath>
                    </m:oMathPara>
                  </a14:m>
                  <a:endParaRPr lang="en-GB" sz="1400" dirty="0"/>
                </a:p>
              </p:txBody>
            </p:sp>
          </mc:Choice>
          <mc:Fallback xmlns="">
            <p:sp>
              <p:nvSpPr>
                <p:cNvPr id="43" name="TextBox 42">
                  <a:extLst>
                    <a:ext uri="{FF2B5EF4-FFF2-40B4-BE49-F238E27FC236}">
                      <a16:creationId xmlns:a16="http://schemas.microsoft.com/office/drawing/2014/main" id="{E218CE06-36BA-C02F-B0F1-9A77CD2A6749}"/>
                    </a:ext>
                  </a:extLst>
                </p:cNvPr>
                <p:cNvSpPr txBox="1">
                  <a:spLocks noRot="1" noChangeAspect="1" noMove="1" noResize="1" noEditPoints="1" noAdjustHandles="1" noChangeArrowheads="1" noChangeShapeType="1" noTextEdit="1"/>
                </p:cNvSpPr>
                <p:nvPr/>
              </p:nvSpPr>
              <p:spPr>
                <a:xfrm>
                  <a:off x="5238082" y="3133441"/>
                  <a:ext cx="272510" cy="215444"/>
                </a:xfrm>
                <a:prstGeom prst="rect">
                  <a:avLst/>
                </a:prstGeom>
                <a:blipFill>
                  <a:blip r:embed="rId25"/>
                  <a:stretch>
                    <a:fillRect l="-15909" r="-15909"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D09B37-3909-B44A-4371-F49A567F5001}"/>
                    </a:ext>
                  </a:extLst>
                </p:cNvPr>
                <p:cNvSpPr txBox="1"/>
                <p:nvPr/>
              </p:nvSpPr>
              <p:spPr>
                <a:xfrm>
                  <a:off x="6672468" y="3136904"/>
                  <a:ext cx="27251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latin typeface="Cambria Math" panose="02040503050406030204" pitchFamily="18" charset="0"/>
                          </a:rPr>
                          <m:t>0.0</m:t>
                        </m:r>
                      </m:oMath>
                    </m:oMathPara>
                  </a14:m>
                  <a:endParaRPr lang="en-GB" sz="1400" dirty="0"/>
                </a:p>
              </p:txBody>
            </p:sp>
          </mc:Choice>
          <mc:Fallback xmlns="">
            <p:sp>
              <p:nvSpPr>
                <p:cNvPr id="44" name="TextBox 43">
                  <a:extLst>
                    <a:ext uri="{FF2B5EF4-FFF2-40B4-BE49-F238E27FC236}">
                      <a16:creationId xmlns:a16="http://schemas.microsoft.com/office/drawing/2014/main" id="{71D09B37-3909-B44A-4371-F49A567F5001}"/>
                    </a:ext>
                  </a:extLst>
                </p:cNvPr>
                <p:cNvSpPr txBox="1">
                  <a:spLocks noRot="1" noChangeAspect="1" noMove="1" noResize="1" noEditPoints="1" noAdjustHandles="1" noChangeArrowheads="1" noChangeShapeType="1" noTextEdit="1"/>
                </p:cNvSpPr>
                <p:nvPr/>
              </p:nvSpPr>
              <p:spPr>
                <a:xfrm>
                  <a:off x="6672468" y="3136904"/>
                  <a:ext cx="272510" cy="215444"/>
                </a:xfrm>
                <a:prstGeom prst="rect">
                  <a:avLst/>
                </a:prstGeom>
                <a:blipFill>
                  <a:blip r:embed="rId25"/>
                  <a:stretch>
                    <a:fillRect l="-15556" r="-13333"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E725CDA-D1AE-9531-8761-5CAF281D30EC}"/>
                    </a:ext>
                  </a:extLst>
                </p:cNvPr>
                <p:cNvSpPr txBox="1"/>
                <p:nvPr/>
              </p:nvSpPr>
              <p:spPr>
                <a:xfrm>
                  <a:off x="8056525" y="3139121"/>
                  <a:ext cx="27251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latin typeface="Cambria Math" panose="02040503050406030204" pitchFamily="18" charset="0"/>
                          </a:rPr>
                          <m:t>0.0</m:t>
                        </m:r>
                      </m:oMath>
                    </m:oMathPara>
                  </a14:m>
                  <a:endParaRPr lang="en-GB" sz="1400" dirty="0"/>
                </a:p>
              </p:txBody>
            </p:sp>
          </mc:Choice>
          <mc:Fallback xmlns="">
            <p:sp>
              <p:nvSpPr>
                <p:cNvPr id="45" name="TextBox 44">
                  <a:extLst>
                    <a:ext uri="{FF2B5EF4-FFF2-40B4-BE49-F238E27FC236}">
                      <a16:creationId xmlns:a16="http://schemas.microsoft.com/office/drawing/2014/main" id="{6E725CDA-D1AE-9531-8761-5CAF281D30EC}"/>
                    </a:ext>
                  </a:extLst>
                </p:cNvPr>
                <p:cNvSpPr txBox="1">
                  <a:spLocks noRot="1" noChangeAspect="1" noMove="1" noResize="1" noEditPoints="1" noAdjustHandles="1" noChangeArrowheads="1" noChangeShapeType="1" noTextEdit="1"/>
                </p:cNvSpPr>
                <p:nvPr/>
              </p:nvSpPr>
              <p:spPr>
                <a:xfrm>
                  <a:off x="8056525" y="3139121"/>
                  <a:ext cx="272510" cy="215444"/>
                </a:xfrm>
                <a:prstGeom prst="rect">
                  <a:avLst/>
                </a:prstGeom>
                <a:blipFill>
                  <a:blip r:embed="rId25"/>
                  <a:stretch>
                    <a:fillRect l="-15556" r="-13333" b="-2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EE4CCC8-68AA-D2EC-EB59-965D1761FA84}"/>
                    </a:ext>
                  </a:extLst>
                </p:cNvPr>
                <p:cNvSpPr txBox="1"/>
                <p:nvPr/>
              </p:nvSpPr>
              <p:spPr>
                <a:xfrm>
                  <a:off x="9464639" y="3127065"/>
                  <a:ext cx="27251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latin typeface="Cambria Math" panose="02040503050406030204" pitchFamily="18" charset="0"/>
                          </a:rPr>
                          <m:t>0.0</m:t>
                        </m:r>
                      </m:oMath>
                    </m:oMathPara>
                  </a14:m>
                  <a:endParaRPr lang="en-GB" sz="1400" dirty="0"/>
                </a:p>
              </p:txBody>
            </p:sp>
          </mc:Choice>
          <mc:Fallback xmlns="">
            <p:sp>
              <p:nvSpPr>
                <p:cNvPr id="46" name="TextBox 45">
                  <a:extLst>
                    <a:ext uri="{FF2B5EF4-FFF2-40B4-BE49-F238E27FC236}">
                      <a16:creationId xmlns:a16="http://schemas.microsoft.com/office/drawing/2014/main" id="{2EE4CCC8-68AA-D2EC-EB59-965D1761FA84}"/>
                    </a:ext>
                  </a:extLst>
                </p:cNvPr>
                <p:cNvSpPr txBox="1">
                  <a:spLocks noRot="1" noChangeAspect="1" noMove="1" noResize="1" noEditPoints="1" noAdjustHandles="1" noChangeArrowheads="1" noChangeShapeType="1" noTextEdit="1"/>
                </p:cNvSpPr>
                <p:nvPr/>
              </p:nvSpPr>
              <p:spPr>
                <a:xfrm>
                  <a:off x="9464639" y="3127065"/>
                  <a:ext cx="272510" cy="215444"/>
                </a:xfrm>
                <a:prstGeom prst="rect">
                  <a:avLst/>
                </a:prstGeom>
                <a:blipFill>
                  <a:blip r:embed="rId30"/>
                  <a:stretch>
                    <a:fillRect l="-15556" r="-13333" b="-2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E4A40E4-03F3-0176-4A78-CD1DB6F14B2A}"/>
                    </a:ext>
                  </a:extLst>
                </p:cNvPr>
                <p:cNvSpPr txBox="1"/>
                <p:nvPr/>
              </p:nvSpPr>
              <p:spPr>
                <a:xfrm>
                  <a:off x="4905211" y="2119249"/>
                  <a:ext cx="360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solidFill>
                              <a:srgbClr val="00B0F0"/>
                            </a:solidFill>
                            <a:latin typeface="Cambria Math" panose="02040503050406030204" pitchFamily="18" charset="0"/>
                          </a:rPr>
                          <m:t>𝑥</m:t>
                        </m:r>
                        <m:r>
                          <a:rPr lang="pl-PL" sz="1400" i="1">
                            <a:solidFill>
                              <a:srgbClr val="00B0F0"/>
                            </a:solidFill>
                            <a:latin typeface="Cambria Math" panose="02040503050406030204" pitchFamily="18" charset="0"/>
                          </a:rPr>
                          <m:t>(</m:t>
                        </m:r>
                        <m:r>
                          <a:rPr lang="pl-PL" sz="1400" i="1">
                            <a:solidFill>
                              <a:srgbClr val="00B0F0"/>
                            </a:solidFill>
                            <a:latin typeface="Cambria Math" panose="02040503050406030204" pitchFamily="18" charset="0"/>
                          </a:rPr>
                          <m:t>𝑡</m:t>
                        </m:r>
                        <m:r>
                          <a:rPr lang="pl-PL" sz="1400" i="1">
                            <a:solidFill>
                              <a:srgbClr val="00B0F0"/>
                            </a:solidFill>
                            <a:latin typeface="Cambria Math" panose="02040503050406030204" pitchFamily="18" charset="0"/>
                          </a:rPr>
                          <m:t>)</m:t>
                        </m:r>
                      </m:oMath>
                    </m:oMathPara>
                  </a14:m>
                  <a:endParaRPr lang="en-GB" sz="1400" dirty="0">
                    <a:solidFill>
                      <a:srgbClr val="00B0F0"/>
                    </a:solidFill>
                  </a:endParaRPr>
                </a:p>
              </p:txBody>
            </p:sp>
          </mc:Choice>
          <mc:Fallback xmlns="">
            <p:sp>
              <p:nvSpPr>
                <p:cNvPr id="47" name="TextBox 46">
                  <a:extLst>
                    <a:ext uri="{FF2B5EF4-FFF2-40B4-BE49-F238E27FC236}">
                      <a16:creationId xmlns:a16="http://schemas.microsoft.com/office/drawing/2014/main" id="{7E4A40E4-03F3-0176-4A78-CD1DB6F14B2A}"/>
                    </a:ext>
                  </a:extLst>
                </p:cNvPr>
                <p:cNvSpPr txBox="1">
                  <a:spLocks noRot="1" noChangeAspect="1" noMove="1" noResize="1" noEditPoints="1" noAdjustHandles="1" noChangeArrowheads="1" noChangeShapeType="1" noTextEdit="1"/>
                </p:cNvSpPr>
                <p:nvPr/>
              </p:nvSpPr>
              <p:spPr>
                <a:xfrm>
                  <a:off x="4905211" y="2119249"/>
                  <a:ext cx="360868" cy="215444"/>
                </a:xfrm>
                <a:prstGeom prst="rect">
                  <a:avLst/>
                </a:prstGeom>
                <a:blipFill>
                  <a:blip r:embed="rId31"/>
                  <a:stretch>
                    <a:fillRect l="-6780" r="-18644" b="-30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5717635-D788-BE07-0BBE-022FF403080C}"/>
                    </a:ext>
                  </a:extLst>
                </p:cNvPr>
                <p:cNvSpPr txBox="1"/>
                <p:nvPr/>
              </p:nvSpPr>
              <p:spPr>
                <a:xfrm>
                  <a:off x="6325915" y="2121377"/>
                  <a:ext cx="360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solidFill>
                              <a:srgbClr val="00B0F0"/>
                            </a:solidFill>
                            <a:latin typeface="Cambria Math" panose="02040503050406030204" pitchFamily="18" charset="0"/>
                          </a:rPr>
                          <m:t>𝑥</m:t>
                        </m:r>
                        <m:r>
                          <a:rPr lang="pl-PL" sz="1400" i="1">
                            <a:solidFill>
                              <a:srgbClr val="00B0F0"/>
                            </a:solidFill>
                            <a:latin typeface="Cambria Math" panose="02040503050406030204" pitchFamily="18" charset="0"/>
                          </a:rPr>
                          <m:t>(</m:t>
                        </m:r>
                        <m:r>
                          <a:rPr lang="pl-PL" sz="1400" i="1">
                            <a:solidFill>
                              <a:srgbClr val="00B0F0"/>
                            </a:solidFill>
                            <a:latin typeface="Cambria Math" panose="02040503050406030204" pitchFamily="18" charset="0"/>
                          </a:rPr>
                          <m:t>𝑡</m:t>
                        </m:r>
                        <m:r>
                          <a:rPr lang="pl-PL" sz="1400" i="1">
                            <a:solidFill>
                              <a:srgbClr val="00B0F0"/>
                            </a:solidFill>
                            <a:latin typeface="Cambria Math" panose="02040503050406030204" pitchFamily="18" charset="0"/>
                          </a:rPr>
                          <m:t>)</m:t>
                        </m:r>
                      </m:oMath>
                    </m:oMathPara>
                  </a14:m>
                  <a:endParaRPr lang="en-GB" sz="1400" dirty="0">
                    <a:solidFill>
                      <a:srgbClr val="00B0F0"/>
                    </a:solidFill>
                  </a:endParaRPr>
                </a:p>
              </p:txBody>
            </p:sp>
          </mc:Choice>
          <mc:Fallback xmlns="">
            <p:sp>
              <p:nvSpPr>
                <p:cNvPr id="48" name="TextBox 47">
                  <a:extLst>
                    <a:ext uri="{FF2B5EF4-FFF2-40B4-BE49-F238E27FC236}">
                      <a16:creationId xmlns:a16="http://schemas.microsoft.com/office/drawing/2014/main" id="{B5717635-D788-BE07-0BBE-022FF403080C}"/>
                    </a:ext>
                  </a:extLst>
                </p:cNvPr>
                <p:cNvSpPr txBox="1">
                  <a:spLocks noRot="1" noChangeAspect="1" noMove="1" noResize="1" noEditPoints="1" noAdjustHandles="1" noChangeArrowheads="1" noChangeShapeType="1" noTextEdit="1"/>
                </p:cNvSpPr>
                <p:nvPr/>
              </p:nvSpPr>
              <p:spPr>
                <a:xfrm>
                  <a:off x="6325915" y="2121377"/>
                  <a:ext cx="360868" cy="215444"/>
                </a:xfrm>
                <a:prstGeom prst="rect">
                  <a:avLst/>
                </a:prstGeom>
                <a:blipFill>
                  <a:blip r:embed="rId32"/>
                  <a:stretch>
                    <a:fillRect l="-6780" r="-18644" b="-314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A0D5426-66BC-3103-0343-99E8EF118535}"/>
                    </a:ext>
                  </a:extLst>
                </p:cNvPr>
                <p:cNvSpPr txBox="1"/>
                <p:nvPr/>
              </p:nvSpPr>
              <p:spPr>
                <a:xfrm>
                  <a:off x="7709190" y="2126386"/>
                  <a:ext cx="360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solidFill>
                              <a:srgbClr val="00B0F0"/>
                            </a:solidFill>
                            <a:latin typeface="Cambria Math" panose="02040503050406030204" pitchFamily="18" charset="0"/>
                          </a:rPr>
                          <m:t>𝑥</m:t>
                        </m:r>
                        <m:r>
                          <a:rPr lang="pl-PL" sz="1400" i="1">
                            <a:solidFill>
                              <a:srgbClr val="00B0F0"/>
                            </a:solidFill>
                            <a:latin typeface="Cambria Math" panose="02040503050406030204" pitchFamily="18" charset="0"/>
                          </a:rPr>
                          <m:t>(</m:t>
                        </m:r>
                        <m:r>
                          <a:rPr lang="pl-PL" sz="1400" i="1">
                            <a:solidFill>
                              <a:srgbClr val="00B0F0"/>
                            </a:solidFill>
                            <a:latin typeface="Cambria Math" panose="02040503050406030204" pitchFamily="18" charset="0"/>
                          </a:rPr>
                          <m:t>𝑡</m:t>
                        </m:r>
                        <m:r>
                          <a:rPr lang="pl-PL" sz="1400" i="1">
                            <a:solidFill>
                              <a:srgbClr val="00B0F0"/>
                            </a:solidFill>
                            <a:latin typeface="Cambria Math" panose="02040503050406030204" pitchFamily="18" charset="0"/>
                          </a:rPr>
                          <m:t>)</m:t>
                        </m:r>
                      </m:oMath>
                    </m:oMathPara>
                  </a14:m>
                  <a:endParaRPr lang="en-GB" sz="1400" dirty="0">
                    <a:solidFill>
                      <a:srgbClr val="00B0F0"/>
                    </a:solidFill>
                  </a:endParaRPr>
                </a:p>
              </p:txBody>
            </p:sp>
          </mc:Choice>
          <mc:Fallback xmlns="">
            <p:sp>
              <p:nvSpPr>
                <p:cNvPr id="49" name="TextBox 48">
                  <a:extLst>
                    <a:ext uri="{FF2B5EF4-FFF2-40B4-BE49-F238E27FC236}">
                      <a16:creationId xmlns:a16="http://schemas.microsoft.com/office/drawing/2014/main" id="{0A0D5426-66BC-3103-0343-99E8EF118535}"/>
                    </a:ext>
                  </a:extLst>
                </p:cNvPr>
                <p:cNvSpPr txBox="1">
                  <a:spLocks noRot="1" noChangeAspect="1" noMove="1" noResize="1" noEditPoints="1" noAdjustHandles="1" noChangeArrowheads="1" noChangeShapeType="1" noTextEdit="1"/>
                </p:cNvSpPr>
                <p:nvPr/>
              </p:nvSpPr>
              <p:spPr>
                <a:xfrm>
                  <a:off x="7709190" y="2126386"/>
                  <a:ext cx="360868" cy="215444"/>
                </a:xfrm>
                <a:prstGeom prst="rect">
                  <a:avLst/>
                </a:prstGeom>
                <a:blipFill>
                  <a:blip r:embed="rId31"/>
                  <a:stretch>
                    <a:fillRect l="-6780" r="-18644" b="-30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EFE9675-F936-BAD2-4135-811F6270B9E3}"/>
                    </a:ext>
                  </a:extLst>
                </p:cNvPr>
                <p:cNvSpPr txBox="1"/>
                <p:nvPr/>
              </p:nvSpPr>
              <p:spPr>
                <a:xfrm>
                  <a:off x="9124779" y="2126386"/>
                  <a:ext cx="360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solidFill>
                              <a:srgbClr val="00B0F0"/>
                            </a:solidFill>
                            <a:latin typeface="Cambria Math" panose="02040503050406030204" pitchFamily="18" charset="0"/>
                          </a:rPr>
                          <m:t>𝑥</m:t>
                        </m:r>
                        <m:r>
                          <a:rPr lang="pl-PL" sz="1400" i="1">
                            <a:solidFill>
                              <a:srgbClr val="00B0F0"/>
                            </a:solidFill>
                            <a:latin typeface="Cambria Math" panose="02040503050406030204" pitchFamily="18" charset="0"/>
                          </a:rPr>
                          <m:t>(</m:t>
                        </m:r>
                        <m:r>
                          <a:rPr lang="pl-PL" sz="1400" i="1">
                            <a:solidFill>
                              <a:srgbClr val="00B0F0"/>
                            </a:solidFill>
                            <a:latin typeface="Cambria Math" panose="02040503050406030204" pitchFamily="18" charset="0"/>
                          </a:rPr>
                          <m:t>𝑡</m:t>
                        </m:r>
                        <m:r>
                          <a:rPr lang="pl-PL" sz="1400" i="1">
                            <a:solidFill>
                              <a:srgbClr val="00B0F0"/>
                            </a:solidFill>
                            <a:latin typeface="Cambria Math" panose="02040503050406030204" pitchFamily="18" charset="0"/>
                          </a:rPr>
                          <m:t>)</m:t>
                        </m:r>
                      </m:oMath>
                    </m:oMathPara>
                  </a14:m>
                  <a:endParaRPr lang="en-GB" sz="1400" dirty="0">
                    <a:solidFill>
                      <a:srgbClr val="00B0F0"/>
                    </a:solidFill>
                  </a:endParaRPr>
                </a:p>
              </p:txBody>
            </p:sp>
          </mc:Choice>
          <mc:Fallback xmlns="">
            <p:sp>
              <p:nvSpPr>
                <p:cNvPr id="50" name="TextBox 49">
                  <a:extLst>
                    <a:ext uri="{FF2B5EF4-FFF2-40B4-BE49-F238E27FC236}">
                      <a16:creationId xmlns:a16="http://schemas.microsoft.com/office/drawing/2014/main" id="{8EFE9675-F936-BAD2-4135-811F6270B9E3}"/>
                    </a:ext>
                  </a:extLst>
                </p:cNvPr>
                <p:cNvSpPr txBox="1">
                  <a:spLocks noRot="1" noChangeAspect="1" noMove="1" noResize="1" noEditPoints="1" noAdjustHandles="1" noChangeArrowheads="1" noChangeShapeType="1" noTextEdit="1"/>
                </p:cNvSpPr>
                <p:nvPr/>
              </p:nvSpPr>
              <p:spPr>
                <a:xfrm>
                  <a:off x="9124779" y="2126386"/>
                  <a:ext cx="360868" cy="215444"/>
                </a:xfrm>
                <a:prstGeom prst="rect">
                  <a:avLst/>
                </a:prstGeom>
                <a:blipFill>
                  <a:blip r:embed="rId31"/>
                  <a:stretch>
                    <a:fillRect l="-6667" r="-16667" b="-30556"/>
                  </a:stretch>
                </a:blipFill>
              </p:spPr>
              <p:txBody>
                <a:bodyPr/>
                <a:lstStyle/>
                <a:p>
                  <a:r>
                    <a:rPr lang="en-GB">
                      <a:noFill/>
                    </a:rPr>
                    <a:t> </a:t>
                  </a:r>
                </a:p>
              </p:txBody>
            </p:sp>
          </mc:Fallback>
        </mc:AlternateContent>
        <p:sp>
          <p:nvSpPr>
            <p:cNvPr id="68" name="Oval 67">
              <a:extLst>
                <a:ext uri="{FF2B5EF4-FFF2-40B4-BE49-F238E27FC236}">
                  <a16:creationId xmlns:a16="http://schemas.microsoft.com/office/drawing/2014/main" id="{B2EB6EA1-83F1-0CBA-5938-9AA1A55F6EBF}"/>
                </a:ext>
              </a:extLst>
            </p:cNvPr>
            <p:cNvSpPr/>
            <p:nvPr/>
          </p:nvSpPr>
          <p:spPr>
            <a:xfrm>
              <a:off x="9737149" y="2388385"/>
              <a:ext cx="109685" cy="98014"/>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9" name="Straight Connector 68">
              <a:extLst>
                <a:ext uri="{FF2B5EF4-FFF2-40B4-BE49-F238E27FC236}">
                  <a16:creationId xmlns:a16="http://schemas.microsoft.com/office/drawing/2014/main" id="{368CD380-0343-1AF7-CABD-C11619CBD20F}"/>
                </a:ext>
              </a:extLst>
            </p:cNvPr>
            <p:cNvCxnSpPr>
              <a:cxnSpLocks/>
            </p:cNvCxnSpPr>
            <p:nvPr/>
          </p:nvCxnSpPr>
          <p:spPr>
            <a:xfrm>
              <a:off x="9585993" y="2437392"/>
              <a:ext cx="761255" cy="0"/>
            </a:xfrm>
            <a:prstGeom prst="line">
              <a:avLst/>
            </a:prstGeom>
            <a:ln>
              <a:solidFill>
                <a:srgbClr val="92D050"/>
              </a:solidFill>
              <a:prstDash val="sysDot"/>
            </a:ln>
          </p:spPr>
          <p:style>
            <a:lnRef idx="2">
              <a:schemeClr val="accent2"/>
            </a:lnRef>
            <a:fillRef idx="0">
              <a:schemeClr val="accent2"/>
            </a:fillRef>
            <a:effectRef idx="1">
              <a:schemeClr val="accent2"/>
            </a:effectRef>
            <a:fontRef idx="minor">
              <a:schemeClr val="tx1"/>
            </a:fontRef>
          </p:style>
        </p:cxnSp>
        <p:cxnSp>
          <p:nvCxnSpPr>
            <p:cNvPr id="70" name="Straight Connector 69">
              <a:extLst>
                <a:ext uri="{FF2B5EF4-FFF2-40B4-BE49-F238E27FC236}">
                  <a16:creationId xmlns:a16="http://schemas.microsoft.com/office/drawing/2014/main" id="{2AF8AA5E-BD28-3E43-6B92-DB2DD2043D11}"/>
                </a:ext>
              </a:extLst>
            </p:cNvPr>
            <p:cNvCxnSpPr>
              <a:cxnSpLocks/>
            </p:cNvCxnSpPr>
            <p:nvPr/>
          </p:nvCxnSpPr>
          <p:spPr>
            <a:xfrm>
              <a:off x="9585993" y="2296691"/>
              <a:ext cx="761255" cy="0"/>
            </a:xfrm>
            <a:prstGeom prst="line">
              <a:avLst/>
            </a:prstGeom>
            <a:ln>
              <a:solidFill>
                <a:srgbClr val="92D050"/>
              </a:solidFill>
              <a:prstDash val="sysDot"/>
            </a:ln>
          </p:spPr>
          <p:style>
            <a:lnRef idx="2">
              <a:schemeClr val="accent2"/>
            </a:lnRef>
            <a:fillRef idx="0">
              <a:schemeClr val="accent2"/>
            </a:fillRef>
            <a:effectRef idx="1">
              <a:schemeClr val="accent2"/>
            </a:effectRef>
            <a:fontRef idx="minor">
              <a:schemeClr val="tx1"/>
            </a:fontRef>
          </p:style>
        </p:cxnSp>
        <p:sp>
          <p:nvSpPr>
            <p:cNvPr id="71" name="Right Brace 70">
              <a:extLst>
                <a:ext uri="{FF2B5EF4-FFF2-40B4-BE49-F238E27FC236}">
                  <a16:creationId xmlns:a16="http://schemas.microsoft.com/office/drawing/2014/main" id="{55029BBE-0BA4-6A67-38AF-EB1D9233E68A}"/>
                </a:ext>
              </a:extLst>
            </p:cNvPr>
            <p:cNvSpPr/>
            <p:nvPr/>
          </p:nvSpPr>
          <p:spPr>
            <a:xfrm>
              <a:off x="10372702" y="2437725"/>
              <a:ext cx="82078" cy="1246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75" name="Right Brace 74">
              <a:extLst>
                <a:ext uri="{FF2B5EF4-FFF2-40B4-BE49-F238E27FC236}">
                  <a16:creationId xmlns:a16="http://schemas.microsoft.com/office/drawing/2014/main" id="{DF4C8D4D-ADF3-38CB-A556-E8574023A622}"/>
                </a:ext>
              </a:extLst>
            </p:cNvPr>
            <p:cNvSpPr/>
            <p:nvPr/>
          </p:nvSpPr>
          <p:spPr>
            <a:xfrm>
              <a:off x="10372702" y="2300423"/>
              <a:ext cx="82078" cy="1246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20C114F-0E05-6374-CE07-84F076EC1B44}"/>
                    </a:ext>
                  </a:extLst>
                </p:cNvPr>
                <p:cNvSpPr txBox="1"/>
                <p:nvPr/>
              </p:nvSpPr>
              <p:spPr>
                <a:xfrm>
                  <a:off x="5733555" y="3064046"/>
                  <a:ext cx="1117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b="0" i="1" smtClean="0">
                            <a:latin typeface="Cambria Math" panose="02040503050406030204" pitchFamily="18" charset="0"/>
                          </a:rPr>
                          <m:t>𝑡</m:t>
                        </m:r>
                      </m:oMath>
                    </m:oMathPara>
                  </a14:m>
                  <a:endParaRPr lang="en-GB" sz="1400" dirty="0"/>
                </a:p>
              </p:txBody>
            </p:sp>
          </mc:Choice>
          <mc:Fallback xmlns="">
            <p:sp>
              <p:nvSpPr>
                <p:cNvPr id="86" name="TextBox 85">
                  <a:extLst>
                    <a:ext uri="{FF2B5EF4-FFF2-40B4-BE49-F238E27FC236}">
                      <a16:creationId xmlns:a16="http://schemas.microsoft.com/office/drawing/2014/main" id="{720C114F-0E05-6374-CE07-84F076EC1B44}"/>
                    </a:ext>
                  </a:extLst>
                </p:cNvPr>
                <p:cNvSpPr txBox="1">
                  <a:spLocks noRot="1" noChangeAspect="1" noMove="1" noResize="1" noEditPoints="1" noAdjustHandles="1" noChangeArrowheads="1" noChangeShapeType="1" noTextEdit="1"/>
                </p:cNvSpPr>
                <p:nvPr/>
              </p:nvSpPr>
              <p:spPr>
                <a:xfrm>
                  <a:off x="5733555" y="3064046"/>
                  <a:ext cx="111762" cy="215444"/>
                </a:xfrm>
                <a:prstGeom prst="rect">
                  <a:avLst/>
                </a:prstGeom>
                <a:blipFill>
                  <a:blip r:embed="rId33"/>
                  <a:stretch>
                    <a:fillRect l="-33333" r="-33333"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BC74CFBB-F939-8A2D-1344-FF1A1A131167}"/>
                    </a:ext>
                  </a:extLst>
                </p:cNvPr>
                <p:cNvSpPr txBox="1"/>
                <p:nvPr/>
              </p:nvSpPr>
              <p:spPr>
                <a:xfrm>
                  <a:off x="7188403" y="3064046"/>
                  <a:ext cx="1117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b="0" i="1" smtClean="0">
                            <a:latin typeface="Cambria Math" panose="02040503050406030204" pitchFamily="18" charset="0"/>
                          </a:rPr>
                          <m:t>𝑡</m:t>
                        </m:r>
                      </m:oMath>
                    </m:oMathPara>
                  </a14:m>
                  <a:endParaRPr lang="en-GB" sz="1400" dirty="0"/>
                </a:p>
              </p:txBody>
            </p:sp>
          </mc:Choice>
          <mc:Fallback xmlns="">
            <p:sp>
              <p:nvSpPr>
                <p:cNvPr id="87" name="TextBox 86">
                  <a:extLst>
                    <a:ext uri="{FF2B5EF4-FFF2-40B4-BE49-F238E27FC236}">
                      <a16:creationId xmlns:a16="http://schemas.microsoft.com/office/drawing/2014/main" id="{BC74CFBB-F939-8A2D-1344-FF1A1A131167}"/>
                    </a:ext>
                  </a:extLst>
                </p:cNvPr>
                <p:cNvSpPr txBox="1">
                  <a:spLocks noRot="1" noChangeAspect="1" noMove="1" noResize="1" noEditPoints="1" noAdjustHandles="1" noChangeArrowheads="1" noChangeShapeType="1" noTextEdit="1"/>
                </p:cNvSpPr>
                <p:nvPr/>
              </p:nvSpPr>
              <p:spPr>
                <a:xfrm>
                  <a:off x="7188403" y="3064046"/>
                  <a:ext cx="111762" cy="215444"/>
                </a:xfrm>
                <a:prstGeom prst="rect">
                  <a:avLst/>
                </a:prstGeom>
                <a:blipFill>
                  <a:blip r:embed="rId34"/>
                  <a:stretch>
                    <a:fillRect l="-38889" r="-27778"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C4FBFF0-49B0-D1E3-D5BA-C11A9CDE753F}"/>
                    </a:ext>
                  </a:extLst>
                </p:cNvPr>
                <p:cNvSpPr txBox="1"/>
                <p:nvPr/>
              </p:nvSpPr>
              <p:spPr>
                <a:xfrm>
                  <a:off x="8566445" y="3064046"/>
                  <a:ext cx="1117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b="0" i="1" smtClean="0">
                            <a:latin typeface="Cambria Math" panose="02040503050406030204" pitchFamily="18" charset="0"/>
                          </a:rPr>
                          <m:t>𝑡</m:t>
                        </m:r>
                      </m:oMath>
                    </m:oMathPara>
                  </a14:m>
                  <a:endParaRPr lang="en-GB" sz="1400" dirty="0"/>
                </a:p>
              </p:txBody>
            </p:sp>
          </mc:Choice>
          <mc:Fallback xmlns="">
            <p:sp>
              <p:nvSpPr>
                <p:cNvPr id="88" name="TextBox 87">
                  <a:extLst>
                    <a:ext uri="{FF2B5EF4-FFF2-40B4-BE49-F238E27FC236}">
                      <a16:creationId xmlns:a16="http://schemas.microsoft.com/office/drawing/2014/main" id="{CC4FBFF0-49B0-D1E3-D5BA-C11A9CDE753F}"/>
                    </a:ext>
                  </a:extLst>
                </p:cNvPr>
                <p:cNvSpPr txBox="1">
                  <a:spLocks noRot="1" noChangeAspect="1" noMove="1" noResize="1" noEditPoints="1" noAdjustHandles="1" noChangeArrowheads="1" noChangeShapeType="1" noTextEdit="1"/>
                </p:cNvSpPr>
                <p:nvPr/>
              </p:nvSpPr>
              <p:spPr>
                <a:xfrm>
                  <a:off x="8566445" y="3064046"/>
                  <a:ext cx="111762" cy="215444"/>
                </a:xfrm>
                <a:prstGeom prst="rect">
                  <a:avLst/>
                </a:prstGeom>
                <a:blipFill>
                  <a:blip r:embed="rId34"/>
                  <a:stretch>
                    <a:fillRect l="-38889" r="-27778"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921A943-1AC4-BD16-715C-6085E19606C3}"/>
                    </a:ext>
                  </a:extLst>
                </p:cNvPr>
                <p:cNvSpPr txBox="1"/>
                <p:nvPr/>
              </p:nvSpPr>
              <p:spPr>
                <a:xfrm>
                  <a:off x="9996484" y="3064046"/>
                  <a:ext cx="1117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b="0" i="1" smtClean="0">
                            <a:latin typeface="Cambria Math" panose="02040503050406030204" pitchFamily="18" charset="0"/>
                          </a:rPr>
                          <m:t>𝑡</m:t>
                        </m:r>
                      </m:oMath>
                    </m:oMathPara>
                  </a14:m>
                  <a:endParaRPr lang="en-GB" sz="1400" dirty="0"/>
                </a:p>
              </p:txBody>
            </p:sp>
          </mc:Choice>
          <mc:Fallback xmlns="">
            <p:sp>
              <p:nvSpPr>
                <p:cNvPr id="89" name="TextBox 88">
                  <a:extLst>
                    <a:ext uri="{FF2B5EF4-FFF2-40B4-BE49-F238E27FC236}">
                      <a16:creationId xmlns:a16="http://schemas.microsoft.com/office/drawing/2014/main" id="{6921A943-1AC4-BD16-715C-6085E19606C3}"/>
                    </a:ext>
                  </a:extLst>
                </p:cNvPr>
                <p:cNvSpPr txBox="1">
                  <a:spLocks noRot="1" noChangeAspect="1" noMove="1" noResize="1" noEditPoints="1" noAdjustHandles="1" noChangeArrowheads="1" noChangeShapeType="1" noTextEdit="1"/>
                </p:cNvSpPr>
                <p:nvPr/>
              </p:nvSpPr>
              <p:spPr>
                <a:xfrm>
                  <a:off x="9996484" y="3064046"/>
                  <a:ext cx="111762" cy="215444"/>
                </a:xfrm>
                <a:prstGeom prst="rect">
                  <a:avLst/>
                </a:prstGeom>
                <a:blipFill>
                  <a:blip r:embed="rId33"/>
                  <a:stretch>
                    <a:fillRect l="-31579" r="-26316"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4DC6169C-E3D5-9328-A64B-6F9B452F8378}"/>
                    </a:ext>
                  </a:extLst>
                </p:cNvPr>
                <p:cNvSpPr txBox="1"/>
                <p:nvPr/>
              </p:nvSpPr>
              <p:spPr>
                <a:xfrm>
                  <a:off x="4924630" y="2452687"/>
                  <a:ext cx="27251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latin typeface="Cambria Math" panose="02040503050406030204" pitchFamily="18" charset="0"/>
                          </a:rPr>
                          <m:t>2.8</m:t>
                        </m:r>
                      </m:oMath>
                    </m:oMathPara>
                  </a14:m>
                  <a:endParaRPr lang="en-GB" sz="1400" dirty="0"/>
                </a:p>
              </p:txBody>
            </p:sp>
          </mc:Choice>
          <mc:Fallback xmlns="">
            <p:sp>
              <p:nvSpPr>
                <p:cNvPr id="90" name="TextBox 89">
                  <a:extLst>
                    <a:ext uri="{FF2B5EF4-FFF2-40B4-BE49-F238E27FC236}">
                      <a16:creationId xmlns:a16="http://schemas.microsoft.com/office/drawing/2014/main" id="{4DC6169C-E3D5-9328-A64B-6F9B452F8378}"/>
                    </a:ext>
                  </a:extLst>
                </p:cNvPr>
                <p:cNvSpPr txBox="1">
                  <a:spLocks noRot="1" noChangeAspect="1" noMove="1" noResize="1" noEditPoints="1" noAdjustHandles="1" noChangeArrowheads="1" noChangeShapeType="1" noTextEdit="1"/>
                </p:cNvSpPr>
                <p:nvPr/>
              </p:nvSpPr>
              <p:spPr>
                <a:xfrm>
                  <a:off x="4924630" y="2452687"/>
                  <a:ext cx="272510" cy="215444"/>
                </a:xfrm>
                <a:prstGeom prst="rect">
                  <a:avLst/>
                </a:prstGeom>
                <a:blipFill>
                  <a:blip r:embed="rId35"/>
                  <a:stretch>
                    <a:fillRect l="-15556" r="-13333" b="-5714"/>
                  </a:stretch>
                </a:blipFill>
              </p:spPr>
              <p:txBody>
                <a:bodyPr/>
                <a:lstStyle/>
                <a:p>
                  <a:r>
                    <a:rPr lang="en-GB">
                      <a:noFill/>
                    </a:rPr>
                    <a:t> </a:t>
                  </a:r>
                </a:p>
              </p:txBody>
            </p:sp>
          </mc:Fallback>
        </mc:AlternateContent>
      </p:grpSp>
      <p:sp>
        <p:nvSpPr>
          <p:cNvPr id="91" name="TextBox 90">
            <a:extLst>
              <a:ext uri="{FF2B5EF4-FFF2-40B4-BE49-F238E27FC236}">
                <a16:creationId xmlns:a16="http://schemas.microsoft.com/office/drawing/2014/main" id="{7B1ABC86-7696-BD8B-E3BB-3C35AD146373}"/>
              </a:ext>
            </a:extLst>
          </p:cNvPr>
          <p:cNvSpPr txBox="1"/>
          <p:nvPr/>
        </p:nvSpPr>
        <p:spPr>
          <a:xfrm>
            <a:off x="194602" y="4043448"/>
            <a:ext cx="2945651" cy="461665"/>
          </a:xfrm>
          <a:prstGeom prst="rect">
            <a:avLst/>
          </a:prstGeom>
          <a:noFill/>
        </p:spPr>
        <p:txBody>
          <a:bodyPr wrap="square" rtlCol="0">
            <a:spAutoFit/>
          </a:bodyPr>
          <a:lstStyle/>
          <a:p>
            <a:pPr marL="457200" indent="-457200">
              <a:buFont typeface="Arial" panose="020B0604020202020204" pitchFamily="34" charset="0"/>
              <a:buChar char="•"/>
            </a:pPr>
            <a:r>
              <a:rPr lang="pl-PL" sz="2400" dirty="0">
                <a:latin typeface="Arial Rounded MT Bold" panose="020F0704030504030204" pitchFamily="34" charset="0"/>
              </a:rPr>
              <a:t>symbolic form</a:t>
            </a:r>
          </a:p>
        </p:txBody>
      </p:sp>
      <p:sp>
        <p:nvSpPr>
          <p:cNvPr id="92" name="TextBox 91">
            <a:extLst>
              <a:ext uri="{FF2B5EF4-FFF2-40B4-BE49-F238E27FC236}">
                <a16:creationId xmlns:a16="http://schemas.microsoft.com/office/drawing/2014/main" id="{4D6143E2-BB89-8A38-4EDB-B4A45919F75A}"/>
              </a:ext>
            </a:extLst>
          </p:cNvPr>
          <p:cNvSpPr txBox="1"/>
          <p:nvPr/>
        </p:nvSpPr>
        <p:spPr>
          <a:xfrm>
            <a:off x="5075561" y="4481074"/>
            <a:ext cx="6833135" cy="1569660"/>
          </a:xfrm>
          <a:prstGeom prst="rect">
            <a:avLst/>
          </a:prstGeom>
          <a:noFill/>
        </p:spPr>
        <p:txBody>
          <a:bodyPr wrap="square" rtlCol="0">
            <a:spAutoFit/>
          </a:bodyPr>
          <a:lstStyle/>
          <a:p>
            <a:pPr marL="457200" indent="-457200">
              <a:buFont typeface="Arial" panose="020B0604020202020204" pitchFamily="34" charset="0"/>
              <a:buChar char="•"/>
            </a:pPr>
            <a:r>
              <a:rPr lang="pl-PL" sz="2400" dirty="0">
                <a:latin typeface="Arial Rounded MT Bold" panose="020F0704030504030204" pitchFamily="34" charset="0"/>
              </a:rPr>
              <a:t>shape, properties, asymptotic behavior</a:t>
            </a:r>
          </a:p>
          <a:p>
            <a:pPr marL="457200" indent="-457200">
              <a:buFont typeface="Arial" panose="020B0604020202020204" pitchFamily="34" charset="0"/>
              <a:buChar char="•"/>
            </a:pPr>
            <a:r>
              <a:rPr lang="pl-PL" sz="2400" dirty="0">
                <a:latin typeface="Arial Rounded MT Bold" panose="020F0704030504030204" pitchFamily="34" charset="0"/>
              </a:rPr>
              <a:t>how they change under different conditions</a:t>
            </a:r>
          </a:p>
          <a:p>
            <a:pPr marL="457200" indent="-457200">
              <a:buFont typeface="Arial" panose="020B0604020202020204" pitchFamily="34" charset="0"/>
              <a:buChar char="•"/>
            </a:pPr>
            <a:endParaRPr lang="pl-PL" sz="2400" dirty="0">
              <a:latin typeface="Arial Rounded MT Bold" panose="020F0704030504030204" pitchFamily="34" charset="0"/>
            </a:endParaRPr>
          </a:p>
        </p:txBody>
      </p:sp>
      <p:cxnSp>
        <p:nvCxnSpPr>
          <p:cNvPr id="36" name="Straight Arrow Connector 35">
            <a:extLst>
              <a:ext uri="{FF2B5EF4-FFF2-40B4-BE49-F238E27FC236}">
                <a16:creationId xmlns:a16="http://schemas.microsoft.com/office/drawing/2014/main" id="{75543186-C28B-C0EA-3431-00C12CBC9ECA}"/>
              </a:ext>
            </a:extLst>
          </p:cNvPr>
          <p:cNvCxnSpPr>
            <a:cxnSpLocks/>
          </p:cNvCxnSpPr>
          <p:nvPr/>
        </p:nvCxnSpPr>
        <p:spPr>
          <a:xfrm>
            <a:off x="4443022" y="2136208"/>
            <a:ext cx="1263524" cy="60808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D5106DE5-4689-C9DE-70EA-AC1FC838FF5F}"/>
              </a:ext>
            </a:extLst>
          </p:cNvPr>
          <p:cNvCxnSpPr>
            <a:cxnSpLocks/>
          </p:cNvCxnSpPr>
          <p:nvPr/>
        </p:nvCxnSpPr>
        <p:spPr>
          <a:xfrm flipH="1">
            <a:off x="9887817" y="2084474"/>
            <a:ext cx="787492" cy="32755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51B7C990-B49A-66EC-DCAA-D12CD1527879}"/>
              </a:ext>
            </a:extLst>
          </p:cNvPr>
          <p:cNvCxnSpPr>
            <a:cxnSpLocks/>
          </p:cNvCxnSpPr>
          <p:nvPr/>
        </p:nvCxnSpPr>
        <p:spPr>
          <a:xfrm>
            <a:off x="1562" y="3764594"/>
            <a:ext cx="12192000" cy="0"/>
          </a:xfrm>
          <a:prstGeom prst="line">
            <a:avLst/>
          </a:prstGeom>
          <a:ln w="28575"/>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01303DEA-5936-DB49-A3D1-6C1162AE8DCD}"/>
                  </a:ext>
                </a:extLst>
              </p:cNvPr>
              <p:cNvSpPr/>
              <p:nvPr/>
            </p:nvSpPr>
            <p:spPr>
              <a:xfrm>
                <a:off x="4815102" y="3350806"/>
                <a:ext cx="5933799" cy="405209"/>
              </a:xfrm>
              <a:prstGeom prst="rect">
                <a:avLst/>
              </a:prstGeom>
              <a:noFill/>
              <a:ln>
                <a:noFill/>
              </a:ln>
            </p:spPr>
            <p:style>
              <a:lnRef idx="2">
                <a:schemeClr val="accent4"/>
              </a:lnRef>
              <a:fillRef idx="1">
                <a:schemeClr val="lt1"/>
              </a:fillRef>
              <a:effectRef idx="0">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en-GB" sz="1400" i="1">
                              <a:latin typeface="Cambria Math" panose="02040503050406030204" pitchFamily="18" charset="0"/>
                            </a:rPr>
                          </m:ctrlPr>
                        </m:funcPr>
                        <m:fName>
                          <m:limLow>
                            <m:limLowPr>
                              <m:ctrlPr>
                                <a:rPr lang="en-GB" sz="1400" i="1">
                                  <a:latin typeface="Cambria Math" panose="02040503050406030204" pitchFamily="18" charset="0"/>
                                </a:rPr>
                              </m:ctrlPr>
                            </m:limLowPr>
                            <m:e>
                              <m:r>
                                <m:rPr>
                                  <m:sty m:val="p"/>
                                </m:rPr>
                                <a:rPr lang="en-GB" sz="1400">
                                  <a:latin typeface="Cambria Math" panose="02040503050406030204" pitchFamily="18" charset="0"/>
                                </a:rPr>
                                <m:t>lim</m:t>
                              </m:r>
                            </m:e>
                            <m:lim>
                              <m:r>
                                <a:rPr lang="pl-PL" sz="1400" i="1">
                                  <a:latin typeface="Cambria Math" panose="02040503050406030204" pitchFamily="18" charset="0"/>
                                </a:rPr>
                                <m:t>𝑡</m:t>
                              </m:r>
                              <m:r>
                                <a:rPr lang="pl-PL" sz="1400" i="1">
                                  <a:latin typeface="Cambria Math" panose="02040503050406030204" pitchFamily="18" charset="0"/>
                                  <a:ea typeface="Cambria Math" panose="02040503050406030204" pitchFamily="18" charset="0"/>
                                </a:rPr>
                                <m:t>→+∞</m:t>
                              </m:r>
                            </m:lim>
                          </m:limLow>
                        </m:fName>
                        <m:e>
                          <m:r>
                            <a:rPr lang="pl-PL" sz="1400" i="1">
                              <a:solidFill>
                                <a:srgbClr val="00B0F0"/>
                              </a:solidFill>
                              <a:latin typeface="Cambria Math" panose="02040503050406030204" pitchFamily="18" charset="0"/>
                            </a:rPr>
                            <m:t>𝑥</m:t>
                          </m:r>
                          <m:d>
                            <m:dPr>
                              <m:ctrlPr>
                                <a:rPr lang="pl-PL" sz="1400" i="1">
                                  <a:solidFill>
                                    <a:srgbClr val="00B0F0"/>
                                  </a:solidFill>
                                  <a:latin typeface="Cambria Math" panose="02040503050406030204" pitchFamily="18" charset="0"/>
                                </a:rPr>
                              </m:ctrlPr>
                            </m:dPr>
                            <m:e>
                              <m:r>
                                <a:rPr lang="pl-PL" sz="1400" i="1">
                                  <a:solidFill>
                                    <a:srgbClr val="00B0F0"/>
                                  </a:solidFill>
                                  <a:latin typeface="Cambria Math" panose="02040503050406030204" pitchFamily="18" charset="0"/>
                                </a:rPr>
                                <m:t>𝑡</m:t>
                              </m:r>
                            </m:e>
                          </m:d>
                          <m:r>
                            <a:rPr lang="pl-PL" sz="1400" i="1">
                              <a:latin typeface="Cambria Math" panose="02040503050406030204" pitchFamily="18" charset="0"/>
                            </a:rPr>
                            <m:t>=2.8</m:t>
                          </m:r>
                        </m:e>
                      </m:func>
                    </m:oMath>
                  </m:oMathPara>
                </a14:m>
                <a:endParaRPr lang="en-GB" sz="1400" dirty="0"/>
              </a:p>
            </p:txBody>
          </p:sp>
        </mc:Choice>
        <mc:Fallback xmlns="">
          <p:sp>
            <p:nvSpPr>
              <p:cNvPr id="34" name="Rectangle 33">
                <a:extLst>
                  <a:ext uri="{FF2B5EF4-FFF2-40B4-BE49-F238E27FC236}">
                    <a16:creationId xmlns:a16="http://schemas.microsoft.com/office/drawing/2014/main" id="{01303DEA-5936-DB49-A3D1-6C1162AE8DCD}"/>
                  </a:ext>
                </a:extLst>
              </p:cNvPr>
              <p:cNvSpPr>
                <a:spLocks noRot="1" noChangeAspect="1" noMove="1" noResize="1" noEditPoints="1" noAdjustHandles="1" noChangeArrowheads="1" noChangeShapeType="1" noTextEdit="1"/>
              </p:cNvSpPr>
              <p:nvPr/>
            </p:nvSpPr>
            <p:spPr>
              <a:xfrm>
                <a:off x="4815102" y="3350806"/>
                <a:ext cx="5933799" cy="405209"/>
              </a:xfrm>
              <a:prstGeom prst="rect">
                <a:avLst/>
              </a:prstGeom>
              <a:blipFill>
                <a:blip r:embed="rId36"/>
                <a:stretch>
                  <a:fillRect/>
                </a:stretch>
              </a:blipFill>
              <a:ln>
                <a:noFill/>
              </a:ln>
            </p:spPr>
            <p:txBody>
              <a:bodyPr/>
              <a:lstStyle/>
              <a:p>
                <a:r>
                  <a:rPr lang="en-GB">
                    <a:noFill/>
                  </a:rPr>
                  <a:t> </a:t>
                </a:r>
              </a:p>
            </p:txBody>
          </p:sp>
        </mc:Fallback>
      </mc:AlternateContent>
      <p:sp>
        <p:nvSpPr>
          <p:cNvPr id="8" name="TextBox 7">
            <a:extLst>
              <a:ext uri="{FF2B5EF4-FFF2-40B4-BE49-F238E27FC236}">
                <a16:creationId xmlns:a16="http://schemas.microsoft.com/office/drawing/2014/main" id="{B835CF93-46EE-A44F-331A-8ACADCF37AEE}"/>
              </a:ext>
            </a:extLst>
          </p:cNvPr>
          <p:cNvSpPr txBox="1"/>
          <p:nvPr/>
        </p:nvSpPr>
        <p:spPr>
          <a:xfrm>
            <a:off x="4968649" y="3834691"/>
            <a:ext cx="7028749" cy="2241960"/>
          </a:xfrm>
          <a:prstGeom prst="rect">
            <a:avLst/>
          </a:prstGeom>
          <a:noFill/>
        </p:spPr>
        <p:txBody>
          <a:bodyPr wrap="square">
            <a:spAutoFit/>
          </a:bodyPr>
          <a:lstStyle/>
          <a:p>
            <a:pPr>
              <a:lnSpc>
                <a:spcPct val="107000"/>
              </a:lnSpc>
              <a:spcAft>
                <a:spcPts val="800"/>
              </a:spcAft>
            </a:pPr>
            <a:r>
              <a:rPr lang="en-GB" sz="2400" dirty="0">
                <a:solidFill>
                  <a:srgbClr val="7030A0"/>
                </a:solidFill>
                <a:latin typeface="Arial Rounded MT Bold" panose="020F0704030504030204" pitchFamily="34" charset="0"/>
              </a:rPr>
              <a:t>Semantic representation: </a:t>
            </a:r>
          </a:p>
          <a:p>
            <a:pPr>
              <a:lnSpc>
                <a:spcPct val="107000"/>
              </a:lnSpc>
              <a:spcAft>
                <a:spcPts val="800"/>
              </a:spcAft>
            </a:pPr>
            <a:r>
              <a:rPr lang="en-GB" sz="2400" dirty="0">
                <a:latin typeface="Arial Rounded MT Bold" panose="020F0704030504030204" pitchFamily="34" charset="0"/>
              </a:rPr>
              <a:t>behaviour of a dynamical system</a:t>
            </a:r>
          </a:p>
          <a:p>
            <a:pPr>
              <a:lnSpc>
                <a:spcPct val="107000"/>
              </a:lnSpc>
              <a:spcAft>
                <a:spcPts val="800"/>
              </a:spcAft>
            </a:pPr>
            <a:r>
              <a:rPr lang="en-GB" sz="2400" dirty="0">
                <a:solidFill>
                  <a:srgbClr val="7030A0"/>
                </a:solidFill>
                <a:latin typeface="Arial Rounded MT Bold" panose="020F0704030504030204" pitchFamily="34" charset="0"/>
              </a:rPr>
              <a:t>Semantic representation of a forecasting model</a:t>
            </a:r>
            <a:r>
              <a:rPr lang="en-GB" sz="2400" dirty="0">
                <a:latin typeface="Arial Rounded MT Bold" panose="020F0704030504030204" pitchFamily="34" charset="0"/>
              </a:rPr>
              <a:t>, including a system of ODEs, describes changes under different initial </a:t>
            </a:r>
            <a:r>
              <a:rPr lang="en-GB" sz="2400" dirty="0" err="1">
                <a:latin typeface="Arial Rounded MT Bold" panose="020F0704030504030204" pitchFamily="34" charset="0"/>
              </a:rPr>
              <a:t>cdts</a:t>
            </a:r>
            <a:endParaRPr lang="en-GB" sz="2400" dirty="0">
              <a:latin typeface="Arial Rounded MT Bold" panose="020F0704030504030204" pitchFamily="34" charset="0"/>
            </a:endParaRPr>
          </a:p>
        </p:txBody>
      </p:sp>
    </p:spTree>
    <p:extLst>
      <p:ext uri="{BB962C8B-B14F-4D97-AF65-F5344CB8AC3E}">
        <p14:creationId xmlns:p14="http://schemas.microsoft.com/office/powerpoint/2010/main" val="24033714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3" presetClass="exit" presetSubtype="10" fill="hold" grpId="1" nodeType="withEffect">
                                  <p:stCondLst>
                                    <p:cond delay="0"/>
                                  </p:stCondLst>
                                  <p:childTnLst>
                                    <p:animEffect transition="out" filter="blinds(horizontal)">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7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74"/>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7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83"/>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8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85"/>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73" grpId="0"/>
      <p:bldP spid="74" grpId="0"/>
      <p:bldP spid="83" grpId="0"/>
      <p:bldP spid="84" grpId="0"/>
      <p:bldP spid="85" grpId="0"/>
      <p:bldP spid="91" grpId="0"/>
      <p:bldP spid="92" grpId="0"/>
      <p:bldP spid="34" grpId="0"/>
      <p:bldP spid="8" grpId="0"/>
      <p:bldP spid="8"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095DE-A213-9F66-A778-F3834565A693}"/>
            </a:ext>
          </a:extLst>
        </p:cNvPr>
        <p:cNvGrpSpPr/>
        <p:nvPr/>
      </p:nvGrpSpPr>
      <p:grpSpPr>
        <a:xfrm>
          <a:off x="0" y="0"/>
          <a:ext cx="0" cy="0"/>
          <a:chOff x="0" y="0"/>
          <a:chExt cx="0" cy="0"/>
        </a:xfrm>
      </p:grpSpPr>
      <p:sp>
        <p:nvSpPr>
          <p:cNvPr id="10" name="English National Cancer Registration and Analysis Service…">
            <a:extLst>
              <a:ext uri="{FF2B5EF4-FFF2-40B4-BE49-F238E27FC236}">
                <a16:creationId xmlns:a16="http://schemas.microsoft.com/office/drawing/2014/main" id="{053373F6-CCEE-1CE0-ED39-2198CBB9FB66}"/>
              </a:ext>
            </a:extLst>
          </p:cNvPr>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pl-PL" sz="3000" dirty="0">
                <a:solidFill>
                  <a:srgbClr val="2F7FB1"/>
                </a:solidFill>
                <a:latin typeface="Arial Rounded MT Bold" panose="020F0704030504030204" pitchFamily="34" charset="0"/>
              </a:rPr>
              <a:t>Syntactic vs. Semantic representation of an ODE</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C5DA8908-6BB0-FFCF-3272-A717B1BB12FC}"/>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FDBE49E0-FC89-CFA6-FDDC-B33C5536E721}"/>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213613D0-00A7-33D2-34FE-646D3C3BCFDA}"/>
              </a:ext>
            </a:extLst>
          </p:cNvPr>
          <p:cNvPicPr>
            <a:picLocks noChangeAspect="1"/>
          </p:cNvPicPr>
          <p:nvPr/>
        </p:nvPicPr>
        <p:blipFill>
          <a:blip r:embed="rId4"/>
          <a:stretch>
            <a:fillRect/>
          </a:stretch>
        </p:blipFill>
        <p:spPr>
          <a:xfrm>
            <a:off x="231457" y="6001196"/>
            <a:ext cx="3040380" cy="729692"/>
          </a:xfrm>
          <a:prstGeom prst="rect">
            <a:avLst/>
          </a:prstGeom>
        </p:spPr>
      </p:pic>
      <p:sp>
        <p:nvSpPr>
          <p:cNvPr id="7" name="Rectangle 6">
            <a:extLst>
              <a:ext uri="{FF2B5EF4-FFF2-40B4-BE49-F238E27FC236}">
                <a16:creationId xmlns:a16="http://schemas.microsoft.com/office/drawing/2014/main" id="{B4FF02F9-9159-D697-0081-B918896BF163}"/>
              </a:ext>
            </a:extLst>
          </p:cNvPr>
          <p:cNvSpPr/>
          <p:nvPr/>
        </p:nvSpPr>
        <p:spPr>
          <a:xfrm>
            <a:off x="10573048" y="1800670"/>
            <a:ext cx="1644406" cy="197728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F64B2BA-7669-5573-72EC-226814107F13}"/>
                  </a:ext>
                </a:extLst>
              </p:cNvPr>
              <p:cNvSpPr txBox="1"/>
              <p:nvPr/>
            </p:nvSpPr>
            <p:spPr>
              <a:xfrm>
                <a:off x="467685" y="2279143"/>
                <a:ext cx="2054152" cy="7994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1600" i="1">
                              <a:latin typeface="Cambria Math" panose="02040503050406030204" pitchFamily="18" charset="0"/>
                            </a:rPr>
                          </m:ctrlPr>
                        </m:accPr>
                        <m:e>
                          <m:r>
                            <a:rPr lang="pl-PL" sz="1600" i="1">
                              <a:latin typeface="Cambria Math" panose="02040503050406030204" pitchFamily="18" charset="0"/>
                            </a:rPr>
                            <m:t>𝑥</m:t>
                          </m:r>
                        </m:e>
                      </m:acc>
                      <m:d>
                        <m:dPr>
                          <m:ctrlPr>
                            <a:rPr lang="pl-PL" sz="1600" i="1">
                              <a:latin typeface="Cambria Math" panose="02040503050406030204" pitchFamily="18" charset="0"/>
                            </a:rPr>
                          </m:ctrlPr>
                        </m:dPr>
                        <m:e>
                          <m:r>
                            <a:rPr lang="pl-PL" sz="1600" i="1">
                              <a:latin typeface="Cambria Math" panose="02040503050406030204" pitchFamily="18" charset="0"/>
                            </a:rPr>
                            <m:t>𝑡</m:t>
                          </m:r>
                        </m:e>
                      </m:d>
                      <m:r>
                        <a:rPr lang="pl-PL" sz="1600" i="1">
                          <a:latin typeface="Cambria Math" panose="02040503050406030204" pitchFamily="18" charset="0"/>
                        </a:rPr>
                        <m:t>=</m:t>
                      </m:r>
                      <m:r>
                        <a:rPr lang="pl-PL" sz="1600" i="1">
                          <a:latin typeface="Cambria Math" panose="02040503050406030204" pitchFamily="18" charset="0"/>
                        </a:rPr>
                        <m:t>𝑥</m:t>
                      </m:r>
                      <m:r>
                        <a:rPr lang="pl-PL" sz="1600" i="1">
                          <a:latin typeface="Cambria Math" panose="02040503050406030204" pitchFamily="18" charset="0"/>
                        </a:rPr>
                        <m:t>(</m:t>
                      </m:r>
                      <m:r>
                        <a:rPr lang="pl-PL" sz="1600" i="1">
                          <a:latin typeface="Cambria Math" panose="02040503050406030204" pitchFamily="18" charset="0"/>
                        </a:rPr>
                        <m:t>𝑡</m:t>
                      </m:r>
                      <m:r>
                        <a:rPr lang="pl-PL" sz="1600" i="1">
                          <a:latin typeface="Cambria Math" panose="02040503050406030204" pitchFamily="18" charset="0"/>
                        </a:rPr>
                        <m:t>)</m:t>
                      </m:r>
                      <m:d>
                        <m:dPr>
                          <m:ctrlPr>
                            <a:rPr lang="pl-PL" sz="1600" i="1">
                              <a:latin typeface="Cambria Math" panose="02040503050406030204" pitchFamily="18" charset="0"/>
                            </a:rPr>
                          </m:ctrlPr>
                        </m:dPr>
                        <m:e>
                          <m:r>
                            <a:rPr lang="pl-PL" sz="1600" i="1">
                              <a:latin typeface="Cambria Math" panose="02040503050406030204" pitchFamily="18" charset="0"/>
                            </a:rPr>
                            <m:t>1−</m:t>
                          </m:r>
                          <m:f>
                            <m:fPr>
                              <m:ctrlPr>
                                <a:rPr lang="pl-PL" sz="1600" i="1">
                                  <a:latin typeface="Cambria Math" panose="02040503050406030204" pitchFamily="18" charset="0"/>
                                </a:rPr>
                              </m:ctrlPr>
                            </m:fPr>
                            <m:num>
                              <m:r>
                                <a:rPr lang="pl-PL" sz="1600" i="1">
                                  <a:latin typeface="Cambria Math" panose="02040503050406030204" pitchFamily="18" charset="0"/>
                                </a:rPr>
                                <m:t>𝑥</m:t>
                              </m:r>
                              <m:r>
                                <a:rPr lang="pl-PL" sz="1600" i="1">
                                  <a:latin typeface="Cambria Math" panose="02040503050406030204" pitchFamily="18" charset="0"/>
                                </a:rPr>
                                <m:t>(</m:t>
                              </m:r>
                              <m:r>
                                <a:rPr lang="pl-PL" sz="1600" i="1">
                                  <a:latin typeface="Cambria Math" panose="02040503050406030204" pitchFamily="18" charset="0"/>
                                </a:rPr>
                                <m:t>𝑡</m:t>
                              </m:r>
                              <m:r>
                                <a:rPr lang="pl-PL" sz="1600" i="1">
                                  <a:latin typeface="Cambria Math" panose="02040503050406030204" pitchFamily="18" charset="0"/>
                                </a:rPr>
                                <m:t>)</m:t>
                              </m:r>
                            </m:num>
                            <m:den>
                              <m:r>
                                <a:rPr lang="pl-PL" sz="1600" i="1">
                                  <a:latin typeface="Cambria Math" panose="02040503050406030204" pitchFamily="18" charset="0"/>
                                </a:rPr>
                                <m:t>2.8</m:t>
                              </m:r>
                            </m:den>
                          </m:f>
                        </m:e>
                      </m:d>
                    </m:oMath>
                  </m:oMathPara>
                </a14:m>
                <a:endParaRPr lang="pl-PL" sz="1600" dirty="0"/>
              </a:p>
              <a:p>
                <a:pPr/>
                <a14:m>
                  <m:oMathPara xmlns:m="http://schemas.openxmlformats.org/officeDocument/2006/math">
                    <m:oMathParaPr>
                      <m:jc m:val="centerGroup"/>
                    </m:oMathParaPr>
                    <m:oMath xmlns:m="http://schemas.openxmlformats.org/officeDocument/2006/math">
                      <m:r>
                        <a:rPr lang="pl-PL" sz="1600" i="1">
                          <a:latin typeface="Cambria Math" panose="02040503050406030204" pitchFamily="18" charset="0"/>
                        </a:rPr>
                        <m:t>𝑥</m:t>
                      </m:r>
                      <m:d>
                        <m:dPr>
                          <m:ctrlPr>
                            <a:rPr lang="pl-PL" sz="1600" i="1">
                              <a:latin typeface="Cambria Math" panose="02040503050406030204" pitchFamily="18" charset="0"/>
                            </a:rPr>
                          </m:ctrlPr>
                        </m:dPr>
                        <m:e>
                          <m:r>
                            <a:rPr lang="pl-PL" sz="1600" i="1">
                              <a:latin typeface="Cambria Math" panose="02040503050406030204" pitchFamily="18" charset="0"/>
                            </a:rPr>
                            <m:t>0</m:t>
                          </m:r>
                        </m:e>
                      </m:d>
                      <m:r>
                        <a:rPr lang="pl-PL" sz="1600" i="1">
                          <a:latin typeface="Cambria Math" panose="02040503050406030204" pitchFamily="18" charset="0"/>
                        </a:rPr>
                        <m:t>=</m:t>
                      </m:r>
                      <m:sSub>
                        <m:sSubPr>
                          <m:ctrlPr>
                            <a:rPr lang="pl-PL" sz="1600" i="1">
                              <a:latin typeface="Cambria Math" panose="02040503050406030204" pitchFamily="18" charset="0"/>
                            </a:rPr>
                          </m:ctrlPr>
                        </m:sSubPr>
                        <m:e>
                          <m:r>
                            <a:rPr lang="pl-PL" sz="1600" i="1">
                              <a:latin typeface="Cambria Math" panose="02040503050406030204" pitchFamily="18" charset="0"/>
                            </a:rPr>
                            <m:t>𝑥</m:t>
                          </m:r>
                        </m:e>
                        <m:sub>
                          <m:r>
                            <a:rPr lang="pl-PL" sz="1600" i="1">
                              <a:latin typeface="Cambria Math" panose="02040503050406030204" pitchFamily="18" charset="0"/>
                            </a:rPr>
                            <m:t>0</m:t>
                          </m:r>
                        </m:sub>
                      </m:sSub>
                    </m:oMath>
                  </m:oMathPara>
                </a14:m>
                <a:endParaRPr lang="en-GB" sz="1600" dirty="0"/>
              </a:p>
            </p:txBody>
          </p:sp>
        </mc:Choice>
        <mc:Fallback xmlns="">
          <p:sp>
            <p:nvSpPr>
              <p:cNvPr id="16" name="TextBox 15">
                <a:extLst>
                  <a:ext uri="{FF2B5EF4-FFF2-40B4-BE49-F238E27FC236}">
                    <a16:creationId xmlns:a16="http://schemas.microsoft.com/office/drawing/2014/main" id="{0F64B2BA-7669-5573-72EC-226814107F13}"/>
                  </a:ext>
                </a:extLst>
              </p:cNvPr>
              <p:cNvSpPr txBox="1">
                <a:spLocks noRot="1" noChangeAspect="1" noMove="1" noResize="1" noEditPoints="1" noAdjustHandles="1" noChangeArrowheads="1" noChangeShapeType="1" noTextEdit="1"/>
              </p:cNvSpPr>
              <p:nvPr/>
            </p:nvSpPr>
            <p:spPr>
              <a:xfrm>
                <a:off x="467685" y="2279143"/>
                <a:ext cx="2054152" cy="799450"/>
              </a:xfrm>
              <a:prstGeom prst="rect">
                <a:avLst/>
              </a:prstGeom>
              <a:blipFill>
                <a:blip r:embed="rId5"/>
                <a:stretch>
                  <a:fillRect b="-3817"/>
                </a:stretch>
              </a:blipFill>
            </p:spPr>
            <p:txBody>
              <a:bodyPr/>
              <a:lstStyle/>
              <a:p>
                <a:r>
                  <a:rPr lang="en-GB">
                    <a:noFill/>
                  </a:rPr>
                  <a:t> </a:t>
                </a:r>
              </a:p>
            </p:txBody>
          </p:sp>
        </mc:Fallback>
      </mc:AlternateContent>
      <p:sp>
        <p:nvSpPr>
          <p:cNvPr id="62" name="TextBox 61">
            <a:extLst>
              <a:ext uri="{FF2B5EF4-FFF2-40B4-BE49-F238E27FC236}">
                <a16:creationId xmlns:a16="http://schemas.microsoft.com/office/drawing/2014/main" id="{A285E341-8560-BB12-286B-785DEAE869F4}"/>
              </a:ext>
            </a:extLst>
          </p:cNvPr>
          <p:cNvSpPr txBox="1"/>
          <p:nvPr/>
        </p:nvSpPr>
        <p:spPr>
          <a:xfrm>
            <a:off x="193040" y="1429145"/>
            <a:ext cx="2624501" cy="369332"/>
          </a:xfrm>
          <a:prstGeom prst="rect">
            <a:avLst/>
          </a:prstGeom>
          <a:noFill/>
        </p:spPr>
        <p:txBody>
          <a:bodyPr wrap="none" rtlCol="0">
            <a:spAutoFit/>
          </a:bodyPr>
          <a:lstStyle/>
          <a:p>
            <a:r>
              <a:rPr lang="pl-PL" dirty="0"/>
              <a:t>Syntactic representation</a:t>
            </a:r>
            <a:endParaRPr lang="en-GB" dirty="0"/>
          </a:p>
        </p:txBody>
      </p:sp>
      <p:sp>
        <p:nvSpPr>
          <p:cNvPr id="63" name="TextBox 62">
            <a:extLst>
              <a:ext uri="{FF2B5EF4-FFF2-40B4-BE49-F238E27FC236}">
                <a16:creationId xmlns:a16="http://schemas.microsoft.com/office/drawing/2014/main" id="{73D9AB15-A3E9-5AD6-B459-96973CBE8760}"/>
              </a:ext>
            </a:extLst>
          </p:cNvPr>
          <p:cNvSpPr txBox="1"/>
          <p:nvPr/>
        </p:nvSpPr>
        <p:spPr>
          <a:xfrm>
            <a:off x="6459300" y="1413853"/>
            <a:ext cx="2642455" cy="369332"/>
          </a:xfrm>
          <a:prstGeom prst="rect">
            <a:avLst/>
          </a:prstGeom>
          <a:noFill/>
        </p:spPr>
        <p:txBody>
          <a:bodyPr wrap="none" rtlCol="0">
            <a:spAutoFit/>
          </a:bodyPr>
          <a:lstStyle/>
          <a:p>
            <a:r>
              <a:rPr lang="pl-PL" dirty="0"/>
              <a:t>Semantic representation</a:t>
            </a:r>
            <a:endParaRPr lang="en-GB" dirty="0"/>
          </a:p>
        </p:txBody>
      </p:sp>
      <p:cxnSp>
        <p:nvCxnSpPr>
          <p:cNvPr id="64" name="Straight Connector 63">
            <a:extLst>
              <a:ext uri="{FF2B5EF4-FFF2-40B4-BE49-F238E27FC236}">
                <a16:creationId xmlns:a16="http://schemas.microsoft.com/office/drawing/2014/main" id="{D58C690F-9AC6-B4DF-34CA-170EF641E44B}"/>
              </a:ext>
            </a:extLst>
          </p:cNvPr>
          <p:cNvCxnSpPr>
            <a:cxnSpLocks/>
          </p:cNvCxnSpPr>
          <p:nvPr/>
        </p:nvCxnSpPr>
        <p:spPr>
          <a:xfrm>
            <a:off x="0" y="1788645"/>
            <a:ext cx="12192000" cy="0"/>
          </a:xfrm>
          <a:prstGeom prst="line">
            <a:avLst/>
          </a:prstGeom>
          <a:ln w="12700"/>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E6D16B27-A8E1-EB8F-CB24-E3DA369CB18D}"/>
              </a:ext>
            </a:extLst>
          </p:cNvPr>
          <p:cNvCxnSpPr>
            <a:cxnSpLocks/>
          </p:cNvCxnSpPr>
          <p:nvPr/>
        </p:nvCxnSpPr>
        <p:spPr>
          <a:xfrm>
            <a:off x="-6214" y="1423700"/>
            <a:ext cx="12198214" cy="0"/>
          </a:xfrm>
          <a:prstGeom prst="line">
            <a:avLst/>
          </a:prstGeom>
          <a:ln w="28575"/>
        </p:spPr>
        <p:style>
          <a:lnRef idx="2">
            <a:schemeClr val="dk1"/>
          </a:lnRef>
          <a:fillRef idx="0">
            <a:schemeClr val="dk1"/>
          </a:fillRef>
          <a:effectRef idx="1">
            <a:schemeClr val="dk1"/>
          </a:effectRef>
          <a:fontRef idx="minor">
            <a:schemeClr val="tx1"/>
          </a:fontRef>
        </p:style>
      </p:cxnSp>
      <p:grpSp>
        <p:nvGrpSpPr>
          <p:cNvPr id="4" name="Group 3">
            <a:extLst>
              <a:ext uri="{FF2B5EF4-FFF2-40B4-BE49-F238E27FC236}">
                <a16:creationId xmlns:a16="http://schemas.microsoft.com/office/drawing/2014/main" id="{77397D5C-ECBA-917C-B734-D91253A44398}"/>
              </a:ext>
            </a:extLst>
          </p:cNvPr>
          <p:cNvGrpSpPr/>
          <p:nvPr/>
        </p:nvGrpSpPr>
        <p:grpSpPr>
          <a:xfrm>
            <a:off x="3177440" y="1792008"/>
            <a:ext cx="1656433" cy="1983753"/>
            <a:chOff x="3177440" y="1792008"/>
            <a:chExt cx="1656433" cy="1983753"/>
          </a:xfrm>
        </p:grpSpPr>
        <p:sp>
          <p:nvSpPr>
            <p:cNvPr id="13" name="Rectangle 12">
              <a:extLst>
                <a:ext uri="{FF2B5EF4-FFF2-40B4-BE49-F238E27FC236}">
                  <a16:creationId xmlns:a16="http://schemas.microsoft.com/office/drawing/2014/main" id="{ADF7D7B1-89C7-6822-EA07-EE8D7B2628FE}"/>
                </a:ext>
              </a:extLst>
            </p:cNvPr>
            <p:cNvSpPr/>
            <p:nvPr/>
          </p:nvSpPr>
          <p:spPr>
            <a:xfrm>
              <a:off x="3189467" y="1798476"/>
              <a:ext cx="1644406" cy="1977285"/>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3E960BB3-9B67-BF10-3E1B-191E49346392}"/>
                    </a:ext>
                  </a:extLst>
                </p:cNvPr>
                <p:cNvSpPr txBox="1"/>
                <p:nvPr/>
              </p:nvSpPr>
              <p:spPr>
                <a:xfrm>
                  <a:off x="3521346" y="2020585"/>
                  <a:ext cx="91467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smtClean="0">
                            <a:latin typeface="Cambria Math" panose="02040503050406030204" pitchFamily="18" charset="0"/>
                          </a:rPr>
                          <m:t>(</m:t>
                        </m:r>
                        <m:r>
                          <a:rPr lang="pl-PL" sz="1400" i="1" smtClean="0">
                            <a:latin typeface="Cambria Math" panose="02040503050406030204" pitchFamily="18" charset="0"/>
                            <a:ea typeface="Cambria Math" panose="02040503050406030204" pitchFamily="18" charset="0"/>
                          </a:rPr>
                          <m:t>𝜌</m:t>
                        </m:r>
                        <m:r>
                          <a:rPr lang="pl-PL" sz="1400" i="1" smtClean="0">
                            <a:solidFill>
                              <a:schemeClr val="tx1"/>
                            </a:solidFill>
                            <a:latin typeface="Cambria Math" panose="02040503050406030204" pitchFamily="18" charset="0"/>
                          </a:rPr>
                          <m:t>(</m:t>
                        </m:r>
                        <m:sSub>
                          <m:sSubPr>
                            <m:ctrlPr>
                              <a:rPr lang="pl-PL" sz="1400" i="1">
                                <a:solidFill>
                                  <a:schemeClr val="tx1"/>
                                </a:solidFill>
                                <a:latin typeface="Cambria Math" panose="02040503050406030204" pitchFamily="18" charset="0"/>
                              </a:rPr>
                            </m:ctrlPr>
                          </m:sSubPr>
                          <m:e>
                            <m:r>
                              <a:rPr lang="pl-PL" sz="1400" i="1">
                                <a:solidFill>
                                  <a:schemeClr val="tx1"/>
                                </a:solidFill>
                                <a:latin typeface="Cambria Math" panose="02040503050406030204" pitchFamily="18" charset="0"/>
                              </a:rPr>
                              <m:t>𝑥</m:t>
                            </m:r>
                          </m:e>
                          <m:sub>
                            <m:r>
                              <a:rPr lang="pl-PL" sz="1400" i="1">
                                <a:solidFill>
                                  <a:schemeClr val="tx1"/>
                                </a:solidFill>
                                <a:latin typeface="Cambria Math" panose="02040503050406030204" pitchFamily="18" charset="0"/>
                              </a:rPr>
                              <m:t>0</m:t>
                            </m:r>
                          </m:sub>
                        </m:sSub>
                        <m:r>
                          <a:rPr lang="pl-PL" sz="1400" i="1">
                            <a:solidFill>
                              <a:schemeClr val="tx1"/>
                            </a:solidFill>
                            <a:latin typeface="Cambria Math" panose="02040503050406030204" pitchFamily="18" charset="0"/>
                          </a:rPr>
                          <m:t>)</m:t>
                        </m:r>
                        <m:r>
                          <a:rPr lang="pl-PL" sz="1400" i="1">
                            <a:latin typeface="Cambria Math" panose="02040503050406030204" pitchFamily="18" charset="0"/>
                          </a:rPr>
                          <m:t>,1.4)</m:t>
                        </m:r>
                      </m:oMath>
                    </m:oMathPara>
                  </a14:m>
                  <a:endParaRPr lang="en-GB" sz="1400" dirty="0"/>
                </a:p>
              </p:txBody>
            </p:sp>
          </mc:Choice>
          <mc:Fallback xmlns="">
            <p:sp>
              <p:nvSpPr>
                <p:cNvPr id="42" name="TextBox 41">
                  <a:extLst>
                    <a:ext uri="{FF2B5EF4-FFF2-40B4-BE49-F238E27FC236}">
                      <a16:creationId xmlns:a16="http://schemas.microsoft.com/office/drawing/2014/main" id="{3E960BB3-9B67-BF10-3E1B-191E49346392}"/>
                    </a:ext>
                  </a:extLst>
                </p:cNvPr>
                <p:cNvSpPr txBox="1">
                  <a:spLocks noRot="1" noChangeAspect="1" noMove="1" noResize="1" noEditPoints="1" noAdjustHandles="1" noChangeArrowheads="1" noChangeShapeType="1" noTextEdit="1"/>
                </p:cNvSpPr>
                <p:nvPr/>
              </p:nvSpPr>
              <p:spPr>
                <a:xfrm>
                  <a:off x="3521346" y="2020585"/>
                  <a:ext cx="914674" cy="215444"/>
                </a:xfrm>
                <a:prstGeom prst="rect">
                  <a:avLst/>
                </a:prstGeom>
                <a:blipFill>
                  <a:blip r:embed="rId6"/>
                  <a:stretch>
                    <a:fillRect l="-6667" r="-6000" b="-30556"/>
                  </a:stretch>
                </a:blipFill>
              </p:spPr>
              <p:txBody>
                <a:bodyPr/>
                <a:lstStyle/>
                <a:p>
                  <a:r>
                    <a:rPr lang="en-GB">
                      <a:noFill/>
                    </a:rPr>
                    <a:t> </a:t>
                  </a:r>
                </a:p>
              </p:txBody>
            </p:sp>
          </mc:Fallback>
        </mc:AlternateContent>
        <p:grpSp>
          <p:nvGrpSpPr>
            <p:cNvPr id="51" name="Group 50">
              <a:extLst>
                <a:ext uri="{FF2B5EF4-FFF2-40B4-BE49-F238E27FC236}">
                  <a16:creationId xmlns:a16="http://schemas.microsoft.com/office/drawing/2014/main" id="{0CA7C972-0723-4003-E65A-D1D9F8154BF7}"/>
                </a:ext>
              </a:extLst>
            </p:cNvPr>
            <p:cNvGrpSpPr/>
            <p:nvPr/>
          </p:nvGrpSpPr>
          <p:grpSpPr>
            <a:xfrm>
              <a:off x="3177440" y="2298799"/>
              <a:ext cx="1508958" cy="916831"/>
              <a:chOff x="8183268" y="3015646"/>
              <a:chExt cx="1466226" cy="900479"/>
            </a:xfrm>
          </p:grpSpPr>
          <p:cxnSp>
            <p:nvCxnSpPr>
              <p:cNvPr id="52" name="Straight Arrow Connector 51">
                <a:extLst>
                  <a:ext uri="{FF2B5EF4-FFF2-40B4-BE49-F238E27FC236}">
                    <a16:creationId xmlns:a16="http://schemas.microsoft.com/office/drawing/2014/main" id="{BCD4EA6C-1141-8EE5-51C9-48C18C4C5104}"/>
                  </a:ext>
                </a:extLst>
              </p:cNvPr>
              <p:cNvCxnSpPr>
                <a:cxnSpLocks/>
              </p:cNvCxnSpPr>
              <p:nvPr/>
            </p:nvCxnSpPr>
            <p:spPr>
              <a:xfrm flipV="1">
                <a:off x="8800944" y="3088004"/>
                <a:ext cx="0" cy="6419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0D72B0B7-96E9-3540-6109-9FFE64D9D02A}"/>
                  </a:ext>
                </a:extLst>
              </p:cNvPr>
              <p:cNvCxnSpPr>
                <a:cxnSpLocks/>
              </p:cNvCxnSpPr>
              <p:nvPr/>
            </p:nvCxnSpPr>
            <p:spPr>
              <a:xfrm rot="5400000" flipV="1">
                <a:off x="9179938" y="3180667"/>
                <a:ext cx="0" cy="9391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DC980CBE-A453-D1CE-A172-37ABE55D4023}"/>
                  </a:ext>
                </a:extLst>
              </p:cNvPr>
              <p:cNvCxnSpPr>
                <a:cxnSpLocks/>
              </p:cNvCxnSpPr>
              <p:nvPr/>
            </p:nvCxnSpPr>
            <p:spPr>
              <a:xfrm>
                <a:off x="8800944" y="3088004"/>
                <a:ext cx="0" cy="578711"/>
              </a:xfrm>
              <a:prstGeom prst="line">
                <a:avLst/>
              </a:prstGeom>
              <a:ln>
                <a:solidFill>
                  <a:srgbClr val="FF0000"/>
                </a:solidFill>
                <a:prstDash val="dash"/>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F014418-6491-23DA-D4D2-DD1B32DF9484}"/>
                      </a:ext>
                    </a:extLst>
                  </p:cNvPr>
                  <p:cNvSpPr txBox="1"/>
                  <p:nvPr/>
                </p:nvSpPr>
                <p:spPr>
                  <a:xfrm>
                    <a:off x="8369059" y="3499833"/>
                    <a:ext cx="264793" cy="211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latin typeface="Cambria Math" panose="02040503050406030204" pitchFamily="18" charset="0"/>
                            </a:rPr>
                            <m:t>0.0</m:t>
                          </m:r>
                        </m:oMath>
                      </m:oMathPara>
                    </a14:m>
                    <a:endParaRPr lang="en-GB" sz="1400" dirty="0"/>
                  </a:p>
                </p:txBody>
              </p:sp>
            </mc:Choice>
            <mc:Fallback xmlns="">
              <p:sp>
                <p:nvSpPr>
                  <p:cNvPr id="63" name="TextBox 62">
                    <a:extLst>
                      <a:ext uri="{FF2B5EF4-FFF2-40B4-BE49-F238E27FC236}">
                        <a16:creationId xmlns:a16="http://schemas.microsoft.com/office/drawing/2014/main" id="{039623A0-877F-8237-DAA8-84FC24303901}"/>
                      </a:ext>
                    </a:extLst>
                  </p:cNvPr>
                  <p:cNvSpPr txBox="1">
                    <a:spLocks noRot="1" noChangeAspect="1" noMove="1" noResize="1" noEditPoints="1" noAdjustHandles="1" noChangeArrowheads="1" noChangeShapeType="1" noTextEdit="1"/>
                  </p:cNvSpPr>
                  <p:nvPr/>
                </p:nvSpPr>
                <p:spPr>
                  <a:xfrm>
                    <a:off x="8369059" y="3499833"/>
                    <a:ext cx="264793" cy="211602"/>
                  </a:xfrm>
                  <a:prstGeom prst="rect">
                    <a:avLst/>
                  </a:prstGeom>
                  <a:blipFill>
                    <a:blip r:embed="rId14"/>
                    <a:stretch>
                      <a:fillRect l="-15909" r="-15909"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1243D6F-706A-F037-FFA2-6E15447C8B22}"/>
                      </a:ext>
                    </a:extLst>
                  </p:cNvPr>
                  <p:cNvSpPr txBox="1"/>
                  <p:nvPr/>
                </p:nvSpPr>
                <p:spPr>
                  <a:xfrm>
                    <a:off x="8664689" y="3704523"/>
                    <a:ext cx="264793" cy="211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latin typeface="Cambria Math" panose="02040503050406030204" pitchFamily="18" charset="0"/>
                            </a:rPr>
                            <m:t>0.0</m:t>
                          </m:r>
                        </m:oMath>
                      </m:oMathPara>
                    </a14:m>
                    <a:endParaRPr lang="en-GB" sz="1400" dirty="0"/>
                  </a:p>
                </p:txBody>
              </p:sp>
            </mc:Choice>
            <mc:Fallback xmlns="">
              <p:sp>
                <p:nvSpPr>
                  <p:cNvPr id="72" name="TextBox 71">
                    <a:extLst>
                      <a:ext uri="{FF2B5EF4-FFF2-40B4-BE49-F238E27FC236}">
                        <a16:creationId xmlns:a16="http://schemas.microsoft.com/office/drawing/2014/main" id="{9F850217-57FA-1B98-B29A-F1CCF6C5214C}"/>
                      </a:ext>
                    </a:extLst>
                  </p:cNvPr>
                  <p:cNvSpPr txBox="1">
                    <a:spLocks noRot="1" noChangeAspect="1" noMove="1" noResize="1" noEditPoints="1" noAdjustHandles="1" noChangeArrowheads="1" noChangeShapeType="1" noTextEdit="1"/>
                  </p:cNvSpPr>
                  <p:nvPr/>
                </p:nvSpPr>
                <p:spPr>
                  <a:xfrm>
                    <a:off x="8664689" y="3704523"/>
                    <a:ext cx="264793" cy="211602"/>
                  </a:xfrm>
                  <a:prstGeom prst="rect">
                    <a:avLst/>
                  </a:prstGeom>
                  <a:blipFill>
                    <a:blip r:embed="rId14"/>
                    <a:stretch>
                      <a:fillRect l="-15909" r="-15909" b="-5714"/>
                    </a:stretch>
                  </a:blipFill>
                </p:spPr>
                <p:txBody>
                  <a:bodyPr/>
                  <a:lstStyle/>
                  <a:p>
                    <a:r>
                      <a:rPr lang="en-GB">
                        <a:noFill/>
                      </a:rPr>
                      <a:t> </a:t>
                    </a:r>
                  </a:p>
                </p:txBody>
              </p:sp>
            </mc:Fallback>
          </mc:AlternateContent>
          <p:sp>
            <p:nvSpPr>
              <p:cNvPr id="57" name="Freeform: Shape 56">
                <a:extLst>
                  <a:ext uri="{FF2B5EF4-FFF2-40B4-BE49-F238E27FC236}">
                    <a16:creationId xmlns:a16="http://schemas.microsoft.com/office/drawing/2014/main" id="{60E4754A-D4A0-0AAD-77F2-0177E78A94C6}"/>
                  </a:ext>
                </a:extLst>
              </p:cNvPr>
              <p:cNvSpPr/>
              <p:nvPr/>
            </p:nvSpPr>
            <p:spPr>
              <a:xfrm>
                <a:off x="8824506" y="3199900"/>
                <a:ext cx="633801" cy="415591"/>
              </a:xfrm>
              <a:custGeom>
                <a:avLst/>
                <a:gdLst>
                  <a:gd name="connsiteX0" fmla="*/ 503741 w 503741"/>
                  <a:gd name="connsiteY0" fmla="*/ 717284 h 717284"/>
                  <a:gd name="connsiteX1" fmla="*/ 147837 w 503741"/>
                  <a:gd name="connsiteY1" fmla="*/ 405183 h 717284"/>
                  <a:gd name="connsiteX2" fmla="*/ 0 w 503741"/>
                  <a:gd name="connsiteY2" fmla="*/ 0 h 717284"/>
                </a:gdLst>
                <a:ahLst/>
                <a:cxnLst>
                  <a:cxn ang="0">
                    <a:pos x="connsiteX0" y="connsiteY0"/>
                  </a:cxn>
                  <a:cxn ang="0">
                    <a:pos x="connsiteX1" y="connsiteY1"/>
                  </a:cxn>
                  <a:cxn ang="0">
                    <a:pos x="connsiteX2" y="connsiteY2"/>
                  </a:cxn>
                </a:cxnLst>
                <a:rect l="l" t="t" r="r" b="b"/>
                <a:pathLst>
                  <a:path w="503741" h="717284">
                    <a:moveTo>
                      <a:pt x="503741" y="717284"/>
                    </a:moveTo>
                    <a:cubicBezTo>
                      <a:pt x="367767" y="621007"/>
                      <a:pt x="231794" y="524730"/>
                      <a:pt x="147837" y="405183"/>
                    </a:cubicBezTo>
                    <a:cubicBezTo>
                      <a:pt x="63880" y="285636"/>
                      <a:pt x="31940" y="142818"/>
                      <a:pt x="0" y="0"/>
                    </a:cubicBezTo>
                  </a:path>
                </a:pathLst>
              </a:cu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3F088EC-B3E1-0D7C-60BF-35719B8FB56F}"/>
                      </a:ext>
                    </a:extLst>
                  </p:cNvPr>
                  <p:cNvSpPr txBox="1"/>
                  <p:nvPr/>
                </p:nvSpPr>
                <p:spPr>
                  <a:xfrm>
                    <a:off x="8183268" y="3015646"/>
                    <a:ext cx="541585" cy="3022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l-PL" sz="1400" i="1" smtClean="0">
                              <a:solidFill>
                                <a:schemeClr val="tx1"/>
                              </a:solidFill>
                              <a:latin typeface="Cambria Math" panose="02040503050406030204" pitchFamily="18" charset="0"/>
                              <a:ea typeface="Cambria Math" panose="02040503050406030204" pitchFamily="18" charset="0"/>
                            </a:rPr>
                            <m:t>𝜌</m:t>
                          </m:r>
                          <m:r>
                            <a:rPr lang="pl-PL" sz="1400" i="1" smtClean="0">
                              <a:solidFill>
                                <a:schemeClr val="tx1"/>
                              </a:solidFill>
                              <a:latin typeface="Cambria Math" panose="02040503050406030204" pitchFamily="18" charset="0"/>
                            </a:rPr>
                            <m:t>(</m:t>
                          </m:r>
                          <m:sSub>
                            <m:sSubPr>
                              <m:ctrlPr>
                                <a:rPr lang="pl-PL" sz="1400" i="1">
                                  <a:solidFill>
                                    <a:schemeClr val="tx1"/>
                                  </a:solidFill>
                                  <a:latin typeface="Cambria Math" panose="02040503050406030204" pitchFamily="18" charset="0"/>
                                </a:rPr>
                              </m:ctrlPr>
                            </m:sSubPr>
                            <m:e>
                              <m:r>
                                <a:rPr lang="pl-PL" sz="1400" i="1">
                                  <a:solidFill>
                                    <a:schemeClr val="tx1"/>
                                  </a:solidFill>
                                  <a:latin typeface="Cambria Math" panose="02040503050406030204" pitchFamily="18" charset="0"/>
                                </a:rPr>
                                <m:t>𝑥</m:t>
                              </m:r>
                            </m:e>
                            <m:sub>
                              <m:r>
                                <a:rPr lang="pl-PL" sz="1400" i="1">
                                  <a:solidFill>
                                    <a:schemeClr val="tx1"/>
                                  </a:solidFill>
                                  <a:latin typeface="Cambria Math" panose="02040503050406030204" pitchFamily="18" charset="0"/>
                                </a:rPr>
                                <m:t>0</m:t>
                              </m:r>
                            </m:sub>
                          </m:sSub>
                          <m:r>
                            <a:rPr lang="pl-PL" sz="1400" i="1">
                              <a:solidFill>
                                <a:schemeClr val="tx1"/>
                              </a:solidFill>
                              <a:latin typeface="Cambria Math" panose="02040503050406030204" pitchFamily="18" charset="0"/>
                            </a:rPr>
                            <m:t>)</m:t>
                          </m:r>
                        </m:oMath>
                      </m:oMathPara>
                    </a14:m>
                    <a:endParaRPr lang="en-GB" sz="1400" dirty="0"/>
                  </a:p>
                </p:txBody>
              </p:sp>
            </mc:Choice>
            <mc:Fallback xmlns="">
              <p:sp>
                <p:nvSpPr>
                  <p:cNvPr id="81" name="TextBox 80">
                    <a:extLst>
                      <a:ext uri="{FF2B5EF4-FFF2-40B4-BE49-F238E27FC236}">
                        <a16:creationId xmlns:a16="http://schemas.microsoft.com/office/drawing/2014/main" id="{BAA2F4A1-E792-81B5-6555-4BEADD1B7D32}"/>
                      </a:ext>
                    </a:extLst>
                  </p:cNvPr>
                  <p:cNvSpPr txBox="1">
                    <a:spLocks noRot="1" noChangeAspect="1" noMove="1" noResize="1" noEditPoints="1" noAdjustHandles="1" noChangeArrowheads="1" noChangeShapeType="1" noTextEdit="1"/>
                  </p:cNvSpPr>
                  <p:nvPr/>
                </p:nvSpPr>
                <p:spPr>
                  <a:xfrm>
                    <a:off x="8183268" y="3015646"/>
                    <a:ext cx="541585" cy="302288"/>
                  </a:xfrm>
                  <a:prstGeom prst="rect">
                    <a:avLst/>
                  </a:prstGeom>
                  <a:blipFill>
                    <a:blip r:embed="rId15"/>
                    <a:stretch>
                      <a:fillRect r="-7609" b="-8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5DC58CCB-132F-E8A9-4339-8B99BE4919D7}"/>
                      </a:ext>
                    </a:extLst>
                  </p:cNvPr>
                  <p:cNvSpPr txBox="1"/>
                  <p:nvPr/>
                </p:nvSpPr>
                <p:spPr>
                  <a:xfrm>
                    <a:off x="9283933" y="3704523"/>
                    <a:ext cx="264793" cy="211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latin typeface="Cambria Math" panose="02040503050406030204" pitchFamily="18" charset="0"/>
                            </a:rPr>
                            <m:t>1.4</m:t>
                          </m:r>
                        </m:oMath>
                      </m:oMathPara>
                    </a14:m>
                    <a:endParaRPr lang="en-GB" sz="1400" dirty="0"/>
                  </a:p>
                </p:txBody>
              </p:sp>
            </mc:Choice>
            <mc:Fallback xmlns="">
              <p:sp>
                <p:nvSpPr>
                  <p:cNvPr id="82" name="TextBox 81">
                    <a:extLst>
                      <a:ext uri="{FF2B5EF4-FFF2-40B4-BE49-F238E27FC236}">
                        <a16:creationId xmlns:a16="http://schemas.microsoft.com/office/drawing/2014/main" id="{E2E93E76-AB5C-B9FE-5350-F8D030E02903}"/>
                      </a:ext>
                    </a:extLst>
                  </p:cNvPr>
                  <p:cNvSpPr txBox="1">
                    <a:spLocks noRot="1" noChangeAspect="1" noMove="1" noResize="1" noEditPoints="1" noAdjustHandles="1" noChangeArrowheads="1" noChangeShapeType="1" noTextEdit="1"/>
                  </p:cNvSpPr>
                  <p:nvPr/>
                </p:nvSpPr>
                <p:spPr>
                  <a:xfrm>
                    <a:off x="9283933" y="3704523"/>
                    <a:ext cx="264793" cy="211602"/>
                  </a:xfrm>
                  <a:prstGeom prst="rect">
                    <a:avLst/>
                  </a:prstGeom>
                  <a:blipFill>
                    <a:blip r:embed="rId16"/>
                    <a:stretch>
                      <a:fillRect l="-15556" r="-13333" b="-5714"/>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5BEC83C-B8A0-2FF3-E20B-036D28D89B01}"/>
                    </a:ext>
                  </a:extLst>
                </p:cNvPr>
                <p:cNvSpPr txBox="1"/>
                <p:nvPr/>
              </p:nvSpPr>
              <p:spPr>
                <a:xfrm>
                  <a:off x="3294108" y="3394887"/>
                  <a:ext cx="1435649" cy="31297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sz="1400" i="1" smtClean="0">
                                <a:latin typeface="Cambria Math" panose="02040503050406030204" pitchFamily="18" charset="0"/>
                              </a:rPr>
                            </m:ctrlPr>
                          </m:funcPr>
                          <m:fName>
                            <m:limLow>
                              <m:limLowPr>
                                <m:ctrlPr>
                                  <a:rPr lang="en-GB" sz="1400" i="1">
                                    <a:latin typeface="Cambria Math" panose="02040503050406030204" pitchFamily="18" charset="0"/>
                                  </a:rPr>
                                </m:ctrlPr>
                              </m:limLowPr>
                              <m:e>
                                <m:r>
                                  <m:rPr>
                                    <m:sty m:val="p"/>
                                  </m:rPr>
                                  <a:rPr lang="en-GB" sz="1400">
                                    <a:latin typeface="Cambria Math" panose="02040503050406030204" pitchFamily="18" charset="0"/>
                                  </a:rPr>
                                  <m:t>lim</m:t>
                                </m:r>
                              </m:e>
                              <m:lim>
                                <m:sSub>
                                  <m:sSubPr>
                                    <m:ctrlPr>
                                      <a:rPr lang="pl-PL" sz="1400" i="1">
                                        <a:latin typeface="Cambria Math" panose="02040503050406030204" pitchFamily="18" charset="0"/>
                                      </a:rPr>
                                    </m:ctrlPr>
                                  </m:sSubPr>
                                  <m:e>
                                    <m:r>
                                      <a:rPr lang="pl-PL" sz="1400" i="1">
                                        <a:latin typeface="Cambria Math" panose="02040503050406030204" pitchFamily="18" charset="0"/>
                                      </a:rPr>
                                      <m:t>𝑥</m:t>
                                    </m:r>
                                  </m:e>
                                  <m:sub>
                                    <m:r>
                                      <a:rPr lang="pl-PL" sz="1400" i="1">
                                        <a:latin typeface="Cambria Math" panose="02040503050406030204" pitchFamily="18" charset="0"/>
                                      </a:rPr>
                                      <m:t>0</m:t>
                                    </m:r>
                                  </m:sub>
                                </m:sSub>
                                <m:r>
                                  <a:rPr lang="pl-PL" sz="1400" i="1">
                                    <a:latin typeface="Cambria Math" panose="02040503050406030204" pitchFamily="18" charset="0"/>
                                  </a:rPr>
                                  <m:t>→</m:t>
                                </m:r>
                                <m:sSup>
                                  <m:sSupPr>
                                    <m:ctrlPr>
                                      <a:rPr lang="pl-PL" sz="1400" i="1">
                                        <a:latin typeface="Cambria Math" panose="02040503050406030204" pitchFamily="18" charset="0"/>
                                      </a:rPr>
                                    </m:ctrlPr>
                                  </m:sSupPr>
                                  <m:e>
                                    <m:r>
                                      <a:rPr lang="pl-PL" sz="1400" i="1">
                                        <a:latin typeface="Cambria Math" panose="02040503050406030204" pitchFamily="18" charset="0"/>
                                      </a:rPr>
                                      <m:t>0</m:t>
                                    </m:r>
                                  </m:e>
                                  <m:sup>
                                    <m:r>
                                      <a:rPr lang="pl-PL" sz="1400" i="1">
                                        <a:latin typeface="Cambria Math" panose="02040503050406030204" pitchFamily="18" charset="0"/>
                                      </a:rPr>
                                      <m:t>+</m:t>
                                    </m:r>
                                  </m:sup>
                                </m:sSup>
                              </m:lim>
                            </m:limLow>
                          </m:fName>
                          <m:e>
                            <m:r>
                              <a:rPr lang="pl-PL" sz="1400" i="1" smtClean="0">
                                <a:latin typeface="Cambria Math" panose="02040503050406030204" pitchFamily="18" charset="0"/>
                                <a:ea typeface="Cambria Math" panose="02040503050406030204" pitchFamily="18" charset="0"/>
                              </a:rPr>
                              <m:t>𝜌</m:t>
                            </m:r>
                            <m:d>
                              <m:dPr>
                                <m:ctrlPr>
                                  <a:rPr lang="pl-PL" sz="1400" i="1" smtClean="0">
                                    <a:solidFill>
                                      <a:schemeClr val="tx1"/>
                                    </a:solidFill>
                                    <a:latin typeface="Cambria Math" panose="02040503050406030204" pitchFamily="18" charset="0"/>
                                  </a:rPr>
                                </m:ctrlPr>
                              </m:dPr>
                              <m:e>
                                <m:sSub>
                                  <m:sSubPr>
                                    <m:ctrlPr>
                                      <a:rPr lang="pl-PL" sz="1400" i="1">
                                        <a:solidFill>
                                          <a:schemeClr val="tx1"/>
                                        </a:solidFill>
                                        <a:latin typeface="Cambria Math" panose="02040503050406030204" pitchFamily="18" charset="0"/>
                                      </a:rPr>
                                    </m:ctrlPr>
                                  </m:sSubPr>
                                  <m:e>
                                    <m:r>
                                      <a:rPr lang="pl-PL" sz="1400" i="1">
                                        <a:solidFill>
                                          <a:schemeClr val="tx1"/>
                                        </a:solidFill>
                                        <a:latin typeface="Cambria Math" panose="02040503050406030204" pitchFamily="18" charset="0"/>
                                      </a:rPr>
                                      <m:t>𝑥</m:t>
                                    </m:r>
                                  </m:e>
                                  <m:sub>
                                    <m:r>
                                      <a:rPr lang="pl-PL" sz="1400" i="1">
                                        <a:solidFill>
                                          <a:schemeClr val="tx1"/>
                                        </a:solidFill>
                                        <a:latin typeface="Cambria Math" panose="02040503050406030204" pitchFamily="18" charset="0"/>
                                      </a:rPr>
                                      <m:t>0</m:t>
                                    </m:r>
                                  </m:sub>
                                </m:sSub>
                              </m:e>
                            </m:d>
                            <m:r>
                              <a:rPr lang="pl-PL" sz="1400" i="1">
                                <a:latin typeface="Cambria Math" panose="02040503050406030204" pitchFamily="18" charset="0"/>
                              </a:rPr>
                              <m:t>=+∞</m:t>
                            </m:r>
                          </m:e>
                        </m:func>
                      </m:oMath>
                    </m:oMathPara>
                  </a14:m>
                  <a:endParaRPr lang="en-GB" sz="1400" dirty="0"/>
                </a:p>
              </p:txBody>
            </p:sp>
          </mc:Choice>
          <mc:Fallback xmlns="">
            <p:sp>
              <p:nvSpPr>
                <p:cNvPr id="60" name="TextBox 59">
                  <a:extLst>
                    <a:ext uri="{FF2B5EF4-FFF2-40B4-BE49-F238E27FC236}">
                      <a16:creationId xmlns:a16="http://schemas.microsoft.com/office/drawing/2014/main" id="{D5BEC83C-B8A0-2FF3-E20B-036D28D89B01}"/>
                    </a:ext>
                  </a:extLst>
                </p:cNvPr>
                <p:cNvSpPr txBox="1">
                  <a:spLocks noRot="1" noChangeAspect="1" noMove="1" noResize="1" noEditPoints="1" noAdjustHandles="1" noChangeArrowheads="1" noChangeShapeType="1" noTextEdit="1"/>
                </p:cNvSpPr>
                <p:nvPr/>
              </p:nvSpPr>
              <p:spPr>
                <a:xfrm>
                  <a:off x="3294108" y="3394887"/>
                  <a:ext cx="1435649" cy="312971"/>
                </a:xfrm>
                <a:prstGeom prst="rect">
                  <a:avLst/>
                </a:prstGeom>
                <a:blipFill>
                  <a:blip r:embed="rId17"/>
                  <a:stretch>
                    <a:fillRect l="-424" r="-1695" b="-9804"/>
                  </a:stretch>
                </a:blipFill>
              </p:spPr>
              <p:txBody>
                <a:bodyPr/>
                <a:lstStyle/>
                <a:p>
                  <a:r>
                    <a:rPr lang="en-GB">
                      <a:noFill/>
                    </a:rPr>
                    <a:t> </a:t>
                  </a:r>
                </a:p>
              </p:txBody>
            </p:sp>
          </mc:Fallback>
        </mc:AlternateContent>
        <p:sp>
          <p:nvSpPr>
            <p:cNvPr id="61" name="TextBox 60">
              <a:extLst>
                <a:ext uri="{FF2B5EF4-FFF2-40B4-BE49-F238E27FC236}">
                  <a16:creationId xmlns:a16="http://schemas.microsoft.com/office/drawing/2014/main" id="{8155294C-1FC4-143E-90ED-8C1F41B159B6}"/>
                </a:ext>
              </a:extLst>
            </p:cNvPr>
            <p:cNvSpPr txBox="1"/>
            <p:nvPr/>
          </p:nvSpPr>
          <p:spPr>
            <a:xfrm>
              <a:off x="3361096" y="1792008"/>
              <a:ext cx="1254575" cy="276999"/>
            </a:xfrm>
            <a:prstGeom prst="rect">
              <a:avLst/>
            </a:prstGeom>
            <a:noFill/>
          </p:spPr>
          <p:txBody>
            <a:bodyPr wrap="square" rtlCol="0">
              <a:spAutoFit/>
            </a:bodyPr>
            <a:lstStyle/>
            <a:p>
              <a:pPr algn="ctr"/>
              <a:r>
                <a:rPr lang="pl-PL" sz="1200" dirty="0"/>
                <a:t>Inflection point</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71D4A3B4-67C4-947C-11C5-D9217D04D8F2}"/>
                    </a:ext>
                  </a:extLst>
                </p:cNvPr>
                <p:cNvSpPr txBox="1"/>
                <p:nvPr/>
              </p:nvSpPr>
              <p:spPr>
                <a:xfrm>
                  <a:off x="3942673" y="3093737"/>
                  <a:ext cx="30711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l-PL" sz="1400" i="1" smtClean="0">
                                <a:latin typeface="Cambria Math" panose="02040503050406030204" pitchFamily="18" charset="0"/>
                              </a:rPr>
                            </m:ctrlPr>
                          </m:sSubPr>
                          <m:e>
                            <m:r>
                              <a:rPr lang="pl-PL" sz="1400" i="1">
                                <a:latin typeface="Cambria Math" panose="02040503050406030204" pitchFamily="18" charset="0"/>
                              </a:rPr>
                              <m:t>𝑥</m:t>
                            </m:r>
                          </m:e>
                          <m:sub>
                            <m:r>
                              <a:rPr lang="pl-PL" sz="1400" i="1">
                                <a:latin typeface="Cambria Math" panose="02040503050406030204" pitchFamily="18" charset="0"/>
                              </a:rPr>
                              <m:t>0</m:t>
                            </m:r>
                          </m:sub>
                        </m:sSub>
                      </m:oMath>
                    </m:oMathPara>
                  </a14:m>
                  <a:endParaRPr lang="en-GB" sz="1400" dirty="0"/>
                </a:p>
              </p:txBody>
            </p:sp>
          </mc:Choice>
          <mc:Fallback xmlns="">
            <p:sp>
              <p:nvSpPr>
                <p:cNvPr id="67" name="TextBox 66">
                  <a:extLst>
                    <a:ext uri="{FF2B5EF4-FFF2-40B4-BE49-F238E27FC236}">
                      <a16:creationId xmlns:a16="http://schemas.microsoft.com/office/drawing/2014/main" id="{71D4A3B4-67C4-947C-11C5-D9217D04D8F2}"/>
                    </a:ext>
                  </a:extLst>
                </p:cNvPr>
                <p:cNvSpPr txBox="1">
                  <a:spLocks noRot="1" noChangeAspect="1" noMove="1" noResize="1" noEditPoints="1" noAdjustHandles="1" noChangeArrowheads="1" noChangeShapeType="1" noTextEdit="1"/>
                </p:cNvSpPr>
                <p:nvPr/>
              </p:nvSpPr>
              <p:spPr>
                <a:xfrm>
                  <a:off x="3942673" y="3093737"/>
                  <a:ext cx="307113" cy="307777"/>
                </a:xfrm>
                <a:prstGeom prst="rect">
                  <a:avLst/>
                </a:prstGeom>
                <a:blipFill>
                  <a:blip r:embed="rId18"/>
                  <a:stretch>
                    <a:fillRect/>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81BD8F1E-3850-3129-0D42-388CF6838CCB}"/>
                  </a:ext>
                </a:extLst>
              </p:cNvPr>
              <p:cNvSpPr txBox="1"/>
              <p:nvPr/>
            </p:nvSpPr>
            <p:spPr>
              <a:xfrm>
                <a:off x="10577031" y="1995399"/>
                <a:ext cx="1650089"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GB" sz="1400" i="1" smtClean="0">
                              <a:latin typeface="Cambria Math" panose="02040503050406030204" pitchFamily="18" charset="0"/>
                            </a:rPr>
                          </m:ctrlPr>
                        </m:dPr>
                        <m:e>
                          <m:r>
                            <a:rPr lang="en-GB" sz="1400" i="1" smtClean="0">
                              <a:latin typeface="Cambria Math" panose="02040503050406030204" pitchFamily="18" charset="0"/>
                              <a:ea typeface="Cambria Math" panose="02040503050406030204" pitchFamily="18" charset="0"/>
                            </a:rPr>
                            <m:t>𝜊</m:t>
                          </m:r>
                          <m:r>
                            <a:rPr lang="pl-PL" sz="1400" b="0" i="1" smtClean="0">
                              <a:latin typeface="Cambria Math" panose="02040503050406030204" pitchFamily="18" charset="0"/>
                              <a:ea typeface="Cambria Math" panose="02040503050406030204" pitchFamily="18" charset="0"/>
                            </a:rPr>
                            <m:t>(</m:t>
                          </m:r>
                          <m:sSub>
                            <m:sSubPr>
                              <m:ctrlPr>
                                <a:rPr lang="pl-PL" sz="1400" b="0" i="1" smtClean="0">
                                  <a:latin typeface="Cambria Math" panose="02040503050406030204" pitchFamily="18" charset="0"/>
                                  <a:ea typeface="Cambria Math" panose="02040503050406030204" pitchFamily="18" charset="0"/>
                                </a:rPr>
                              </m:ctrlPr>
                            </m:sSubPr>
                            <m:e>
                              <m:r>
                                <a:rPr lang="pl-PL" sz="1400" b="0" i="1" smtClean="0">
                                  <a:latin typeface="Cambria Math" panose="02040503050406030204" pitchFamily="18" charset="0"/>
                                  <a:ea typeface="Cambria Math" panose="02040503050406030204" pitchFamily="18" charset="0"/>
                                </a:rPr>
                                <m:t>𝑥</m:t>
                              </m:r>
                            </m:e>
                            <m:sub>
                              <m:r>
                                <a:rPr lang="pl-PL" sz="1400" b="0" i="1" smtClean="0">
                                  <a:latin typeface="Cambria Math" panose="02040503050406030204" pitchFamily="18" charset="0"/>
                                  <a:ea typeface="Cambria Math" panose="02040503050406030204" pitchFamily="18" charset="0"/>
                                </a:rPr>
                                <m:t>0</m:t>
                              </m:r>
                            </m:sub>
                          </m:sSub>
                          <m:r>
                            <a:rPr lang="pl-PL" sz="1400" b="0" i="1" smtClean="0">
                              <a:latin typeface="Cambria Math" panose="02040503050406030204" pitchFamily="18" charset="0"/>
                              <a:ea typeface="Cambria Math" panose="02040503050406030204" pitchFamily="18" charset="0"/>
                            </a:rPr>
                            <m:t>)</m:t>
                          </m:r>
                          <m:r>
                            <a:rPr lang="pl-PL" sz="1400" i="1">
                              <a:latin typeface="Cambria Math" panose="02040503050406030204" pitchFamily="18" charset="0"/>
                            </a:rPr>
                            <m:t>,</m:t>
                          </m:r>
                          <m:r>
                            <a:rPr lang="pl-PL" sz="1400" i="1" smtClean="0">
                              <a:latin typeface="Cambria Math" panose="02040503050406030204" pitchFamily="18" charset="0"/>
                            </a:rPr>
                            <m:t> </m:t>
                          </m:r>
                          <m:f>
                            <m:fPr>
                              <m:type m:val="lin"/>
                              <m:ctrlPr>
                                <a:rPr lang="pl-PL" sz="1400" i="1" smtClean="0">
                                  <a:latin typeface="Cambria Math" panose="02040503050406030204" pitchFamily="18" charset="0"/>
                                </a:rPr>
                              </m:ctrlPr>
                            </m:fPr>
                            <m:num>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𝑥</m:t>
                                  </m:r>
                                </m:e>
                                <m:sub>
                                  <m:r>
                                    <a:rPr lang="pl-PL" sz="1400" b="0" i="1" smtClean="0">
                                      <a:latin typeface="Cambria Math" panose="02040503050406030204" pitchFamily="18" charset="0"/>
                                    </a:rPr>
                                    <m:t>0</m:t>
                                  </m:r>
                                </m:sub>
                              </m:sSub>
                            </m:num>
                            <m:den>
                              <m:r>
                                <a:rPr lang="pl-PL" sz="1400" b="0" i="1" smtClean="0">
                                  <a:latin typeface="Cambria Math" panose="02040503050406030204" pitchFamily="18" charset="0"/>
                                </a:rPr>
                                <m:t>2</m:t>
                              </m:r>
                            </m:den>
                          </m:f>
                          <m:r>
                            <a:rPr lang="pl-PL" sz="1400" b="0" i="1" smtClean="0">
                              <a:latin typeface="Cambria Math" panose="02040503050406030204" pitchFamily="18" charset="0"/>
                            </a:rPr>
                            <m:t>+1.4</m:t>
                          </m:r>
                        </m:e>
                      </m:d>
                    </m:oMath>
                  </m:oMathPara>
                </a14:m>
                <a:endParaRPr lang="en-GB" sz="1400" dirty="0"/>
              </a:p>
            </p:txBody>
          </p:sp>
        </mc:Choice>
        <mc:Fallback xmlns="">
          <p:sp>
            <p:nvSpPr>
              <p:cNvPr id="73" name="TextBox 72">
                <a:extLst>
                  <a:ext uri="{FF2B5EF4-FFF2-40B4-BE49-F238E27FC236}">
                    <a16:creationId xmlns:a16="http://schemas.microsoft.com/office/drawing/2014/main" id="{81BD8F1E-3850-3129-0D42-388CF6838CCB}"/>
                  </a:ext>
                </a:extLst>
              </p:cNvPr>
              <p:cNvSpPr txBox="1">
                <a:spLocks noRot="1" noChangeAspect="1" noMove="1" noResize="1" noEditPoints="1" noAdjustHandles="1" noChangeArrowheads="1" noChangeShapeType="1" noTextEdit="1"/>
              </p:cNvSpPr>
              <p:nvPr/>
            </p:nvSpPr>
            <p:spPr>
              <a:xfrm>
                <a:off x="10577031" y="1995399"/>
                <a:ext cx="1650089" cy="215444"/>
              </a:xfrm>
              <a:prstGeom prst="rect">
                <a:avLst/>
              </a:prstGeom>
              <a:blipFill>
                <a:blip r:embed="rId19"/>
                <a:stretch>
                  <a:fillRect t="-152778" b="-236111"/>
                </a:stretch>
              </a:blipFill>
            </p:spPr>
            <p:txBody>
              <a:bodyPr/>
              <a:lstStyle/>
              <a:p>
                <a:r>
                  <a:rPr lang="en-GB">
                    <a:noFill/>
                  </a:rPr>
                  <a:t> </a:t>
                </a:r>
              </a:p>
            </p:txBody>
          </p:sp>
        </mc:Fallback>
      </mc:AlternateContent>
      <p:sp>
        <p:nvSpPr>
          <p:cNvPr id="74" name="TextBox 73">
            <a:extLst>
              <a:ext uri="{FF2B5EF4-FFF2-40B4-BE49-F238E27FC236}">
                <a16:creationId xmlns:a16="http://schemas.microsoft.com/office/drawing/2014/main" id="{B702D2B7-489A-A5D1-147F-E590482912F7}"/>
              </a:ext>
            </a:extLst>
          </p:cNvPr>
          <p:cNvSpPr txBox="1"/>
          <p:nvPr/>
        </p:nvSpPr>
        <p:spPr>
          <a:xfrm>
            <a:off x="10774789" y="1788550"/>
            <a:ext cx="1254575" cy="276999"/>
          </a:xfrm>
          <a:prstGeom prst="rect">
            <a:avLst/>
          </a:prstGeom>
          <a:noFill/>
        </p:spPr>
        <p:txBody>
          <a:bodyPr wrap="square" rtlCol="0">
            <a:spAutoFit/>
          </a:bodyPr>
          <a:lstStyle/>
          <a:p>
            <a:pPr algn="ctr"/>
            <a:r>
              <a:rPr lang="pl-PL" sz="1200" dirty="0"/>
              <a:t>Mid-point</a:t>
            </a:r>
          </a:p>
        </p:txBody>
      </p:sp>
      <p:grpSp>
        <p:nvGrpSpPr>
          <p:cNvPr id="76" name="Group 75">
            <a:extLst>
              <a:ext uri="{FF2B5EF4-FFF2-40B4-BE49-F238E27FC236}">
                <a16:creationId xmlns:a16="http://schemas.microsoft.com/office/drawing/2014/main" id="{3361E043-9B3E-514D-0021-44F5C2229215}"/>
              </a:ext>
            </a:extLst>
          </p:cNvPr>
          <p:cNvGrpSpPr/>
          <p:nvPr/>
        </p:nvGrpSpPr>
        <p:grpSpPr>
          <a:xfrm>
            <a:off x="10614546" y="2242673"/>
            <a:ext cx="1461178" cy="972956"/>
            <a:chOff x="8229694" y="2960521"/>
            <a:chExt cx="1419800" cy="955603"/>
          </a:xfrm>
        </p:grpSpPr>
        <p:cxnSp>
          <p:nvCxnSpPr>
            <p:cNvPr id="77" name="Straight Arrow Connector 76">
              <a:extLst>
                <a:ext uri="{FF2B5EF4-FFF2-40B4-BE49-F238E27FC236}">
                  <a16:creationId xmlns:a16="http://schemas.microsoft.com/office/drawing/2014/main" id="{361948BD-4BB0-0BC9-A51F-752D69E92AF6}"/>
                </a:ext>
              </a:extLst>
            </p:cNvPr>
            <p:cNvCxnSpPr>
              <a:cxnSpLocks/>
            </p:cNvCxnSpPr>
            <p:nvPr/>
          </p:nvCxnSpPr>
          <p:spPr>
            <a:xfrm flipV="1">
              <a:off x="8800944" y="3088004"/>
              <a:ext cx="0" cy="6419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8" name="Straight Arrow Connector 77">
              <a:extLst>
                <a:ext uri="{FF2B5EF4-FFF2-40B4-BE49-F238E27FC236}">
                  <a16:creationId xmlns:a16="http://schemas.microsoft.com/office/drawing/2014/main" id="{B6EE4B05-EA35-436B-0001-429AE7D1CE75}"/>
                </a:ext>
              </a:extLst>
            </p:cNvPr>
            <p:cNvCxnSpPr>
              <a:cxnSpLocks/>
            </p:cNvCxnSpPr>
            <p:nvPr/>
          </p:nvCxnSpPr>
          <p:spPr>
            <a:xfrm rot="5400000" flipV="1">
              <a:off x="9179938" y="3180667"/>
              <a:ext cx="0" cy="9391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345A371E-9528-BF5E-EE2D-D9339C09B861}"/>
                    </a:ext>
                  </a:extLst>
                </p:cNvPr>
                <p:cNvSpPr txBox="1"/>
                <p:nvPr/>
              </p:nvSpPr>
              <p:spPr>
                <a:xfrm>
                  <a:off x="8450012" y="3538175"/>
                  <a:ext cx="264793" cy="211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latin typeface="Cambria Math" panose="02040503050406030204" pitchFamily="18" charset="0"/>
                          </a:rPr>
                          <m:t>0.0</m:t>
                        </m:r>
                      </m:oMath>
                    </m:oMathPara>
                  </a14:m>
                  <a:endParaRPr lang="en-GB" sz="1400" dirty="0"/>
                </a:p>
              </p:txBody>
            </p:sp>
          </mc:Choice>
          <mc:Fallback xmlns="">
            <p:sp>
              <p:nvSpPr>
                <p:cNvPr id="89" name="TextBox 88">
                  <a:extLst>
                    <a:ext uri="{FF2B5EF4-FFF2-40B4-BE49-F238E27FC236}">
                      <a16:creationId xmlns:a16="http://schemas.microsoft.com/office/drawing/2014/main" id="{01413F18-3527-C3A3-5ECB-2EC83DB56437}"/>
                    </a:ext>
                  </a:extLst>
                </p:cNvPr>
                <p:cNvSpPr txBox="1">
                  <a:spLocks noRot="1" noChangeAspect="1" noMove="1" noResize="1" noEditPoints="1" noAdjustHandles="1" noChangeArrowheads="1" noChangeShapeType="1" noTextEdit="1"/>
                </p:cNvSpPr>
                <p:nvPr/>
              </p:nvSpPr>
              <p:spPr>
                <a:xfrm>
                  <a:off x="8450012" y="3538175"/>
                  <a:ext cx="264793" cy="211602"/>
                </a:xfrm>
                <a:prstGeom prst="rect">
                  <a:avLst/>
                </a:prstGeom>
                <a:blipFill>
                  <a:blip r:embed="rId14"/>
                  <a:stretch>
                    <a:fillRect l="-15556" r="-13333"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9FD61107-B8D3-EA8A-6686-6F742B65AE09}"/>
                    </a:ext>
                  </a:extLst>
                </p:cNvPr>
                <p:cNvSpPr txBox="1"/>
                <p:nvPr/>
              </p:nvSpPr>
              <p:spPr>
                <a:xfrm>
                  <a:off x="8664689" y="3704523"/>
                  <a:ext cx="264793" cy="2116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smtClean="0">
                            <a:latin typeface="Cambria Math" panose="02040503050406030204" pitchFamily="18" charset="0"/>
                          </a:rPr>
                          <m:t>2</m:t>
                        </m:r>
                        <m:r>
                          <a:rPr lang="pl-PL" sz="1400" i="1">
                            <a:latin typeface="Cambria Math" panose="02040503050406030204" pitchFamily="18" charset="0"/>
                          </a:rPr>
                          <m:t>.</m:t>
                        </m:r>
                        <m:r>
                          <a:rPr lang="pl-PL" sz="1400" b="0" i="1" smtClean="0">
                            <a:latin typeface="Cambria Math" panose="02040503050406030204" pitchFamily="18" charset="0"/>
                          </a:rPr>
                          <m:t>8</m:t>
                        </m:r>
                      </m:oMath>
                    </m:oMathPara>
                  </a14:m>
                  <a:endParaRPr lang="en-GB" sz="1400" dirty="0"/>
                </a:p>
              </p:txBody>
            </p:sp>
          </mc:Choice>
          <mc:Fallback xmlns="">
            <p:sp>
              <p:nvSpPr>
                <p:cNvPr id="90" name="TextBox 89">
                  <a:extLst>
                    <a:ext uri="{FF2B5EF4-FFF2-40B4-BE49-F238E27FC236}">
                      <a16:creationId xmlns:a16="http://schemas.microsoft.com/office/drawing/2014/main" id="{FB6275EF-3CD2-381C-9ACE-56541DF6A645}"/>
                    </a:ext>
                  </a:extLst>
                </p:cNvPr>
                <p:cNvSpPr txBox="1">
                  <a:spLocks noRot="1" noChangeAspect="1" noMove="1" noResize="1" noEditPoints="1" noAdjustHandles="1" noChangeArrowheads="1" noChangeShapeType="1" noTextEdit="1"/>
                </p:cNvSpPr>
                <p:nvPr/>
              </p:nvSpPr>
              <p:spPr>
                <a:xfrm>
                  <a:off x="8664689" y="3704523"/>
                  <a:ext cx="264793" cy="211601"/>
                </a:xfrm>
                <a:prstGeom prst="rect">
                  <a:avLst/>
                </a:prstGeom>
                <a:blipFill>
                  <a:blip r:embed="rId20"/>
                  <a:stretch>
                    <a:fillRect l="-15909" r="-15909" b="-5714"/>
                  </a:stretch>
                </a:blipFill>
              </p:spPr>
              <p:txBody>
                <a:bodyPr/>
                <a:lstStyle/>
                <a:p>
                  <a:r>
                    <a:rPr lang="en-GB">
                      <a:noFill/>
                    </a:rPr>
                    <a:t> </a:t>
                  </a:r>
                </a:p>
              </p:txBody>
            </p:sp>
          </mc:Fallback>
        </mc:AlternateContent>
        <p:sp>
          <p:nvSpPr>
            <p:cNvPr id="81" name="Freeform: Shape 80">
              <a:extLst>
                <a:ext uri="{FF2B5EF4-FFF2-40B4-BE49-F238E27FC236}">
                  <a16:creationId xmlns:a16="http://schemas.microsoft.com/office/drawing/2014/main" id="{608B85D3-254D-E812-A453-05A92DFECC7A}"/>
                </a:ext>
              </a:extLst>
            </p:cNvPr>
            <p:cNvSpPr/>
            <p:nvPr/>
          </p:nvSpPr>
          <p:spPr>
            <a:xfrm>
              <a:off x="8797085" y="3337211"/>
              <a:ext cx="633801" cy="246786"/>
            </a:xfrm>
            <a:custGeom>
              <a:avLst/>
              <a:gdLst>
                <a:gd name="connsiteX0" fmla="*/ 503741 w 503741"/>
                <a:gd name="connsiteY0" fmla="*/ 717284 h 717284"/>
                <a:gd name="connsiteX1" fmla="*/ 147837 w 503741"/>
                <a:gd name="connsiteY1" fmla="*/ 405183 h 717284"/>
                <a:gd name="connsiteX2" fmla="*/ 0 w 503741"/>
                <a:gd name="connsiteY2" fmla="*/ 0 h 717284"/>
              </a:gdLst>
              <a:ahLst/>
              <a:cxnLst>
                <a:cxn ang="0">
                  <a:pos x="connsiteX0" y="connsiteY0"/>
                </a:cxn>
                <a:cxn ang="0">
                  <a:pos x="connsiteX1" y="connsiteY1"/>
                </a:cxn>
                <a:cxn ang="0">
                  <a:pos x="connsiteX2" y="connsiteY2"/>
                </a:cxn>
              </a:cxnLst>
              <a:rect l="l" t="t" r="r" b="b"/>
              <a:pathLst>
                <a:path w="503741" h="717284">
                  <a:moveTo>
                    <a:pt x="503741" y="717284"/>
                  </a:moveTo>
                  <a:cubicBezTo>
                    <a:pt x="367767" y="621007"/>
                    <a:pt x="231794" y="524730"/>
                    <a:pt x="147837" y="405183"/>
                  </a:cubicBezTo>
                  <a:cubicBezTo>
                    <a:pt x="63880" y="285636"/>
                    <a:pt x="31940" y="142818"/>
                    <a:pt x="0" y="0"/>
                  </a:cubicBezTo>
                </a:path>
              </a:pathLst>
            </a:cu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66EED73B-A9A1-136B-4DEF-F4F98D028FBD}"/>
                    </a:ext>
                  </a:extLst>
                </p:cNvPr>
                <p:cNvSpPr txBox="1"/>
                <p:nvPr/>
              </p:nvSpPr>
              <p:spPr>
                <a:xfrm>
                  <a:off x="8229694" y="2960521"/>
                  <a:ext cx="541585" cy="3022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l-PL" sz="1400" i="1" smtClean="0">
                            <a:solidFill>
                              <a:schemeClr val="tx1"/>
                            </a:solidFill>
                            <a:latin typeface="Cambria Math" panose="02040503050406030204" pitchFamily="18" charset="0"/>
                            <a:ea typeface="Cambria Math" panose="02040503050406030204" pitchFamily="18" charset="0"/>
                          </a:rPr>
                          <m:t>𝜊</m:t>
                        </m:r>
                        <m:r>
                          <a:rPr lang="pl-PL" sz="1400" i="1" smtClean="0">
                            <a:solidFill>
                              <a:schemeClr val="tx1"/>
                            </a:solidFill>
                            <a:latin typeface="Cambria Math" panose="02040503050406030204" pitchFamily="18" charset="0"/>
                          </a:rPr>
                          <m:t>(</m:t>
                        </m:r>
                        <m:sSub>
                          <m:sSubPr>
                            <m:ctrlPr>
                              <a:rPr lang="pl-PL" sz="1400" i="1">
                                <a:solidFill>
                                  <a:schemeClr val="tx1"/>
                                </a:solidFill>
                                <a:latin typeface="Cambria Math" panose="02040503050406030204" pitchFamily="18" charset="0"/>
                              </a:rPr>
                            </m:ctrlPr>
                          </m:sSubPr>
                          <m:e>
                            <m:r>
                              <a:rPr lang="pl-PL" sz="1400" i="1">
                                <a:solidFill>
                                  <a:schemeClr val="tx1"/>
                                </a:solidFill>
                                <a:latin typeface="Cambria Math" panose="02040503050406030204" pitchFamily="18" charset="0"/>
                              </a:rPr>
                              <m:t>𝑥</m:t>
                            </m:r>
                          </m:e>
                          <m:sub>
                            <m:r>
                              <a:rPr lang="pl-PL" sz="1400" i="1">
                                <a:solidFill>
                                  <a:schemeClr val="tx1"/>
                                </a:solidFill>
                                <a:latin typeface="Cambria Math" panose="02040503050406030204" pitchFamily="18" charset="0"/>
                              </a:rPr>
                              <m:t>0</m:t>
                            </m:r>
                          </m:sub>
                        </m:sSub>
                        <m:r>
                          <a:rPr lang="pl-PL" sz="1400" i="1">
                            <a:solidFill>
                              <a:schemeClr val="tx1"/>
                            </a:solidFill>
                            <a:latin typeface="Cambria Math" panose="02040503050406030204" pitchFamily="18" charset="0"/>
                          </a:rPr>
                          <m:t>)</m:t>
                        </m:r>
                      </m:oMath>
                    </m:oMathPara>
                  </a14:m>
                  <a:endParaRPr lang="en-GB" sz="1400" dirty="0"/>
                </a:p>
              </p:txBody>
            </p:sp>
          </mc:Choice>
          <mc:Fallback xmlns="">
            <p:sp>
              <p:nvSpPr>
                <p:cNvPr id="93" name="TextBox 92">
                  <a:extLst>
                    <a:ext uri="{FF2B5EF4-FFF2-40B4-BE49-F238E27FC236}">
                      <a16:creationId xmlns:a16="http://schemas.microsoft.com/office/drawing/2014/main" id="{B1CF6FF7-1A75-1372-0036-372A819AC5C6}"/>
                    </a:ext>
                  </a:extLst>
                </p:cNvPr>
                <p:cNvSpPr txBox="1">
                  <a:spLocks noRot="1" noChangeAspect="1" noMove="1" noResize="1" noEditPoints="1" noAdjustHandles="1" noChangeArrowheads="1" noChangeShapeType="1" noTextEdit="1"/>
                </p:cNvSpPr>
                <p:nvPr/>
              </p:nvSpPr>
              <p:spPr>
                <a:xfrm>
                  <a:off x="8229694" y="2960521"/>
                  <a:ext cx="541585" cy="302288"/>
                </a:xfrm>
                <a:prstGeom prst="rect">
                  <a:avLst/>
                </a:prstGeom>
                <a:blipFill>
                  <a:blip r:embed="rId21"/>
                  <a:stretch>
                    <a:fillRect r="-6522" b="-8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8430529-0589-E1A8-82A6-3D86B7CBD8A9}"/>
                  </a:ext>
                </a:extLst>
              </p:cNvPr>
              <p:cNvSpPr txBox="1"/>
              <p:nvPr/>
            </p:nvSpPr>
            <p:spPr>
              <a:xfrm>
                <a:off x="10748901" y="3396782"/>
                <a:ext cx="1205971" cy="3071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GB" sz="1400" i="1" smtClean="0">
                              <a:latin typeface="Cambria Math" panose="02040503050406030204" pitchFamily="18" charset="0"/>
                            </a:rPr>
                          </m:ctrlPr>
                        </m:funcPr>
                        <m:fName>
                          <m:limLow>
                            <m:limLowPr>
                              <m:ctrlPr>
                                <a:rPr lang="en-GB" sz="1400" i="1">
                                  <a:latin typeface="Cambria Math" panose="02040503050406030204" pitchFamily="18" charset="0"/>
                                </a:rPr>
                              </m:ctrlPr>
                            </m:limLowPr>
                            <m:e>
                              <m:r>
                                <m:rPr>
                                  <m:sty m:val="p"/>
                                </m:rPr>
                                <a:rPr lang="en-GB" sz="1400">
                                  <a:latin typeface="Cambria Math" panose="02040503050406030204" pitchFamily="18" charset="0"/>
                                </a:rPr>
                                <m:t>lim</m:t>
                              </m:r>
                            </m:e>
                            <m:lim>
                              <m:sSub>
                                <m:sSubPr>
                                  <m:ctrlPr>
                                    <a:rPr lang="pl-PL" sz="1400" i="1">
                                      <a:latin typeface="Cambria Math" panose="02040503050406030204" pitchFamily="18" charset="0"/>
                                    </a:rPr>
                                  </m:ctrlPr>
                                </m:sSubPr>
                                <m:e>
                                  <m:r>
                                    <a:rPr lang="pl-PL" sz="1400" i="1">
                                      <a:latin typeface="Cambria Math" panose="02040503050406030204" pitchFamily="18" charset="0"/>
                                    </a:rPr>
                                    <m:t>𝑥</m:t>
                                  </m:r>
                                </m:e>
                                <m:sub>
                                  <m:r>
                                    <a:rPr lang="pl-PL" sz="1400" i="1">
                                      <a:latin typeface="Cambria Math" panose="02040503050406030204" pitchFamily="18" charset="0"/>
                                    </a:rPr>
                                    <m:t>0</m:t>
                                  </m:r>
                                </m:sub>
                              </m:sSub>
                              <m:r>
                                <a:rPr lang="pl-PL" sz="1400" i="1">
                                  <a:latin typeface="Cambria Math" panose="02040503050406030204" pitchFamily="18" charset="0"/>
                                </a:rPr>
                                <m:t>→</m:t>
                              </m:r>
                              <m:r>
                                <a:rPr lang="pl-PL" sz="1400" b="0" i="1" smtClean="0">
                                  <a:latin typeface="Cambria Math" panose="02040503050406030204" pitchFamily="18" charset="0"/>
                                </a:rPr>
                                <m:t>∞</m:t>
                              </m:r>
                            </m:lim>
                          </m:limLow>
                        </m:fName>
                        <m:e>
                          <m:r>
                            <a:rPr lang="pl-PL" sz="1400" i="1" smtClean="0">
                              <a:latin typeface="Cambria Math" panose="02040503050406030204" pitchFamily="18" charset="0"/>
                              <a:ea typeface="Cambria Math" panose="02040503050406030204" pitchFamily="18" charset="0"/>
                            </a:rPr>
                            <m:t>𝜊</m:t>
                          </m:r>
                          <m:d>
                            <m:dPr>
                              <m:ctrlPr>
                                <a:rPr lang="pl-PL" sz="1400" i="1" smtClean="0">
                                  <a:solidFill>
                                    <a:schemeClr val="tx1"/>
                                  </a:solidFill>
                                  <a:latin typeface="Cambria Math" panose="02040503050406030204" pitchFamily="18" charset="0"/>
                                </a:rPr>
                              </m:ctrlPr>
                            </m:dPr>
                            <m:e>
                              <m:sSub>
                                <m:sSubPr>
                                  <m:ctrlPr>
                                    <a:rPr lang="pl-PL" sz="1400" i="1">
                                      <a:solidFill>
                                        <a:schemeClr val="tx1"/>
                                      </a:solidFill>
                                      <a:latin typeface="Cambria Math" panose="02040503050406030204" pitchFamily="18" charset="0"/>
                                    </a:rPr>
                                  </m:ctrlPr>
                                </m:sSubPr>
                                <m:e>
                                  <m:r>
                                    <a:rPr lang="pl-PL" sz="1400" i="1">
                                      <a:solidFill>
                                        <a:schemeClr val="tx1"/>
                                      </a:solidFill>
                                      <a:latin typeface="Cambria Math" panose="02040503050406030204" pitchFamily="18" charset="0"/>
                                    </a:rPr>
                                    <m:t>𝑥</m:t>
                                  </m:r>
                                </m:e>
                                <m:sub>
                                  <m:r>
                                    <a:rPr lang="pl-PL" sz="1400" i="1">
                                      <a:solidFill>
                                        <a:schemeClr val="tx1"/>
                                      </a:solidFill>
                                      <a:latin typeface="Cambria Math" panose="02040503050406030204" pitchFamily="18" charset="0"/>
                                    </a:rPr>
                                    <m:t>0</m:t>
                                  </m:r>
                                </m:sub>
                              </m:sSub>
                            </m:e>
                          </m:d>
                          <m:r>
                            <a:rPr lang="pl-PL" sz="1400" i="1">
                              <a:latin typeface="Cambria Math" panose="02040503050406030204" pitchFamily="18" charset="0"/>
                            </a:rPr>
                            <m:t>=</m:t>
                          </m:r>
                          <m:r>
                            <a:rPr lang="pl-PL" sz="1400" b="0" i="1" smtClean="0">
                              <a:latin typeface="Cambria Math" panose="02040503050406030204" pitchFamily="18" charset="0"/>
                            </a:rPr>
                            <m:t>0</m:t>
                          </m:r>
                        </m:e>
                      </m:func>
                    </m:oMath>
                  </m:oMathPara>
                </a14:m>
                <a:endParaRPr lang="en-GB" sz="1400" dirty="0"/>
              </a:p>
            </p:txBody>
          </p:sp>
        </mc:Choice>
        <mc:Fallback xmlns="">
          <p:sp>
            <p:nvSpPr>
              <p:cNvPr id="83" name="TextBox 82">
                <a:extLst>
                  <a:ext uri="{FF2B5EF4-FFF2-40B4-BE49-F238E27FC236}">
                    <a16:creationId xmlns:a16="http://schemas.microsoft.com/office/drawing/2014/main" id="{68430529-0589-E1A8-82A6-3D86B7CBD8A9}"/>
                  </a:ext>
                </a:extLst>
              </p:cNvPr>
              <p:cNvSpPr txBox="1">
                <a:spLocks noRot="1" noChangeAspect="1" noMove="1" noResize="1" noEditPoints="1" noAdjustHandles="1" noChangeArrowheads="1" noChangeShapeType="1" noTextEdit="1"/>
              </p:cNvSpPr>
              <p:nvPr/>
            </p:nvSpPr>
            <p:spPr>
              <a:xfrm>
                <a:off x="10748901" y="3396782"/>
                <a:ext cx="1205971" cy="307135"/>
              </a:xfrm>
              <a:prstGeom prst="rect">
                <a:avLst/>
              </a:prstGeom>
              <a:blipFill>
                <a:blip r:embed="rId22"/>
                <a:stretch>
                  <a:fillRect l="-505" r="-3030" b="-980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140DD507-4DDB-0DF7-46C0-64876038C1CA}"/>
                  </a:ext>
                </a:extLst>
              </p:cNvPr>
              <p:cNvSpPr txBox="1"/>
              <p:nvPr/>
            </p:nvSpPr>
            <p:spPr>
              <a:xfrm>
                <a:off x="11332005" y="3093737"/>
                <a:ext cx="30711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l-PL" sz="1400" i="1" smtClean="0">
                              <a:latin typeface="Cambria Math" panose="02040503050406030204" pitchFamily="18" charset="0"/>
                            </a:rPr>
                          </m:ctrlPr>
                        </m:sSubPr>
                        <m:e>
                          <m:r>
                            <a:rPr lang="pl-PL" sz="1400" i="1">
                              <a:latin typeface="Cambria Math" panose="02040503050406030204" pitchFamily="18" charset="0"/>
                            </a:rPr>
                            <m:t>𝑥</m:t>
                          </m:r>
                        </m:e>
                        <m:sub>
                          <m:r>
                            <a:rPr lang="pl-PL" sz="1400" i="1">
                              <a:latin typeface="Cambria Math" panose="02040503050406030204" pitchFamily="18" charset="0"/>
                            </a:rPr>
                            <m:t>0</m:t>
                          </m:r>
                        </m:sub>
                      </m:sSub>
                    </m:oMath>
                  </m:oMathPara>
                </a14:m>
                <a:endParaRPr lang="en-GB" sz="1400" dirty="0"/>
              </a:p>
            </p:txBody>
          </p:sp>
        </mc:Choice>
        <mc:Fallback xmlns="">
          <p:sp>
            <p:nvSpPr>
              <p:cNvPr id="84" name="TextBox 83">
                <a:extLst>
                  <a:ext uri="{FF2B5EF4-FFF2-40B4-BE49-F238E27FC236}">
                    <a16:creationId xmlns:a16="http://schemas.microsoft.com/office/drawing/2014/main" id="{140DD507-4DDB-0DF7-46C0-64876038C1CA}"/>
                  </a:ext>
                </a:extLst>
              </p:cNvPr>
              <p:cNvSpPr txBox="1">
                <a:spLocks noRot="1" noChangeAspect="1" noMove="1" noResize="1" noEditPoints="1" noAdjustHandles="1" noChangeArrowheads="1" noChangeShapeType="1" noTextEdit="1"/>
              </p:cNvSpPr>
              <p:nvPr/>
            </p:nvSpPr>
            <p:spPr>
              <a:xfrm>
                <a:off x="11332005" y="3093737"/>
                <a:ext cx="307113" cy="307777"/>
              </a:xfrm>
              <a:prstGeom prst="rect">
                <a:avLst/>
              </a:prstGeom>
              <a:blipFill>
                <a:blip r:embed="rId2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9B4B9B80-B0EE-F481-14E8-F114A3C2F2FA}"/>
                  </a:ext>
                </a:extLst>
              </p:cNvPr>
              <p:cNvSpPr txBox="1"/>
              <p:nvPr/>
            </p:nvSpPr>
            <p:spPr>
              <a:xfrm>
                <a:off x="10750397" y="2526082"/>
                <a:ext cx="43281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l-PL" sz="1400" b="0" i="0" smtClean="0">
                          <a:latin typeface="Cambria Math" panose="02040503050406030204" pitchFamily="18" charset="0"/>
                        </a:rPr>
                        <m:t>ln</m:t>
                      </m:r>
                      <m:r>
                        <a:rPr lang="pl-PL" sz="1400" b="0" i="0" smtClean="0">
                          <a:latin typeface="Cambria Math" panose="02040503050406030204" pitchFamily="18" charset="0"/>
                        </a:rPr>
                        <m:t>(2)</m:t>
                      </m:r>
                    </m:oMath>
                  </m:oMathPara>
                </a14:m>
                <a:endParaRPr lang="en-GB" sz="1400" dirty="0"/>
              </a:p>
            </p:txBody>
          </p:sp>
        </mc:Choice>
        <mc:Fallback xmlns="">
          <p:sp>
            <p:nvSpPr>
              <p:cNvPr id="85" name="TextBox 84">
                <a:extLst>
                  <a:ext uri="{FF2B5EF4-FFF2-40B4-BE49-F238E27FC236}">
                    <a16:creationId xmlns:a16="http://schemas.microsoft.com/office/drawing/2014/main" id="{9B4B9B80-B0EE-F481-14E8-F114A3C2F2FA}"/>
                  </a:ext>
                </a:extLst>
              </p:cNvPr>
              <p:cNvSpPr txBox="1">
                <a:spLocks noRot="1" noChangeAspect="1" noMove="1" noResize="1" noEditPoints="1" noAdjustHandles="1" noChangeArrowheads="1" noChangeShapeType="1" noTextEdit="1"/>
              </p:cNvSpPr>
              <p:nvPr/>
            </p:nvSpPr>
            <p:spPr>
              <a:xfrm>
                <a:off x="10750397" y="2526082"/>
                <a:ext cx="432811" cy="215444"/>
              </a:xfrm>
              <a:prstGeom prst="rect">
                <a:avLst/>
              </a:prstGeom>
              <a:blipFill>
                <a:blip r:embed="rId24"/>
                <a:stretch>
                  <a:fillRect l="-11268" r="-14085" b="-30556"/>
                </a:stretch>
              </a:blipFill>
            </p:spPr>
            <p:txBody>
              <a:bodyPr/>
              <a:lstStyle/>
              <a:p>
                <a:r>
                  <a:rPr lang="en-GB">
                    <a:noFill/>
                  </a:rPr>
                  <a:t> </a:t>
                </a:r>
              </a:p>
            </p:txBody>
          </p:sp>
        </mc:Fallback>
      </mc:AlternateContent>
      <p:grpSp>
        <p:nvGrpSpPr>
          <p:cNvPr id="3" name="Group 2">
            <a:extLst>
              <a:ext uri="{FF2B5EF4-FFF2-40B4-BE49-F238E27FC236}">
                <a16:creationId xmlns:a16="http://schemas.microsoft.com/office/drawing/2014/main" id="{EC4393A8-F5A4-2DD8-D753-C0F6441B3FBE}"/>
              </a:ext>
            </a:extLst>
          </p:cNvPr>
          <p:cNvGrpSpPr/>
          <p:nvPr/>
        </p:nvGrpSpPr>
        <p:grpSpPr>
          <a:xfrm>
            <a:off x="4813635" y="1795528"/>
            <a:ext cx="5763396" cy="1977285"/>
            <a:chOff x="4829107" y="1798476"/>
            <a:chExt cx="5763396" cy="1977285"/>
          </a:xfrm>
        </p:grpSpPr>
        <p:sp>
          <p:nvSpPr>
            <p:cNvPr id="2" name="Rectangle 1">
              <a:extLst>
                <a:ext uri="{FF2B5EF4-FFF2-40B4-BE49-F238E27FC236}">
                  <a16:creationId xmlns:a16="http://schemas.microsoft.com/office/drawing/2014/main" id="{C3BD7512-8AA5-F79E-8DBB-DD8EBA500692}"/>
                </a:ext>
              </a:extLst>
            </p:cNvPr>
            <p:cNvSpPr/>
            <p:nvPr/>
          </p:nvSpPr>
          <p:spPr>
            <a:xfrm>
              <a:off x="4829107" y="1798476"/>
              <a:ext cx="5763396" cy="1977285"/>
            </a:xfrm>
            <a:prstGeom prst="rect">
              <a:avLst/>
            </a:prstGeom>
            <a:solidFill>
              <a:schemeClr val="tx2">
                <a:lumMod val="10000"/>
                <a:lumOff val="90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GB" sz="1400" dirty="0"/>
            </a:p>
          </p:txBody>
        </p:sp>
        <p:cxnSp>
          <p:nvCxnSpPr>
            <p:cNvPr id="17" name="Straight Arrow Connector 16">
              <a:extLst>
                <a:ext uri="{FF2B5EF4-FFF2-40B4-BE49-F238E27FC236}">
                  <a16:creationId xmlns:a16="http://schemas.microsoft.com/office/drawing/2014/main" id="{DB3C476E-6B2C-C0A9-59FA-8A4603F92018}"/>
                </a:ext>
              </a:extLst>
            </p:cNvPr>
            <p:cNvCxnSpPr>
              <a:cxnSpLocks/>
            </p:cNvCxnSpPr>
            <p:nvPr/>
          </p:nvCxnSpPr>
          <p:spPr>
            <a:xfrm flipV="1">
              <a:off x="5377058" y="2172725"/>
              <a:ext cx="0" cy="9561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2FAB046C-7C7B-5573-EEB9-EE99FB118C4A}"/>
                </a:ext>
              </a:extLst>
            </p:cNvPr>
            <p:cNvCxnSpPr>
              <a:cxnSpLocks/>
            </p:cNvCxnSpPr>
            <p:nvPr/>
          </p:nvCxnSpPr>
          <p:spPr>
            <a:xfrm rot="5400000" flipV="1">
              <a:off x="5747775" y="2542790"/>
              <a:ext cx="0" cy="9664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F1292524-67DD-6290-96BE-87DC214EC8BB}"/>
                </a:ext>
              </a:extLst>
            </p:cNvPr>
            <p:cNvCxnSpPr>
              <a:cxnSpLocks/>
            </p:cNvCxnSpPr>
            <p:nvPr/>
          </p:nvCxnSpPr>
          <p:spPr>
            <a:xfrm>
              <a:off x="5274066" y="2562365"/>
              <a:ext cx="913099" cy="0"/>
            </a:xfrm>
            <a:prstGeom prst="line">
              <a:avLst/>
            </a:prstGeom>
            <a:ln>
              <a:solidFill>
                <a:srgbClr val="FF0000"/>
              </a:solidFill>
              <a:prstDash val="dash"/>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1D30375-62DD-9DDA-B856-2230C8B8B6D2}"/>
                    </a:ext>
                  </a:extLst>
                </p:cNvPr>
                <p:cNvSpPr txBox="1"/>
                <p:nvPr/>
              </p:nvSpPr>
              <p:spPr>
                <a:xfrm>
                  <a:off x="4932586" y="2909534"/>
                  <a:ext cx="27251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latin typeface="Cambria Math" panose="02040503050406030204" pitchFamily="18" charset="0"/>
                          </a:rPr>
                          <m:t>0.0</m:t>
                        </m:r>
                      </m:oMath>
                    </m:oMathPara>
                  </a14:m>
                  <a:endParaRPr lang="en-GB" sz="1400" dirty="0"/>
                </a:p>
              </p:txBody>
            </p:sp>
          </mc:Choice>
          <mc:Fallback xmlns="">
            <p:sp>
              <p:nvSpPr>
                <p:cNvPr id="20" name="TextBox 19">
                  <a:extLst>
                    <a:ext uri="{FF2B5EF4-FFF2-40B4-BE49-F238E27FC236}">
                      <a16:creationId xmlns:a16="http://schemas.microsoft.com/office/drawing/2014/main" id="{51D30375-62DD-9DDA-B856-2230C8B8B6D2}"/>
                    </a:ext>
                  </a:extLst>
                </p:cNvPr>
                <p:cNvSpPr txBox="1">
                  <a:spLocks noRot="1" noChangeAspect="1" noMove="1" noResize="1" noEditPoints="1" noAdjustHandles="1" noChangeArrowheads="1" noChangeShapeType="1" noTextEdit="1"/>
                </p:cNvSpPr>
                <p:nvPr/>
              </p:nvSpPr>
              <p:spPr>
                <a:xfrm>
                  <a:off x="4932586" y="2909534"/>
                  <a:ext cx="272510" cy="215444"/>
                </a:xfrm>
                <a:prstGeom prst="rect">
                  <a:avLst/>
                </a:prstGeom>
                <a:blipFill>
                  <a:blip r:embed="rId25"/>
                  <a:stretch>
                    <a:fillRect l="-15909" r="-15909" b="-5714"/>
                  </a:stretch>
                </a:blipFill>
              </p:spPr>
              <p:txBody>
                <a:bodyPr/>
                <a:lstStyle/>
                <a:p>
                  <a:r>
                    <a:rPr lang="en-GB">
                      <a:noFill/>
                    </a:rPr>
                    <a:t> </a:t>
                  </a:r>
                </a:p>
              </p:txBody>
            </p:sp>
          </mc:Fallback>
        </mc:AlternateContent>
        <p:sp>
          <p:nvSpPr>
            <p:cNvPr id="21" name="Freeform: Shape 20">
              <a:extLst>
                <a:ext uri="{FF2B5EF4-FFF2-40B4-BE49-F238E27FC236}">
                  <a16:creationId xmlns:a16="http://schemas.microsoft.com/office/drawing/2014/main" id="{221AAEC8-F3DE-3FE2-9706-F6FCF30C2B56}"/>
                </a:ext>
              </a:extLst>
            </p:cNvPr>
            <p:cNvSpPr/>
            <p:nvPr/>
          </p:nvSpPr>
          <p:spPr>
            <a:xfrm rot="21367130">
              <a:off x="5366453" y="2652195"/>
              <a:ext cx="762644" cy="284006"/>
            </a:xfrm>
            <a:custGeom>
              <a:avLst/>
              <a:gdLst>
                <a:gd name="connsiteX0" fmla="*/ 0 w 741047"/>
                <a:gd name="connsiteY0" fmla="*/ 353321 h 366264"/>
                <a:gd name="connsiteX1" fmla="*/ 263336 w 741047"/>
                <a:gd name="connsiteY1" fmla="*/ 332148 h 366264"/>
                <a:gd name="connsiteX2" fmla="*/ 460508 w 741047"/>
                <a:gd name="connsiteY2" fmla="*/ 60872 h 366264"/>
                <a:gd name="connsiteX3" fmla="*/ 741047 w 741047"/>
                <a:gd name="connsiteY3" fmla="*/ 0 h 366264"/>
              </a:gdLst>
              <a:ahLst/>
              <a:cxnLst>
                <a:cxn ang="0">
                  <a:pos x="connsiteX0" y="connsiteY0"/>
                </a:cxn>
                <a:cxn ang="0">
                  <a:pos x="connsiteX1" y="connsiteY1"/>
                </a:cxn>
                <a:cxn ang="0">
                  <a:pos x="connsiteX2" y="connsiteY2"/>
                </a:cxn>
                <a:cxn ang="0">
                  <a:pos x="connsiteX3" y="connsiteY3"/>
                </a:cxn>
              </a:cxnLst>
              <a:rect l="l" t="t" r="r" b="b"/>
              <a:pathLst>
                <a:path w="741047" h="366264">
                  <a:moveTo>
                    <a:pt x="0" y="353321"/>
                  </a:moveTo>
                  <a:cubicBezTo>
                    <a:pt x="93292" y="367105"/>
                    <a:pt x="186585" y="380889"/>
                    <a:pt x="263336" y="332148"/>
                  </a:cubicBezTo>
                  <a:cubicBezTo>
                    <a:pt x="340087" y="283407"/>
                    <a:pt x="380890" y="116230"/>
                    <a:pt x="460508" y="60872"/>
                  </a:cubicBezTo>
                  <a:cubicBezTo>
                    <a:pt x="540126" y="5514"/>
                    <a:pt x="640586" y="2757"/>
                    <a:pt x="741047"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a:extLst>
                <a:ext uri="{FF2B5EF4-FFF2-40B4-BE49-F238E27FC236}">
                  <a16:creationId xmlns:a16="http://schemas.microsoft.com/office/drawing/2014/main" id="{F001999D-D3F4-C667-4F7D-668BA556B458}"/>
                </a:ext>
              </a:extLst>
            </p:cNvPr>
            <p:cNvCxnSpPr>
              <a:cxnSpLocks/>
            </p:cNvCxnSpPr>
            <p:nvPr/>
          </p:nvCxnSpPr>
          <p:spPr>
            <a:xfrm flipV="1">
              <a:off x="9586806" y="2172726"/>
              <a:ext cx="0" cy="9561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21492854-1E2A-EDB6-0E57-D9C547A79AE2}"/>
                </a:ext>
              </a:extLst>
            </p:cNvPr>
            <p:cNvCxnSpPr>
              <a:cxnSpLocks/>
            </p:cNvCxnSpPr>
            <p:nvPr/>
          </p:nvCxnSpPr>
          <p:spPr>
            <a:xfrm rot="5400000" flipV="1">
              <a:off x="9957523" y="2542791"/>
              <a:ext cx="0" cy="9664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02D9A81A-A93C-C6EF-FBA0-47247CD74BFE}"/>
                </a:ext>
              </a:extLst>
            </p:cNvPr>
            <p:cNvCxnSpPr>
              <a:cxnSpLocks/>
            </p:cNvCxnSpPr>
            <p:nvPr/>
          </p:nvCxnSpPr>
          <p:spPr>
            <a:xfrm>
              <a:off x="9483814" y="2562366"/>
              <a:ext cx="863434" cy="0"/>
            </a:xfrm>
            <a:prstGeom prst="line">
              <a:avLst/>
            </a:prstGeom>
            <a:ln>
              <a:solidFill>
                <a:srgbClr val="FF0000"/>
              </a:solidFill>
              <a:prstDash val="dash"/>
            </a:ln>
          </p:spPr>
          <p:style>
            <a:lnRef idx="2">
              <a:schemeClr val="accent2"/>
            </a:lnRef>
            <a:fillRef idx="0">
              <a:schemeClr val="accent2"/>
            </a:fillRef>
            <a:effectRef idx="1">
              <a:schemeClr val="accent2"/>
            </a:effectRef>
            <a:fontRef idx="minor">
              <a:schemeClr val="tx1"/>
            </a:fontRef>
          </p:style>
        </p:cxnSp>
        <p:sp>
          <p:nvSpPr>
            <p:cNvPr id="26" name="Freeform: Shape 25">
              <a:extLst>
                <a:ext uri="{FF2B5EF4-FFF2-40B4-BE49-F238E27FC236}">
                  <a16:creationId xmlns:a16="http://schemas.microsoft.com/office/drawing/2014/main" id="{F4C6670F-A8F5-D4D9-A07D-2E221B3F79B1}"/>
                </a:ext>
              </a:extLst>
            </p:cNvPr>
            <p:cNvSpPr/>
            <p:nvPr/>
          </p:nvSpPr>
          <p:spPr>
            <a:xfrm>
              <a:off x="9604865" y="2300423"/>
              <a:ext cx="742383" cy="222406"/>
            </a:xfrm>
            <a:custGeom>
              <a:avLst/>
              <a:gdLst>
                <a:gd name="connsiteX0" fmla="*/ 0 w 721360"/>
                <a:gd name="connsiteY0" fmla="*/ 0 h 218440"/>
                <a:gd name="connsiteX1" fmla="*/ 271780 w 721360"/>
                <a:gd name="connsiteY1" fmla="*/ 175260 h 218440"/>
                <a:gd name="connsiteX2" fmla="*/ 721360 w 721360"/>
                <a:gd name="connsiteY2" fmla="*/ 218440 h 218440"/>
              </a:gdLst>
              <a:ahLst/>
              <a:cxnLst>
                <a:cxn ang="0">
                  <a:pos x="connsiteX0" y="connsiteY0"/>
                </a:cxn>
                <a:cxn ang="0">
                  <a:pos x="connsiteX1" y="connsiteY1"/>
                </a:cxn>
                <a:cxn ang="0">
                  <a:pos x="connsiteX2" y="connsiteY2"/>
                </a:cxn>
              </a:cxnLst>
              <a:rect l="l" t="t" r="r" b="b"/>
              <a:pathLst>
                <a:path w="721360" h="218440">
                  <a:moveTo>
                    <a:pt x="0" y="0"/>
                  </a:moveTo>
                  <a:cubicBezTo>
                    <a:pt x="75776" y="69426"/>
                    <a:pt x="151553" y="138853"/>
                    <a:pt x="271780" y="175260"/>
                  </a:cubicBezTo>
                  <a:cubicBezTo>
                    <a:pt x="392007" y="211667"/>
                    <a:pt x="556683" y="215053"/>
                    <a:pt x="721360" y="21844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Arrow Connector 26">
              <a:extLst>
                <a:ext uri="{FF2B5EF4-FFF2-40B4-BE49-F238E27FC236}">
                  <a16:creationId xmlns:a16="http://schemas.microsoft.com/office/drawing/2014/main" id="{951D7191-3FB5-ADD0-0D5E-6EE18289F1F7}"/>
                </a:ext>
              </a:extLst>
            </p:cNvPr>
            <p:cNvCxnSpPr>
              <a:cxnSpLocks/>
            </p:cNvCxnSpPr>
            <p:nvPr/>
          </p:nvCxnSpPr>
          <p:spPr>
            <a:xfrm flipV="1">
              <a:off x="8180179" y="2180770"/>
              <a:ext cx="0" cy="9561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48B75529-2880-F08E-60BA-167BC53C2FA3}"/>
                </a:ext>
              </a:extLst>
            </p:cNvPr>
            <p:cNvCxnSpPr>
              <a:cxnSpLocks/>
            </p:cNvCxnSpPr>
            <p:nvPr/>
          </p:nvCxnSpPr>
          <p:spPr>
            <a:xfrm rot="5400000" flipV="1">
              <a:off x="8550896" y="2550835"/>
              <a:ext cx="0" cy="9664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819EC478-506E-4957-2240-B0D93FAC5C54}"/>
                </a:ext>
              </a:extLst>
            </p:cNvPr>
            <p:cNvCxnSpPr>
              <a:cxnSpLocks/>
            </p:cNvCxnSpPr>
            <p:nvPr/>
          </p:nvCxnSpPr>
          <p:spPr>
            <a:xfrm>
              <a:off x="8077187" y="2570410"/>
              <a:ext cx="913099" cy="0"/>
            </a:xfrm>
            <a:prstGeom prst="line">
              <a:avLst/>
            </a:prstGeom>
            <a:ln>
              <a:solidFill>
                <a:srgbClr val="FF0000"/>
              </a:solidFill>
              <a:prstDash val="dash"/>
            </a:ln>
          </p:spPr>
          <p:style>
            <a:lnRef idx="2">
              <a:schemeClr val="accent2"/>
            </a:lnRef>
            <a:fillRef idx="0">
              <a:schemeClr val="accent2"/>
            </a:fillRef>
            <a:effectRef idx="1">
              <a:schemeClr val="accent2"/>
            </a:effectRef>
            <a:fontRef idx="minor">
              <a:schemeClr val="tx1"/>
            </a:fontRef>
          </p:style>
        </p:cxnSp>
        <p:cxnSp>
          <p:nvCxnSpPr>
            <p:cNvPr id="30" name="Straight Connector 29">
              <a:extLst>
                <a:ext uri="{FF2B5EF4-FFF2-40B4-BE49-F238E27FC236}">
                  <a16:creationId xmlns:a16="http://schemas.microsoft.com/office/drawing/2014/main" id="{81C32B29-CD19-FD55-7D67-83395A7C93BB}"/>
                </a:ext>
              </a:extLst>
            </p:cNvPr>
            <p:cNvCxnSpPr>
              <a:cxnSpLocks/>
            </p:cNvCxnSpPr>
            <p:nvPr/>
          </p:nvCxnSpPr>
          <p:spPr>
            <a:xfrm>
              <a:off x="8180179" y="2570410"/>
              <a:ext cx="769393" cy="0"/>
            </a:xfrm>
            <a:prstGeom prst="line">
              <a:avLst/>
            </a:prstGeom>
            <a:ln>
              <a:solidFill>
                <a:srgbClr val="00B0F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DD42B02-1E8F-8F89-79D0-4379964D474C}"/>
                    </a:ext>
                  </a:extLst>
                </p:cNvPr>
                <p:cNvSpPr txBox="1"/>
                <p:nvPr/>
              </p:nvSpPr>
              <p:spPr>
                <a:xfrm>
                  <a:off x="5205082" y="1843127"/>
                  <a:ext cx="101797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1400" i="1">
                                <a:latin typeface="Cambria Math" panose="02040503050406030204" pitchFamily="18" charset="0"/>
                              </a:rPr>
                            </m:ctrlPr>
                          </m:sSubPr>
                          <m:e>
                            <m:r>
                              <a:rPr lang="pl-PL" sz="1400" i="1">
                                <a:latin typeface="Cambria Math" panose="02040503050406030204" pitchFamily="18" charset="0"/>
                              </a:rPr>
                              <m:t>0</m:t>
                            </m:r>
                            <m:r>
                              <a:rPr lang="pl-PL" sz="1400" i="1">
                                <a:latin typeface="Cambria Math" panose="02040503050406030204" pitchFamily="18" charset="0"/>
                                <a:ea typeface="Cambria Math" panose="02040503050406030204" pitchFamily="18" charset="0"/>
                              </a:rPr>
                              <m:t>≤</m:t>
                            </m:r>
                            <m:r>
                              <a:rPr lang="pl-PL" sz="1400" i="1">
                                <a:latin typeface="Cambria Math" panose="02040503050406030204" pitchFamily="18" charset="0"/>
                              </a:rPr>
                              <m:t>𝑥</m:t>
                            </m:r>
                          </m:e>
                          <m:sub>
                            <m:r>
                              <a:rPr lang="pl-PL" sz="1400" i="1">
                                <a:latin typeface="Cambria Math" panose="02040503050406030204" pitchFamily="18" charset="0"/>
                              </a:rPr>
                              <m:t>0</m:t>
                            </m:r>
                          </m:sub>
                        </m:sSub>
                        <m:r>
                          <a:rPr lang="pl-PL" sz="1400" i="1">
                            <a:latin typeface="Cambria Math" panose="02040503050406030204" pitchFamily="18" charset="0"/>
                            <a:ea typeface="Cambria Math" panose="02040503050406030204" pitchFamily="18" charset="0"/>
                          </a:rPr>
                          <m:t>&lt;1.4</m:t>
                        </m:r>
                      </m:oMath>
                    </m:oMathPara>
                  </a14:m>
                  <a:endParaRPr lang="en-GB" sz="1400" dirty="0"/>
                </a:p>
              </p:txBody>
            </p:sp>
          </mc:Choice>
          <mc:Fallback xmlns="">
            <p:sp>
              <p:nvSpPr>
                <p:cNvPr id="31" name="TextBox 30">
                  <a:extLst>
                    <a:ext uri="{FF2B5EF4-FFF2-40B4-BE49-F238E27FC236}">
                      <a16:creationId xmlns:a16="http://schemas.microsoft.com/office/drawing/2014/main" id="{FDD42B02-1E8F-8F89-79D0-4379964D474C}"/>
                    </a:ext>
                  </a:extLst>
                </p:cNvPr>
                <p:cNvSpPr txBox="1">
                  <a:spLocks noRot="1" noChangeAspect="1" noMove="1" noResize="1" noEditPoints="1" noAdjustHandles="1" noChangeArrowheads="1" noChangeShapeType="1" noTextEdit="1"/>
                </p:cNvSpPr>
                <p:nvPr/>
              </p:nvSpPr>
              <p:spPr>
                <a:xfrm>
                  <a:off x="5205082" y="1843127"/>
                  <a:ext cx="1017971" cy="215444"/>
                </a:xfrm>
                <a:prstGeom prst="rect">
                  <a:avLst/>
                </a:prstGeom>
                <a:blipFill>
                  <a:blip r:embed="rId26"/>
                  <a:stretch>
                    <a:fillRect l="-3593" r="-3593"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8CCEDDF-2641-AF6C-C167-9477F92E5D4C}"/>
                    </a:ext>
                  </a:extLst>
                </p:cNvPr>
                <p:cNvSpPr txBox="1"/>
                <p:nvPr/>
              </p:nvSpPr>
              <p:spPr>
                <a:xfrm>
                  <a:off x="8212824" y="1843127"/>
                  <a:ext cx="6841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1400" i="1">
                                <a:latin typeface="Cambria Math" panose="02040503050406030204" pitchFamily="18" charset="0"/>
                              </a:rPr>
                            </m:ctrlPr>
                          </m:sSubPr>
                          <m:e>
                            <m:r>
                              <a:rPr lang="pl-PL" sz="1400" i="1">
                                <a:latin typeface="Cambria Math" panose="02040503050406030204" pitchFamily="18" charset="0"/>
                              </a:rPr>
                              <m:t>𝑥</m:t>
                            </m:r>
                          </m:e>
                          <m:sub>
                            <m:r>
                              <a:rPr lang="pl-PL" sz="1400" i="1">
                                <a:latin typeface="Cambria Math" panose="02040503050406030204" pitchFamily="18" charset="0"/>
                              </a:rPr>
                              <m:t>0</m:t>
                            </m:r>
                          </m:sub>
                        </m:sSub>
                        <m:r>
                          <a:rPr lang="pl-PL" sz="1400" i="1">
                            <a:latin typeface="Cambria Math" panose="02040503050406030204" pitchFamily="18" charset="0"/>
                          </a:rPr>
                          <m:t>=</m:t>
                        </m:r>
                        <m:r>
                          <a:rPr lang="pl-PL" sz="1400" i="1">
                            <a:latin typeface="Cambria Math" panose="02040503050406030204" pitchFamily="18" charset="0"/>
                            <a:ea typeface="Cambria Math" panose="02040503050406030204" pitchFamily="18" charset="0"/>
                          </a:rPr>
                          <m:t>2.8</m:t>
                        </m:r>
                      </m:oMath>
                    </m:oMathPara>
                  </a14:m>
                  <a:endParaRPr lang="en-GB" sz="1400" dirty="0"/>
                </a:p>
              </p:txBody>
            </p:sp>
          </mc:Choice>
          <mc:Fallback xmlns="">
            <p:sp>
              <p:nvSpPr>
                <p:cNvPr id="32" name="TextBox 31">
                  <a:extLst>
                    <a:ext uri="{FF2B5EF4-FFF2-40B4-BE49-F238E27FC236}">
                      <a16:creationId xmlns:a16="http://schemas.microsoft.com/office/drawing/2014/main" id="{28CCEDDF-2641-AF6C-C167-9477F92E5D4C}"/>
                    </a:ext>
                  </a:extLst>
                </p:cNvPr>
                <p:cNvSpPr txBox="1">
                  <a:spLocks noRot="1" noChangeAspect="1" noMove="1" noResize="1" noEditPoints="1" noAdjustHandles="1" noChangeArrowheads="1" noChangeShapeType="1" noTextEdit="1"/>
                </p:cNvSpPr>
                <p:nvPr/>
              </p:nvSpPr>
              <p:spPr>
                <a:xfrm>
                  <a:off x="8212824" y="1843127"/>
                  <a:ext cx="684162" cy="215444"/>
                </a:xfrm>
                <a:prstGeom prst="rect">
                  <a:avLst/>
                </a:prstGeom>
                <a:blipFill>
                  <a:blip r:embed="rId27"/>
                  <a:stretch>
                    <a:fillRect l="-4464" r="-5357"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48ACACA-F6D8-9EE3-AAFF-4936B5874B93}"/>
                    </a:ext>
                  </a:extLst>
                </p:cNvPr>
                <p:cNvSpPr txBox="1"/>
                <p:nvPr/>
              </p:nvSpPr>
              <p:spPr>
                <a:xfrm>
                  <a:off x="9585993" y="1843127"/>
                  <a:ext cx="6841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1400" i="1">
                                <a:latin typeface="Cambria Math" panose="02040503050406030204" pitchFamily="18" charset="0"/>
                              </a:rPr>
                            </m:ctrlPr>
                          </m:sSubPr>
                          <m:e>
                            <m:r>
                              <a:rPr lang="pl-PL" sz="1400" i="1">
                                <a:latin typeface="Cambria Math" panose="02040503050406030204" pitchFamily="18" charset="0"/>
                              </a:rPr>
                              <m:t>2.8&lt;</m:t>
                            </m:r>
                            <m:r>
                              <a:rPr lang="pl-PL" sz="1400" i="1">
                                <a:latin typeface="Cambria Math" panose="02040503050406030204" pitchFamily="18" charset="0"/>
                              </a:rPr>
                              <m:t>𝑥</m:t>
                            </m:r>
                          </m:e>
                          <m:sub>
                            <m:r>
                              <a:rPr lang="pl-PL" sz="1400" i="1">
                                <a:latin typeface="Cambria Math" panose="02040503050406030204" pitchFamily="18" charset="0"/>
                              </a:rPr>
                              <m:t>0</m:t>
                            </m:r>
                          </m:sub>
                        </m:sSub>
                      </m:oMath>
                    </m:oMathPara>
                  </a14:m>
                  <a:endParaRPr lang="en-GB" sz="1400" dirty="0"/>
                </a:p>
              </p:txBody>
            </p:sp>
          </mc:Choice>
          <mc:Fallback xmlns="">
            <p:sp>
              <p:nvSpPr>
                <p:cNvPr id="33" name="TextBox 32">
                  <a:extLst>
                    <a:ext uri="{FF2B5EF4-FFF2-40B4-BE49-F238E27FC236}">
                      <a16:creationId xmlns:a16="http://schemas.microsoft.com/office/drawing/2014/main" id="{348ACACA-F6D8-9EE3-AAFF-4936B5874B93}"/>
                    </a:ext>
                  </a:extLst>
                </p:cNvPr>
                <p:cNvSpPr txBox="1">
                  <a:spLocks noRot="1" noChangeAspect="1" noMove="1" noResize="1" noEditPoints="1" noAdjustHandles="1" noChangeArrowheads="1" noChangeShapeType="1" noTextEdit="1"/>
                </p:cNvSpPr>
                <p:nvPr/>
              </p:nvSpPr>
              <p:spPr>
                <a:xfrm>
                  <a:off x="9585993" y="1843127"/>
                  <a:ext cx="684162" cy="215444"/>
                </a:xfrm>
                <a:prstGeom prst="rect">
                  <a:avLst/>
                </a:prstGeom>
                <a:blipFill>
                  <a:blip r:embed="rId28"/>
                  <a:stretch>
                    <a:fillRect l="-6250" r="-1786" b="-14286"/>
                  </a:stretch>
                </a:blipFill>
              </p:spPr>
              <p:txBody>
                <a:bodyPr/>
                <a:lstStyle/>
                <a:p>
                  <a:r>
                    <a:rPr lang="en-GB">
                      <a:noFill/>
                    </a:rPr>
                    <a:t> </a:t>
                  </a:r>
                </a:p>
              </p:txBody>
            </p:sp>
          </mc:Fallback>
        </mc:AlternateContent>
        <p:sp>
          <p:nvSpPr>
            <p:cNvPr id="35" name="Oval 34">
              <a:extLst>
                <a:ext uri="{FF2B5EF4-FFF2-40B4-BE49-F238E27FC236}">
                  <a16:creationId xmlns:a16="http://schemas.microsoft.com/office/drawing/2014/main" id="{F11AA62F-7EC5-EB59-330C-BAE95BFF3DFC}"/>
                </a:ext>
              </a:extLst>
            </p:cNvPr>
            <p:cNvSpPr/>
            <p:nvPr/>
          </p:nvSpPr>
          <p:spPr>
            <a:xfrm>
              <a:off x="5704176" y="2733358"/>
              <a:ext cx="109685" cy="98014"/>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7" name="Straight Arrow Connector 36">
              <a:extLst>
                <a:ext uri="{FF2B5EF4-FFF2-40B4-BE49-F238E27FC236}">
                  <a16:creationId xmlns:a16="http://schemas.microsoft.com/office/drawing/2014/main" id="{738D8040-AB77-0FE0-6A68-740C7EF0E96C}"/>
                </a:ext>
              </a:extLst>
            </p:cNvPr>
            <p:cNvCxnSpPr>
              <a:cxnSpLocks/>
            </p:cNvCxnSpPr>
            <p:nvPr/>
          </p:nvCxnSpPr>
          <p:spPr>
            <a:xfrm flipV="1">
              <a:off x="6797762" y="2172725"/>
              <a:ext cx="0" cy="9561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564EBD18-1C7F-D7E9-B9F4-6376F3DDD874}"/>
                </a:ext>
              </a:extLst>
            </p:cNvPr>
            <p:cNvCxnSpPr>
              <a:cxnSpLocks/>
            </p:cNvCxnSpPr>
            <p:nvPr/>
          </p:nvCxnSpPr>
          <p:spPr>
            <a:xfrm rot="5400000" flipV="1">
              <a:off x="7168479" y="2542790"/>
              <a:ext cx="0" cy="96648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E2A35FD6-AD5B-0CDE-A8C3-DCA88F8F145A}"/>
                </a:ext>
              </a:extLst>
            </p:cNvPr>
            <p:cNvCxnSpPr>
              <a:cxnSpLocks/>
            </p:cNvCxnSpPr>
            <p:nvPr/>
          </p:nvCxnSpPr>
          <p:spPr>
            <a:xfrm>
              <a:off x="6694771" y="2562365"/>
              <a:ext cx="913099" cy="0"/>
            </a:xfrm>
            <a:prstGeom prst="line">
              <a:avLst/>
            </a:prstGeom>
            <a:ln>
              <a:solidFill>
                <a:srgbClr val="FF0000"/>
              </a:solidFill>
              <a:prstDash val="dash"/>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7B29B33-6CB3-48AB-966D-D29A4708D60D}"/>
                    </a:ext>
                  </a:extLst>
                </p:cNvPr>
                <p:cNvSpPr txBox="1"/>
                <p:nvPr/>
              </p:nvSpPr>
              <p:spPr>
                <a:xfrm>
                  <a:off x="6625786" y="1843127"/>
                  <a:ext cx="1154227"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1400" i="1">
                                <a:latin typeface="Cambria Math" panose="02040503050406030204" pitchFamily="18" charset="0"/>
                              </a:rPr>
                            </m:ctrlPr>
                          </m:sSubPr>
                          <m:e>
                            <m:r>
                              <a:rPr lang="pl-PL" sz="1400" i="1">
                                <a:latin typeface="Cambria Math" panose="02040503050406030204" pitchFamily="18" charset="0"/>
                              </a:rPr>
                              <m:t>1.4</m:t>
                            </m:r>
                            <m:r>
                              <a:rPr lang="pl-PL" sz="1400" i="1">
                                <a:latin typeface="Cambria Math" panose="02040503050406030204" pitchFamily="18" charset="0"/>
                                <a:ea typeface="Cambria Math" panose="02040503050406030204" pitchFamily="18" charset="0"/>
                              </a:rPr>
                              <m:t>≤</m:t>
                            </m:r>
                            <m:r>
                              <a:rPr lang="pl-PL" sz="1400" i="1">
                                <a:latin typeface="Cambria Math" panose="02040503050406030204" pitchFamily="18" charset="0"/>
                              </a:rPr>
                              <m:t>𝑥</m:t>
                            </m:r>
                          </m:e>
                          <m:sub>
                            <m:r>
                              <a:rPr lang="pl-PL" sz="1400" i="1">
                                <a:latin typeface="Cambria Math" panose="02040503050406030204" pitchFamily="18" charset="0"/>
                              </a:rPr>
                              <m:t>0</m:t>
                            </m:r>
                          </m:sub>
                        </m:sSub>
                        <m:r>
                          <a:rPr lang="pl-PL" sz="1400" i="1">
                            <a:latin typeface="Cambria Math" panose="02040503050406030204" pitchFamily="18" charset="0"/>
                            <a:ea typeface="Cambria Math" panose="02040503050406030204" pitchFamily="18" charset="0"/>
                          </a:rPr>
                          <m:t>&lt;2.8</m:t>
                        </m:r>
                      </m:oMath>
                    </m:oMathPara>
                  </a14:m>
                  <a:endParaRPr lang="en-GB" sz="1400" dirty="0"/>
                </a:p>
              </p:txBody>
            </p:sp>
          </mc:Choice>
          <mc:Fallback xmlns="">
            <p:sp>
              <p:nvSpPr>
                <p:cNvPr id="40" name="TextBox 39">
                  <a:extLst>
                    <a:ext uri="{FF2B5EF4-FFF2-40B4-BE49-F238E27FC236}">
                      <a16:creationId xmlns:a16="http://schemas.microsoft.com/office/drawing/2014/main" id="{B7B29B33-6CB3-48AB-966D-D29A4708D60D}"/>
                    </a:ext>
                  </a:extLst>
                </p:cNvPr>
                <p:cNvSpPr txBox="1">
                  <a:spLocks noRot="1" noChangeAspect="1" noMove="1" noResize="1" noEditPoints="1" noAdjustHandles="1" noChangeArrowheads="1" noChangeShapeType="1" noTextEdit="1"/>
                </p:cNvSpPr>
                <p:nvPr/>
              </p:nvSpPr>
              <p:spPr>
                <a:xfrm>
                  <a:off x="6625786" y="1843127"/>
                  <a:ext cx="1154227" cy="215444"/>
                </a:xfrm>
                <a:prstGeom prst="rect">
                  <a:avLst/>
                </a:prstGeom>
                <a:blipFill>
                  <a:blip r:embed="rId29"/>
                  <a:stretch>
                    <a:fillRect l="-3158" r="-2632" b="-14286"/>
                  </a:stretch>
                </a:blipFill>
              </p:spPr>
              <p:txBody>
                <a:bodyPr/>
                <a:lstStyle/>
                <a:p>
                  <a:r>
                    <a:rPr lang="en-GB">
                      <a:noFill/>
                    </a:rPr>
                    <a:t> </a:t>
                  </a:r>
                </a:p>
              </p:txBody>
            </p:sp>
          </mc:Fallback>
        </mc:AlternateContent>
        <p:sp>
          <p:nvSpPr>
            <p:cNvPr id="41" name="Freeform: Shape 40">
              <a:extLst>
                <a:ext uri="{FF2B5EF4-FFF2-40B4-BE49-F238E27FC236}">
                  <a16:creationId xmlns:a16="http://schemas.microsoft.com/office/drawing/2014/main" id="{E212B484-5E81-A80B-64A1-0324A10D9F5C}"/>
                </a:ext>
              </a:extLst>
            </p:cNvPr>
            <p:cNvSpPr/>
            <p:nvPr/>
          </p:nvSpPr>
          <p:spPr>
            <a:xfrm>
              <a:off x="6807789" y="2595497"/>
              <a:ext cx="765469" cy="134089"/>
            </a:xfrm>
            <a:custGeom>
              <a:avLst/>
              <a:gdLst>
                <a:gd name="connsiteX0" fmla="*/ 0 w 743792"/>
                <a:gd name="connsiteY0" fmla="*/ 131698 h 131698"/>
                <a:gd name="connsiteX1" fmla="*/ 311285 w 743792"/>
                <a:gd name="connsiteY1" fmla="*/ 34421 h 131698"/>
                <a:gd name="connsiteX2" fmla="*/ 743792 w 743792"/>
                <a:gd name="connsiteY2" fmla="*/ 0 h 131698"/>
              </a:gdLst>
              <a:ahLst/>
              <a:cxnLst>
                <a:cxn ang="0">
                  <a:pos x="connsiteX0" y="connsiteY0"/>
                </a:cxn>
                <a:cxn ang="0">
                  <a:pos x="connsiteX1" y="connsiteY1"/>
                </a:cxn>
                <a:cxn ang="0">
                  <a:pos x="connsiteX2" y="connsiteY2"/>
                </a:cxn>
              </a:cxnLst>
              <a:rect l="l" t="t" r="r" b="b"/>
              <a:pathLst>
                <a:path w="743792" h="131698">
                  <a:moveTo>
                    <a:pt x="0" y="131698"/>
                  </a:moveTo>
                  <a:cubicBezTo>
                    <a:pt x="93660" y="94034"/>
                    <a:pt x="187320" y="56371"/>
                    <a:pt x="311285" y="34421"/>
                  </a:cubicBezTo>
                  <a:cubicBezTo>
                    <a:pt x="435250" y="12471"/>
                    <a:pt x="589521" y="6235"/>
                    <a:pt x="743792"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218CE06-36BA-C02F-B0F1-9A77CD2A6749}"/>
                    </a:ext>
                  </a:extLst>
                </p:cNvPr>
                <p:cNvSpPr txBox="1"/>
                <p:nvPr/>
              </p:nvSpPr>
              <p:spPr>
                <a:xfrm>
                  <a:off x="5238082" y="3133441"/>
                  <a:ext cx="27251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latin typeface="Cambria Math" panose="02040503050406030204" pitchFamily="18" charset="0"/>
                          </a:rPr>
                          <m:t>0.0</m:t>
                        </m:r>
                      </m:oMath>
                    </m:oMathPara>
                  </a14:m>
                  <a:endParaRPr lang="en-GB" sz="1400" dirty="0"/>
                </a:p>
              </p:txBody>
            </p:sp>
          </mc:Choice>
          <mc:Fallback xmlns="">
            <p:sp>
              <p:nvSpPr>
                <p:cNvPr id="43" name="TextBox 42">
                  <a:extLst>
                    <a:ext uri="{FF2B5EF4-FFF2-40B4-BE49-F238E27FC236}">
                      <a16:creationId xmlns:a16="http://schemas.microsoft.com/office/drawing/2014/main" id="{E218CE06-36BA-C02F-B0F1-9A77CD2A6749}"/>
                    </a:ext>
                  </a:extLst>
                </p:cNvPr>
                <p:cNvSpPr txBox="1">
                  <a:spLocks noRot="1" noChangeAspect="1" noMove="1" noResize="1" noEditPoints="1" noAdjustHandles="1" noChangeArrowheads="1" noChangeShapeType="1" noTextEdit="1"/>
                </p:cNvSpPr>
                <p:nvPr/>
              </p:nvSpPr>
              <p:spPr>
                <a:xfrm>
                  <a:off x="5238082" y="3133441"/>
                  <a:ext cx="272510" cy="215444"/>
                </a:xfrm>
                <a:prstGeom prst="rect">
                  <a:avLst/>
                </a:prstGeom>
                <a:blipFill>
                  <a:blip r:embed="rId25"/>
                  <a:stretch>
                    <a:fillRect l="-15909" r="-15909"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71D09B37-3909-B44A-4371-F49A567F5001}"/>
                    </a:ext>
                  </a:extLst>
                </p:cNvPr>
                <p:cNvSpPr txBox="1"/>
                <p:nvPr/>
              </p:nvSpPr>
              <p:spPr>
                <a:xfrm>
                  <a:off x="6672468" y="3136904"/>
                  <a:ext cx="27251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latin typeface="Cambria Math" panose="02040503050406030204" pitchFamily="18" charset="0"/>
                          </a:rPr>
                          <m:t>0.0</m:t>
                        </m:r>
                      </m:oMath>
                    </m:oMathPara>
                  </a14:m>
                  <a:endParaRPr lang="en-GB" sz="1400" dirty="0"/>
                </a:p>
              </p:txBody>
            </p:sp>
          </mc:Choice>
          <mc:Fallback xmlns="">
            <p:sp>
              <p:nvSpPr>
                <p:cNvPr id="44" name="TextBox 43">
                  <a:extLst>
                    <a:ext uri="{FF2B5EF4-FFF2-40B4-BE49-F238E27FC236}">
                      <a16:creationId xmlns:a16="http://schemas.microsoft.com/office/drawing/2014/main" id="{71D09B37-3909-B44A-4371-F49A567F5001}"/>
                    </a:ext>
                  </a:extLst>
                </p:cNvPr>
                <p:cNvSpPr txBox="1">
                  <a:spLocks noRot="1" noChangeAspect="1" noMove="1" noResize="1" noEditPoints="1" noAdjustHandles="1" noChangeArrowheads="1" noChangeShapeType="1" noTextEdit="1"/>
                </p:cNvSpPr>
                <p:nvPr/>
              </p:nvSpPr>
              <p:spPr>
                <a:xfrm>
                  <a:off x="6672468" y="3136904"/>
                  <a:ext cx="272510" cy="215444"/>
                </a:xfrm>
                <a:prstGeom prst="rect">
                  <a:avLst/>
                </a:prstGeom>
                <a:blipFill>
                  <a:blip r:embed="rId25"/>
                  <a:stretch>
                    <a:fillRect l="-15556" r="-13333"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6E725CDA-D1AE-9531-8761-5CAF281D30EC}"/>
                    </a:ext>
                  </a:extLst>
                </p:cNvPr>
                <p:cNvSpPr txBox="1"/>
                <p:nvPr/>
              </p:nvSpPr>
              <p:spPr>
                <a:xfrm>
                  <a:off x="8056525" y="3139121"/>
                  <a:ext cx="27251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latin typeface="Cambria Math" panose="02040503050406030204" pitchFamily="18" charset="0"/>
                          </a:rPr>
                          <m:t>0.0</m:t>
                        </m:r>
                      </m:oMath>
                    </m:oMathPara>
                  </a14:m>
                  <a:endParaRPr lang="en-GB" sz="1400" dirty="0"/>
                </a:p>
              </p:txBody>
            </p:sp>
          </mc:Choice>
          <mc:Fallback xmlns="">
            <p:sp>
              <p:nvSpPr>
                <p:cNvPr id="45" name="TextBox 44">
                  <a:extLst>
                    <a:ext uri="{FF2B5EF4-FFF2-40B4-BE49-F238E27FC236}">
                      <a16:creationId xmlns:a16="http://schemas.microsoft.com/office/drawing/2014/main" id="{6E725CDA-D1AE-9531-8761-5CAF281D30EC}"/>
                    </a:ext>
                  </a:extLst>
                </p:cNvPr>
                <p:cNvSpPr txBox="1">
                  <a:spLocks noRot="1" noChangeAspect="1" noMove="1" noResize="1" noEditPoints="1" noAdjustHandles="1" noChangeArrowheads="1" noChangeShapeType="1" noTextEdit="1"/>
                </p:cNvSpPr>
                <p:nvPr/>
              </p:nvSpPr>
              <p:spPr>
                <a:xfrm>
                  <a:off x="8056525" y="3139121"/>
                  <a:ext cx="272510" cy="215444"/>
                </a:xfrm>
                <a:prstGeom prst="rect">
                  <a:avLst/>
                </a:prstGeom>
                <a:blipFill>
                  <a:blip r:embed="rId25"/>
                  <a:stretch>
                    <a:fillRect l="-15556" r="-13333" b="-2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2EE4CCC8-68AA-D2EC-EB59-965D1761FA84}"/>
                    </a:ext>
                  </a:extLst>
                </p:cNvPr>
                <p:cNvSpPr txBox="1"/>
                <p:nvPr/>
              </p:nvSpPr>
              <p:spPr>
                <a:xfrm>
                  <a:off x="9464639" y="3127065"/>
                  <a:ext cx="27251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latin typeface="Cambria Math" panose="02040503050406030204" pitchFamily="18" charset="0"/>
                          </a:rPr>
                          <m:t>0.0</m:t>
                        </m:r>
                      </m:oMath>
                    </m:oMathPara>
                  </a14:m>
                  <a:endParaRPr lang="en-GB" sz="1400" dirty="0"/>
                </a:p>
              </p:txBody>
            </p:sp>
          </mc:Choice>
          <mc:Fallback xmlns="">
            <p:sp>
              <p:nvSpPr>
                <p:cNvPr id="46" name="TextBox 45">
                  <a:extLst>
                    <a:ext uri="{FF2B5EF4-FFF2-40B4-BE49-F238E27FC236}">
                      <a16:creationId xmlns:a16="http://schemas.microsoft.com/office/drawing/2014/main" id="{2EE4CCC8-68AA-D2EC-EB59-965D1761FA84}"/>
                    </a:ext>
                  </a:extLst>
                </p:cNvPr>
                <p:cNvSpPr txBox="1">
                  <a:spLocks noRot="1" noChangeAspect="1" noMove="1" noResize="1" noEditPoints="1" noAdjustHandles="1" noChangeArrowheads="1" noChangeShapeType="1" noTextEdit="1"/>
                </p:cNvSpPr>
                <p:nvPr/>
              </p:nvSpPr>
              <p:spPr>
                <a:xfrm>
                  <a:off x="9464639" y="3127065"/>
                  <a:ext cx="272510" cy="215444"/>
                </a:xfrm>
                <a:prstGeom prst="rect">
                  <a:avLst/>
                </a:prstGeom>
                <a:blipFill>
                  <a:blip r:embed="rId30"/>
                  <a:stretch>
                    <a:fillRect l="-15556" r="-13333" b="-2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7E4A40E4-03F3-0176-4A78-CD1DB6F14B2A}"/>
                    </a:ext>
                  </a:extLst>
                </p:cNvPr>
                <p:cNvSpPr txBox="1"/>
                <p:nvPr/>
              </p:nvSpPr>
              <p:spPr>
                <a:xfrm>
                  <a:off x="4905211" y="2119249"/>
                  <a:ext cx="360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solidFill>
                              <a:srgbClr val="00B0F0"/>
                            </a:solidFill>
                            <a:latin typeface="Cambria Math" panose="02040503050406030204" pitchFamily="18" charset="0"/>
                          </a:rPr>
                          <m:t>𝑥</m:t>
                        </m:r>
                        <m:r>
                          <a:rPr lang="pl-PL" sz="1400" i="1">
                            <a:solidFill>
                              <a:srgbClr val="00B0F0"/>
                            </a:solidFill>
                            <a:latin typeface="Cambria Math" panose="02040503050406030204" pitchFamily="18" charset="0"/>
                          </a:rPr>
                          <m:t>(</m:t>
                        </m:r>
                        <m:r>
                          <a:rPr lang="pl-PL" sz="1400" i="1">
                            <a:solidFill>
                              <a:srgbClr val="00B0F0"/>
                            </a:solidFill>
                            <a:latin typeface="Cambria Math" panose="02040503050406030204" pitchFamily="18" charset="0"/>
                          </a:rPr>
                          <m:t>𝑡</m:t>
                        </m:r>
                        <m:r>
                          <a:rPr lang="pl-PL" sz="1400" i="1">
                            <a:solidFill>
                              <a:srgbClr val="00B0F0"/>
                            </a:solidFill>
                            <a:latin typeface="Cambria Math" panose="02040503050406030204" pitchFamily="18" charset="0"/>
                          </a:rPr>
                          <m:t>)</m:t>
                        </m:r>
                      </m:oMath>
                    </m:oMathPara>
                  </a14:m>
                  <a:endParaRPr lang="en-GB" sz="1400" dirty="0">
                    <a:solidFill>
                      <a:srgbClr val="00B0F0"/>
                    </a:solidFill>
                  </a:endParaRPr>
                </a:p>
              </p:txBody>
            </p:sp>
          </mc:Choice>
          <mc:Fallback xmlns="">
            <p:sp>
              <p:nvSpPr>
                <p:cNvPr id="47" name="TextBox 46">
                  <a:extLst>
                    <a:ext uri="{FF2B5EF4-FFF2-40B4-BE49-F238E27FC236}">
                      <a16:creationId xmlns:a16="http://schemas.microsoft.com/office/drawing/2014/main" id="{7E4A40E4-03F3-0176-4A78-CD1DB6F14B2A}"/>
                    </a:ext>
                  </a:extLst>
                </p:cNvPr>
                <p:cNvSpPr txBox="1">
                  <a:spLocks noRot="1" noChangeAspect="1" noMove="1" noResize="1" noEditPoints="1" noAdjustHandles="1" noChangeArrowheads="1" noChangeShapeType="1" noTextEdit="1"/>
                </p:cNvSpPr>
                <p:nvPr/>
              </p:nvSpPr>
              <p:spPr>
                <a:xfrm>
                  <a:off x="4905211" y="2119249"/>
                  <a:ext cx="360868" cy="215444"/>
                </a:xfrm>
                <a:prstGeom prst="rect">
                  <a:avLst/>
                </a:prstGeom>
                <a:blipFill>
                  <a:blip r:embed="rId31"/>
                  <a:stretch>
                    <a:fillRect l="-6780" r="-18644" b="-30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5717635-D788-BE07-0BBE-022FF403080C}"/>
                    </a:ext>
                  </a:extLst>
                </p:cNvPr>
                <p:cNvSpPr txBox="1"/>
                <p:nvPr/>
              </p:nvSpPr>
              <p:spPr>
                <a:xfrm>
                  <a:off x="6325915" y="2121377"/>
                  <a:ext cx="360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solidFill>
                              <a:srgbClr val="00B0F0"/>
                            </a:solidFill>
                            <a:latin typeface="Cambria Math" panose="02040503050406030204" pitchFamily="18" charset="0"/>
                          </a:rPr>
                          <m:t>𝑥</m:t>
                        </m:r>
                        <m:r>
                          <a:rPr lang="pl-PL" sz="1400" i="1">
                            <a:solidFill>
                              <a:srgbClr val="00B0F0"/>
                            </a:solidFill>
                            <a:latin typeface="Cambria Math" panose="02040503050406030204" pitchFamily="18" charset="0"/>
                          </a:rPr>
                          <m:t>(</m:t>
                        </m:r>
                        <m:r>
                          <a:rPr lang="pl-PL" sz="1400" i="1">
                            <a:solidFill>
                              <a:srgbClr val="00B0F0"/>
                            </a:solidFill>
                            <a:latin typeface="Cambria Math" panose="02040503050406030204" pitchFamily="18" charset="0"/>
                          </a:rPr>
                          <m:t>𝑡</m:t>
                        </m:r>
                        <m:r>
                          <a:rPr lang="pl-PL" sz="1400" i="1">
                            <a:solidFill>
                              <a:srgbClr val="00B0F0"/>
                            </a:solidFill>
                            <a:latin typeface="Cambria Math" panose="02040503050406030204" pitchFamily="18" charset="0"/>
                          </a:rPr>
                          <m:t>)</m:t>
                        </m:r>
                      </m:oMath>
                    </m:oMathPara>
                  </a14:m>
                  <a:endParaRPr lang="en-GB" sz="1400" dirty="0">
                    <a:solidFill>
                      <a:srgbClr val="00B0F0"/>
                    </a:solidFill>
                  </a:endParaRPr>
                </a:p>
              </p:txBody>
            </p:sp>
          </mc:Choice>
          <mc:Fallback xmlns="">
            <p:sp>
              <p:nvSpPr>
                <p:cNvPr id="48" name="TextBox 47">
                  <a:extLst>
                    <a:ext uri="{FF2B5EF4-FFF2-40B4-BE49-F238E27FC236}">
                      <a16:creationId xmlns:a16="http://schemas.microsoft.com/office/drawing/2014/main" id="{B5717635-D788-BE07-0BBE-022FF403080C}"/>
                    </a:ext>
                  </a:extLst>
                </p:cNvPr>
                <p:cNvSpPr txBox="1">
                  <a:spLocks noRot="1" noChangeAspect="1" noMove="1" noResize="1" noEditPoints="1" noAdjustHandles="1" noChangeArrowheads="1" noChangeShapeType="1" noTextEdit="1"/>
                </p:cNvSpPr>
                <p:nvPr/>
              </p:nvSpPr>
              <p:spPr>
                <a:xfrm>
                  <a:off x="6325915" y="2121377"/>
                  <a:ext cx="360868" cy="215444"/>
                </a:xfrm>
                <a:prstGeom prst="rect">
                  <a:avLst/>
                </a:prstGeom>
                <a:blipFill>
                  <a:blip r:embed="rId32"/>
                  <a:stretch>
                    <a:fillRect l="-6780" r="-18644" b="-314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0A0D5426-66BC-3103-0343-99E8EF118535}"/>
                    </a:ext>
                  </a:extLst>
                </p:cNvPr>
                <p:cNvSpPr txBox="1"/>
                <p:nvPr/>
              </p:nvSpPr>
              <p:spPr>
                <a:xfrm>
                  <a:off x="7709190" y="2126386"/>
                  <a:ext cx="360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solidFill>
                              <a:srgbClr val="00B0F0"/>
                            </a:solidFill>
                            <a:latin typeface="Cambria Math" panose="02040503050406030204" pitchFamily="18" charset="0"/>
                          </a:rPr>
                          <m:t>𝑥</m:t>
                        </m:r>
                        <m:r>
                          <a:rPr lang="pl-PL" sz="1400" i="1">
                            <a:solidFill>
                              <a:srgbClr val="00B0F0"/>
                            </a:solidFill>
                            <a:latin typeface="Cambria Math" panose="02040503050406030204" pitchFamily="18" charset="0"/>
                          </a:rPr>
                          <m:t>(</m:t>
                        </m:r>
                        <m:r>
                          <a:rPr lang="pl-PL" sz="1400" i="1">
                            <a:solidFill>
                              <a:srgbClr val="00B0F0"/>
                            </a:solidFill>
                            <a:latin typeface="Cambria Math" panose="02040503050406030204" pitchFamily="18" charset="0"/>
                          </a:rPr>
                          <m:t>𝑡</m:t>
                        </m:r>
                        <m:r>
                          <a:rPr lang="pl-PL" sz="1400" i="1">
                            <a:solidFill>
                              <a:srgbClr val="00B0F0"/>
                            </a:solidFill>
                            <a:latin typeface="Cambria Math" panose="02040503050406030204" pitchFamily="18" charset="0"/>
                          </a:rPr>
                          <m:t>)</m:t>
                        </m:r>
                      </m:oMath>
                    </m:oMathPara>
                  </a14:m>
                  <a:endParaRPr lang="en-GB" sz="1400" dirty="0">
                    <a:solidFill>
                      <a:srgbClr val="00B0F0"/>
                    </a:solidFill>
                  </a:endParaRPr>
                </a:p>
              </p:txBody>
            </p:sp>
          </mc:Choice>
          <mc:Fallback xmlns="">
            <p:sp>
              <p:nvSpPr>
                <p:cNvPr id="49" name="TextBox 48">
                  <a:extLst>
                    <a:ext uri="{FF2B5EF4-FFF2-40B4-BE49-F238E27FC236}">
                      <a16:creationId xmlns:a16="http://schemas.microsoft.com/office/drawing/2014/main" id="{0A0D5426-66BC-3103-0343-99E8EF118535}"/>
                    </a:ext>
                  </a:extLst>
                </p:cNvPr>
                <p:cNvSpPr txBox="1">
                  <a:spLocks noRot="1" noChangeAspect="1" noMove="1" noResize="1" noEditPoints="1" noAdjustHandles="1" noChangeArrowheads="1" noChangeShapeType="1" noTextEdit="1"/>
                </p:cNvSpPr>
                <p:nvPr/>
              </p:nvSpPr>
              <p:spPr>
                <a:xfrm>
                  <a:off x="7709190" y="2126386"/>
                  <a:ext cx="360868" cy="215444"/>
                </a:xfrm>
                <a:prstGeom prst="rect">
                  <a:avLst/>
                </a:prstGeom>
                <a:blipFill>
                  <a:blip r:embed="rId31"/>
                  <a:stretch>
                    <a:fillRect l="-6780" r="-18644" b="-30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8EFE9675-F936-BAD2-4135-811F6270B9E3}"/>
                    </a:ext>
                  </a:extLst>
                </p:cNvPr>
                <p:cNvSpPr txBox="1"/>
                <p:nvPr/>
              </p:nvSpPr>
              <p:spPr>
                <a:xfrm>
                  <a:off x="9124779" y="2126386"/>
                  <a:ext cx="36086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solidFill>
                              <a:srgbClr val="00B0F0"/>
                            </a:solidFill>
                            <a:latin typeface="Cambria Math" panose="02040503050406030204" pitchFamily="18" charset="0"/>
                          </a:rPr>
                          <m:t>𝑥</m:t>
                        </m:r>
                        <m:r>
                          <a:rPr lang="pl-PL" sz="1400" i="1">
                            <a:solidFill>
                              <a:srgbClr val="00B0F0"/>
                            </a:solidFill>
                            <a:latin typeface="Cambria Math" panose="02040503050406030204" pitchFamily="18" charset="0"/>
                          </a:rPr>
                          <m:t>(</m:t>
                        </m:r>
                        <m:r>
                          <a:rPr lang="pl-PL" sz="1400" i="1">
                            <a:solidFill>
                              <a:srgbClr val="00B0F0"/>
                            </a:solidFill>
                            <a:latin typeface="Cambria Math" panose="02040503050406030204" pitchFamily="18" charset="0"/>
                          </a:rPr>
                          <m:t>𝑡</m:t>
                        </m:r>
                        <m:r>
                          <a:rPr lang="pl-PL" sz="1400" i="1">
                            <a:solidFill>
                              <a:srgbClr val="00B0F0"/>
                            </a:solidFill>
                            <a:latin typeface="Cambria Math" panose="02040503050406030204" pitchFamily="18" charset="0"/>
                          </a:rPr>
                          <m:t>)</m:t>
                        </m:r>
                      </m:oMath>
                    </m:oMathPara>
                  </a14:m>
                  <a:endParaRPr lang="en-GB" sz="1400" dirty="0">
                    <a:solidFill>
                      <a:srgbClr val="00B0F0"/>
                    </a:solidFill>
                  </a:endParaRPr>
                </a:p>
              </p:txBody>
            </p:sp>
          </mc:Choice>
          <mc:Fallback xmlns="">
            <p:sp>
              <p:nvSpPr>
                <p:cNvPr id="50" name="TextBox 49">
                  <a:extLst>
                    <a:ext uri="{FF2B5EF4-FFF2-40B4-BE49-F238E27FC236}">
                      <a16:creationId xmlns:a16="http://schemas.microsoft.com/office/drawing/2014/main" id="{8EFE9675-F936-BAD2-4135-811F6270B9E3}"/>
                    </a:ext>
                  </a:extLst>
                </p:cNvPr>
                <p:cNvSpPr txBox="1">
                  <a:spLocks noRot="1" noChangeAspect="1" noMove="1" noResize="1" noEditPoints="1" noAdjustHandles="1" noChangeArrowheads="1" noChangeShapeType="1" noTextEdit="1"/>
                </p:cNvSpPr>
                <p:nvPr/>
              </p:nvSpPr>
              <p:spPr>
                <a:xfrm>
                  <a:off x="9124779" y="2126386"/>
                  <a:ext cx="360868" cy="215444"/>
                </a:xfrm>
                <a:prstGeom prst="rect">
                  <a:avLst/>
                </a:prstGeom>
                <a:blipFill>
                  <a:blip r:embed="rId31"/>
                  <a:stretch>
                    <a:fillRect l="-6667" r="-16667" b="-30556"/>
                  </a:stretch>
                </a:blipFill>
              </p:spPr>
              <p:txBody>
                <a:bodyPr/>
                <a:lstStyle/>
                <a:p>
                  <a:r>
                    <a:rPr lang="en-GB">
                      <a:noFill/>
                    </a:rPr>
                    <a:t> </a:t>
                  </a:r>
                </a:p>
              </p:txBody>
            </p:sp>
          </mc:Fallback>
        </mc:AlternateContent>
        <p:sp>
          <p:nvSpPr>
            <p:cNvPr id="68" name="Oval 67">
              <a:extLst>
                <a:ext uri="{FF2B5EF4-FFF2-40B4-BE49-F238E27FC236}">
                  <a16:creationId xmlns:a16="http://schemas.microsoft.com/office/drawing/2014/main" id="{B2EB6EA1-83F1-0CBA-5938-9AA1A55F6EBF}"/>
                </a:ext>
              </a:extLst>
            </p:cNvPr>
            <p:cNvSpPr/>
            <p:nvPr/>
          </p:nvSpPr>
          <p:spPr>
            <a:xfrm>
              <a:off x="9737149" y="2388385"/>
              <a:ext cx="109685" cy="98014"/>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9" name="Straight Connector 68">
              <a:extLst>
                <a:ext uri="{FF2B5EF4-FFF2-40B4-BE49-F238E27FC236}">
                  <a16:creationId xmlns:a16="http://schemas.microsoft.com/office/drawing/2014/main" id="{368CD380-0343-1AF7-CABD-C11619CBD20F}"/>
                </a:ext>
              </a:extLst>
            </p:cNvPr>
            <p:cNvCxnSpPr>
              <a:cxnSpLocks/>
            </p:cNvCxnSpPr>
            <p:nvPr/>
          </p:nvCxnSpPr>
          <p:spPr>
            <a:xfrm>
              <a:off x="9585993" y="2437392"/>
              <a:ext cx="761255" cy="0"/>
            </a:xfrm>
            <a:prstGeom prst="line">
              <a:avLst/>
            </a:prstGeom>
            <a:ln>
              <a:solidFill>
                <a:srgbClr val="92D050"/>
              </a:solidFill>
              <a:prstDash val="sysDot"/>
            </a:ln>
          </p:spPr>
          <p:style>
            <a:lnRef idx="2">
              <a:schemeClr val="accent2"/>
            </a:lnRef>
            <a:fillRef idx="0">
              <a:schemeClr val="accent2"/>
            </a:fillRef>
            <a:effectRef idx="1">
              <a:schemeClr val="accent2"/>
            </a:effectRef>
            <a:fontRef idx="minor">
              <a:schemeClr val="tx1"/>
            </a:fontRef>
          </p:style>
        </p:cxnSp>
        <p:cxnSp>
          <p:nvCxnSpPr>
            <p:cNvPr id="70" name="Straight Connector 69">
              <a:extLst>
                <a:ext uri="{FF2B5EF4-FFF2-40B4-BE49-F238E27FC236}">
                  <a16:creationId xmlns:a16="http://schemas.microsoft.com/office/drawing/2014/main" id="{2AF8AA5E-BD28-3E43-6B92-DB2DD2043D11}"/>
                </a:ext>
              </a:extLst>
            </p:cNvPr>
            <p:cNvCxnSpPr>
              <a:cxnSpLocks/>
            </p:cNvCxnSpPr>
            <p:nvPr/>
          </p:nvCxnSpPr>
          <p:spPr>
            <a:xfrm>
              <a:off x="9585993" y="2296691"/>
              <a:ext cx="761255" cy="0"/>
            </a:xfrm>
            <a:prstGeom prst="line">
              <a:avLst/>
            </a:prstGeom>
            <a:ln>
              <a:solidFill>
                <a:srgbClr val="92D050"/>
              </a:solidFill>
              <a:prstDash val="sysDot"/>
            </a:ln>
          </p:spPr>
          <p:style>
            <a:lnRef idx="2">
              <a:schemeClr val="accent2"/>
            </a:lnRef>
            <a:fillRef idx="0">
              <a:schemeClr val="accent2"/>
            </a:fillRef>
            <a:effectRef idx="1">
              <a:schemeClr val="accent2"/>
            </a:effectRef>
            <a:fontRef idx="minor">
              <a:schemeClr val="tx1"/>
            </a:fontRef>
          </p:style>
        </p:cxnSp>
        <p:sp>
          <p:nvSpPr>
            <p:cNvPr id="71" name="Right Brace 70">
              <a:extLst>
                <a:ext uri="{FF2B5EF4-FFF2-40B4-BE49-F238E27FC236}">
                  <a16:creationId xmlns:a16="http://schemas.microsoft.com/office/drawing/2014/main" id="{55029BBE-0BA4-6A67-38AF-EB1D9233E68A}"/>
                </a:ext>
              </a:extLst>
            </p:cNvPr>
            <p:cNvSpPr/>
            <p:nvPr/>
          </p:nvSpPr>
          <p:spPr>
            <a:xfrm>
              <a:off x="10372702" y="2437725"/>
              <a:ext cx="82078" cy="1246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75" name="Right Brace 74">
              <a:extLst>
                <a:ext uri="{FF2B5EF4-FFF2-40B4-BE49-F238E27FC236}">
                  <a16:creationId xmlns:a16="http://schemas.microsoft.com/office/drawing/2014/main" id="{DF4C8D4D-ADF3-38CB-A556-E8574023A622}"/>
                </a:ext>
              </a:extLst>
            </p:cNvPr>
            <p:cNvSpPr/>
            <p:nvPr/>
          </p:nvSpPr>
          <p:spPr>
            <a:xfrm>
              <a:off x="10372702" y="2300423"/>
              <a:ext cx="82078" cy="12464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20C114F-0E05-6374-CE07-84F076EC1B44}"/>
                    </a:ext>
                  </a:extLst>
                </p:cNvPr>
                <p:cNvSpPr txBox="1"/>
                <p:nvPr/>
              </p:nvSpPr>
              <p:spPr>
                <a:xfrm>
                  <a:off x="5733555" y="3064046"/>
                  <a:ext cx="1117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b="0" i="1" smtClean="0">
                            <a:latin typeface="Cambria Math" panose="02040503050406030204" pitchFamily="18" charset="0"/>
                          </a:rPr>
                          <m:t>𝑡</m:t>
                        </m:r>
                      </m:oMath>
                    </m:oMathPara>
                  </a14:m>
                  <a:endParaRPr lang="en-GB" sz="1400" dirty="0"/>
                </a:p>
              </p:txBody>
            </p:sp>
          </mc:Choice>
          <mc:Fallback xmlns="">
            <p:sp>
              <p:nvSpPr>
                <p:cNvPr id="86" name="TextBox 85">
                  <a:extLst>
                    <a:ext uri="{FF2B5EF4-FFF2-40B4-BE49-F238E27FC236}">
                      <a16:creationId xmlns:a16="http://schemas.microsoft.com/office/drawing/2014/main" id="{720C114F-0E05-6374-CE07-84F076EC1B44}"/>
                    </a:ext>
                  </a:extLst>
                </p:cNvPr>
                <p:cNvSpPr txBox="1">
                  <a:spLocks noRot="1" noChangeAspect="1" noMove="1" noResize="1" noEditPoints="1" noAdjustHandles="1" noChangeArrowheads="1" noChangeShapeType="1" noTextEdit="1"/>
                </p:cNvSpPr>
                <p:nvPr/>
              </p:nvSpPr>
              <p:spPr>
                <a:xfrm>
                  <a:off x="5733555" y="3064046"/>
                  <a:ext cx="111762" cy="215444"/>
                </a:xfrm>
                <a:prstGeom prst="rect">
                  <a:avLst/>
                </a:prstGeom>
                <a:blipFill>
                  <a:blip r:embed="rId33"/>
                  <a:stretch>
                    <a:fillRect l="-33333" r="-33333"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BC74CFBB-F939-8A2D-1344-FF1A1A131167}"/>
                    </a:ext>
                  </a:extLst>
                </p:cNvPr>
                <p:cNvSpPr txBox="1"/>
                <p:nvPr/>
              </p:nvSpPr>
              <p:spPr>
                <a:xfrm>
                  <a:off x="7188403" y="3064046"/>
                  <a:ext cx="1117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b="0" i="1" smtClean="0">
                            <a:latin typeface="Cambria Math" panose="02040503050406030204" pitchFamily="18" charset="0"/>
                          </a:rPr>
                          <m:t>𝑡</m:t>
                        </m:r>
                      </m:oMath>
                    </m:oMathPara>
                  </a14:m>
                  <a:endParaRPr lang="en-GB" sz="1400" dirty="0"/>
                </a:p>
              </p:txBody>
            </p:sp>
          </mc:Choice>
          <mc:Fallback xmlns="">
            <p:sp>
              <p:nvSpPr>
                <p:cNvPr id="87" name="TextBox 86">
                  <a:extLst>
                    <a:ext uri="{FF2B5EF4-FFF2-40B4-BE49-F238E27FC236}">
                      <a16:creationId xmlns:a16="http://schemas.microsoft.com/office/drawing/2014/main" id="{BC74CFBB-F939-8A2D-1344-FF1A1A131167}"/>
                    </a:ext>
                  </a:extLst>
                </p:cNvPr>
                <p:cNvSpPr txBox="1">
                  <a:spLocks noRot="1" noChangeAspect="1" noMove="1" noResize="1" noEditPoints="1" noAdjustHandles="1" noChangeArrowheads="1" noChangeShapeType="1" noTextEdit="1"/>
                </p:cNvSpPr>
                <p:nvPr/>
              </p:nvSpPr>
              <p:spPr>
                <a:xfrm>
                  <a:off x="7188403" y="3064046"/>
                  <a:ext cx="111762" cy="215444"/>
                </a:xfrm>
                <a:prstGeom prst="rect">
                  <a:avLst/>
                </a:prstGeom>
                <a:blipFill>
                  <a:blip r:embed="rId34"/>
                  <a:stretch>
                    <a:fillRect l="-38889" r="-27778"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CC4FBFF0-49B0-D1E3-D5BA-C11A9CDE753F}"/>
                    </a:ext>
                  </a:extLst>
                </p:cNvPr>
                <p:cNvSpPr txBox="1"/>
                <p:nvPr/>
              </p:nvSpPr>
              <p:spPr>
                <a:xfrm>
                  <a:off x="8566445" y="3064046"/>
                  <a:ext cx="1117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b="0" i="1" smtClean="0">
                            <a:latin typeface="Cambria Math" panose="02040503050406030204" pitchFamily="18" charset="0"/>
                          </a:rPr>
                          <m:t>𝑡</m:t>
                        </m:r>
                      </m:oMath>
                    </m:oMathPara>
                  </a14:m>
                  <a:endParaRPr lang="en-GB" sz="1400" dirty="0"/>
                </a:p>
              </p:txBody>
            </p:sp>
          </mc:Choice>
          <mc:Fallback xmlns="">
            <p:sp>
              <p:nvSpPr>
                <p:cNvPr id="88" name="TextBox 87">
                  <a:extLst>
                    <a:ext uri="{FF2B5EF4-FFF2-40B4-BE49-F238E27FC236}">
                      <a16:creationId xmlns:a16="http://schemas.microsoft.com/office/drawing/2014/main" id="{CC4FBFF0-49B0-D1E3-D5BA-C11A9CDE753F}"/>
                    </a:ext>
                  </a:extLst>
                </p:cNvPr>
                <p:cNvSpPr txBox="1">
                  <a:spLocks noRot="1" noChangeAspect="1" noMove="1" noResize="1" noEditPoints="1" noAdjustHandles="1" noChangeArrowheads="1" noChangeShapeType="1" noTextEdit="1"/>
                </p:cNvSpPr>
                <p:nvPr/>
              </p:nvSpPr>
              <p:spPr>
                <a:xfrm>
                  <a:off x="8566445" y="3064046"/>
                  <a:ext cx="111762" cy="215444"/>
                </a:xfrm>
                <a:prstGeom prst="rect">
                  <a:avLst/>
                </a:prstGeom>
                <a:blipFill>
                  <a:blip r:embed="rId34"/>
                  <a:stretch>
                    <a:fillRect l="-38889" r="-27778"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921A943-1AC4-BD16-715C-6085E19606C3}"/>
                    </a:ext>
                  </a:extLst>
                </p:cNvPr>
                <p:cNvSpPr txBox="1"/>
                <p:nvPr/>
              </p:nvSpPr>
              <p:spPr>
                <a:xfrm>
                  <a:off x="9996484" y="3064046"/>
                  <a:ext cx="11176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b="0" i="1" smtClean="0">
                            <a:latin typeface="Cambria Math" panose="02040503050406030204" pitchFamily="18" charset="0"/>
                          </a:rPr>
                          <m:t>𝑡</m:t>
                        </m:r>
                      </m:oMath>
                    </m:oMathPara>
                  </a14:m>
                  <a:endParaRPr lang="en-GB" sz="1400" dirty="0"/>
                </a:p>
              </p:txBody>
            </p:sp>
          </mc:Choice>
          <mc:Fallback xmlns="">
            <p:sp>
              <p:nvSpPr>
                <p:cNvPr id="89" name="TextBox 88">
                  <a:extLst>
                    <a:ext uri="{FF2B5EF4-FFF2-40B4-BE49-F238E27FC236}">
                      <a16:creationId xmlns:a16="http://schemas.microsoft.com/office/drawing/2014/main" id="{6921A943-1AC4-BD16-715C-6085E19606C3}"/>
                    </a:ext>
                  </a:extLst>
                </p:cNvPr>
                <p:cNvSpPr txBox="1">
                  <a:spLocks noRot="1" noChangeAspect="1" noMove="1" noResize="1" noEditPoints="1" noAdjustHandles="1" noChangeArrowheads="1" noChangeShapeType="1" noTextEdit="1"/>
                </p:cNvSpPr>
                <p:nvPr/>
              </p:nvSpPr>
              <p:spPr>
                <a:xfrm>
                  <a:off x="9996484" y="3064046"/>
                  <a:ext cx="111762" cy="215444"/>
                </a:xfrm>
                <a:prstGeom prst="rect">
                  <a:avLst/>
                </a:prstGeom>
                <a:blipFill>
                  <a:blip r:embed="rId33"/>
                  <a:stretch>
                    <a:fillRect l="-31579" r="-26316"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4DC6169C-E3D5-9328-A64B-6F9B452F8378}"/>
                    </a:ext>
                  </a:extLst>
                </p:cNvPr>
                <p:cNvSpPr txBox="1"/>
                <p:nvPr/>
              </p:nvSpPr>
              <p:spPr>
                <a:xfrm>
                  <a:off x="4924630" y="2452687"/>
                  <a:ext cx="27251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latin typeface="Cambria Math" panose="02040503050406030204" pitchFamily="18" charset="0"/>
                          </a:rPr>
                          <m:t>2.8</m:t>
                        </m:r>
                      </m:oMath>
                    </m:oMathPara>
                  </a14:m>
                  <a:endParaRPr lang="en-GB" sz="1400" dirty="0"/>
                </a:p>
              </p:txBody>
            </p:sp>
          </mc:Choice>
          <mc:Fallback xmlns="">
            <p:sp>
              <p:nvSpPr>
                <p:cNvPr id="90" name="TextBox 89">
                  <a:extLst>
                    <a:ext uri="{FF2B5EF4-FFF2-40B4-BE49-F238E27FC236}">
                      <a16:creationId xmlns:a16="http://schemas.microsoft.com/office/drawing/2014/main" id="{4DC6169C-E3D5-9328-A64B-6F9B452F8378}"/>
                    </a:ext>
                  </a:extLst>
                </p:cNvPr>
                <p:cNvSpPr txBox="1">
                  <a:spLocks noRot="1" noChangeAspect="1" noMove="1" noResize="1" noEditPoints="1" noAdjustHandles="1" noChangeArrowheads="1" noChangeShapeType="1" noTextEdit="1"/>
                </p:cNvSpPr>
                <p:nvPr/>
              </p:nvSpPr>
              <p:spPr>
                <a:xfrm>
                  <a:off x="4924630" y="2452687"/>
                  <a:ext cx="272510" cy="215444"/>
                </a:xfrm>
                <a:prstGeom prst="rect">
                  <a:avLst/>
                </a:prstGeom>
                <a:blipFill>
                  <a:blip r:embed="rId35"/>
                  <a:stretch>
                    <a:fillRect l="-15556" r="-13333" b="-5714"/>
                  </a:stretch>
                </a:blipFill>
              </p:spPr>
              <p:txBody>
                <a:bodyPr/>
                <a:lstStyle/>
                <a:p>
                  <a:r>
                    <a:rPr lang="en-GB">
                      <a:noFill/>
                    </a:rPr>
                    <a:t> </a:t>
                  </a:r>
                </a:p>
              </p:txBody>
            </p:sp>
          </mc:Fallback>
        </mc:AlternateContent>
      </p:grpSp>
      <p:sp>
        <p:nvSpPr>
          <p:cNvPr id="92" name="TextBox 91">
            <a:extLst>
              <a:ext uri="{FF2B5EF4-FFF2-40B4-BE49-F238E27FC236}">
                <a16:creationId xmlns:a16="http://schemas.microsoft.com/office/drawing/2014/main" id="{4D6143E2-BB89-8A38-4EDB-B4A45919F75A}"/>
              </a:ext>
            </a:extLst>
          </p:cNvPr>
          <p:cNvSpPr txBox="1"/>
          <p:nvPr/>
        </p:nvSpPr>
        <p:spPr>
          <a:xfrm>
            <a:off x="5358865" y="4278828"/>
            <a:ext cx="6415635" cy="461665"/>
          </a:xfrm>
          <a:prstGeom prst="rect">
            <a:avLst/>
          </a:prstGeom>
          <a:noFill/>
        </p:spPr>
        <p:txBody>
          <a:bodyPr wrap="square" rtlCol="0">
            <a:spAutoFit/>
          </a:bodyPr>
          <a:lstStyle/>
          <a:p>
            <a:pPr marL="457200" indent="-457200">
              <a:buFont typeface="Arial" panose="020B0604020202020204" pitchFamily="34" charset="0"/>
              <a:buChar char="•"/>
            </a:pPr>
            <a:endParaRPr lang="pl-PL" sz="2400" dirty="0"/>
          </a:p>
        </p:txBody>
      </p:sp>
      <p:cxnSp>
        <p:nvCxnSpPr>
          <p:cNvPr id="36" name="Straight Arrow Connector 35">
            <a:extLst>
              <a:ext uri="{FF2B5EF4-FFF2-40B4-BE49-F238E27FC236}">
                <a16:creationId xmlns:a16="http://schemas.microsoft.com/office/drawing/2014/main" id="{75543186-C28B-C0EA-3431-00C12CBC9ECA}"/>
              </a:ext>
            </a:extLst>
          </p:cNvPr>
          <p:cNvCxnSpPr>
            <a:cxnSpLocks/>
          </p:cNvCxnSpPr>
          <p:nvPr/>
        </p:nvCxnSpPr>
        <p:spPr>
          <a:xfrm>
            <a:off x="4443022" y="2136208"/>
            <a:ext cx="1263524" cy="60808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a:extLst>
              <a:ext uri="{FF2B5EF4-FFF2-40B4-BE49-F238E27FC236}">
                <a16:creationId xmlns:a16="http://schemas.microsoft.com/office/drawing/2014/main" id="{D5106DE5-4689-C9DE-70EA-AC1FC838FF5F}"/>
              </a:ext>
            </a:extLst>
          </p:cNvPr>
          <p:cNvCxnSpPr>
            <a:cxnSpLocks/>
          </p:cNvCxnSpPr>
          <p:nvPr/>
        </p:nvCxnSpPr>
        <p:spPr>
          <a:xfrm flipH="1">
            <a:off x="9887817" y="2084474"/>
            <a:ext cx="787492" cy="32755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51B7C990-B49A-66EC-DCAA-D12CD1527879}"/>
              </a:ext>
            </a:extLst>
          </p:cNvPr>
          <p:cNvCxnSpPr>
            <a:cxnSpLocks/>
          </p:cNvCxnSpPr>
          <p:nvPr/>
        </p:nvCxnSpPr>
        <p:spPr>
          <a:xfrm>
            <a:off x="0" y="3775761"/>
            <a:ext cx="12192000" cy="0"/>
          </a:xfrm>
          <a:prstGeom prst="line">
            <a:avLst/>
          </a:prstGeom>
          <a:ln w="28575"/>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01303DEA-5936-DB49-A3D1-6C1162AE8DCD}"/>
                  </a:ext>
                </a:extLst>
              </p:cNvPr>
              <p:cNvSpPr/>
              <p:nvPr/>
            </p:nvSpPr>
            <p:spPr>
              <a:xfrm>
                <a:off x="4815102" y="3350806"/>
                <a:ext cx="5933799" cy="405209"/>
              </a:xfrm>
              <a:prstGeom prst="rect">
                <a:avLst/>
              </a:prstGeom>
              <a:noFill/>
              <a:ln>
                <a:noFill/>
              </a:ln>
            </p:spPr>
            <p:style>
              <a:lnRef idx="2">
                <a:schemeClr val="accent4"/>
              </a:lnRef>
              <a:fillRef idx="1">
                <a:schemeClr val="lt1"/>
              </a:fillRef>
              <a:effectRef idx="0">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unc>
                        <m:funcPr>
                          <m:ctrlPr>
                            <a:rPr lang="en-GB" sz="1400" i="1">
                              <a:latin typeface="Cambria Math" panose="02040503050406030204" pitchFamily="18" charset="0"/>
                            </a:rPr>
                          </m:ctrlPr>
                        </m:funcPr>
                        <m:fName>
                          <m:limLow>
                            <m:limLowPr>
                              <m:ctrlPr>
                                <a:rPr lang="en-GB" sz="1400" i="1">
                                  <a:latin typeface="Cambria Math" panose="02040503050406030204" pitchFamily="18" charset="0"/>
                                </a:rPr>
                              </m:ctrlPr>
                            </m:limLowPr>
                            <m:e>
                              <m:r>
                                <m:rPr>
                                  <m:sty m:val="p"/>
                                </m:rPr>
                                <a:rPr lang="en-GB" sz="1400">
                                  <a:latin typeface="Cambria Math" panose="02040503050406030204" pitchFamily="18" charset="0"/>
                                </a:rPr>
                                <m:t>lim</m:t>
                              </m:r>
                            </m:e>
                            <m:lim>
                              <m:r>
                                <a:rPr lang="pl-PL" sz="1400" i="1">
                                  <a:latin typeface="Cambria Math" panose="02040503050406030204" pitchFamily="18" charset="0"/>
                                </a:rPr>
                                <m:t>𝑡</m:t>
                              </m:r>
                              <m:r>
                                <a:rPr lang="pl-PL" sz="1400" i="1">
                                  <a:latin typeface="Cambria Math" panose="02040503050406030204" pitchFamily="18" charset="0"/>
                                  <a:ea typeface="Cambria Math" panose="02040503050406030204" pitchFamily="18" charset="0"/>
                                </a:rPr>
                                <m:t>→+∞</m:t>
                              </m:r>
                            </m:lim>
                          </m:limLow>
                        </m:fName>
                        <m:e>
                          <m:r>
                            <a:rPr lang="pl-PL" sz="1400" i="1">
                              <a:solidFill>
                                <a:srgbClr val="00B0F0"/>
                              </a:solidFill>
                              <a:latin typeface="Cambria Math" panose="02040503050406030204" pitchFamily="18" charset="0"/>
                            </a:rPr>
                            <m:t>𝑥</m:t>
                          </m:r>
                          <m:d>
                            <m:dPr>
                              <m:ctrlPr>
                                <a:rPr lang="pl-PL" sz="1400" i="1">
                                  <a:solidFill>
                                    <a:srgbClr val="00B0F0"/>
                                  </a:solidFill>
                                  <a:latin typeface="Cambria Math" panose="02040503050406030204" pitchFamily="18" charset="0"/>
                                </a:rPr>
                              </m:ctrlPr>
                            </m:dPr>
                            <m:e>
                              <m:r>
                                <a:rPr lang="pl-PL" sz="1400" i="1">
                                  <a:solidFill>
                                    <a:srgbClr val="00B0F0"/>
                                  </a:solidFill>
                                  <a:latin typeface="Cambria Math" panose="02040503050406030204" pitchFamily="18" charset="0"/>
                                </a:rPr>
                                <m:t>𝑡</m:t>
                              </m:r>
                            </m:e>
                          </m:d>
                          <m:r>
                            <a:rPr lang="pl-PL" sz="1400" i="1">
                              <a:latin typeface="Cambria Math" panose="02040503050406030204" pitchFamily="18" charset="0"/>
                            </a:rPr>
                            <m:t>=2.8</m:t>
                          </m:r>
                        </m:e>
                      </m:func>
                    </m:oMath>
                  </m:oMathPara>
                </a14:m>
                <a:endParaRPr lang="en-GB" sz="1400" dirty="0"/>
              </a:p>
            </p:txBody>
          </p:sp>
        </mc:Choice>
        <mc:Fallback xmlns="">
          <p:sp>
            <p:nvSpPr>
              <p:cNvPr id="34" name="Rectangle 33">
                <a:extLst>
                  <a:ext uri="{FF2B5EF4-FFF2-40B4-BE49-F238E27FC236}">
                    <a16:creationId xmlns:a16="http://schemas.microsoft.com/office/drawing/2014/main" id="{01303DEA-5936-DB49-A3D1-6C1162AE8DCD}"/>
                  </a:ext>
                </a:extLst>
              </p:cNvPr>
              <p:cNvSpPr>
                <a:spLocks noRot="1" noChangeAspect="1" noMove="1" noResize="1" noEditPoints="1" noAdjustHandles="1" noChangeArrowheads="1" noChangeShapeType="1" noTextEdit="1"/>
              </p:cNvSpPr>
              <p:nvPr/>
            </p:nvSpPr>
            <p:spPr>
              <a:xfrm>
                <a:off x="4815102" y="3350806"/>
                <a:ext cx="5933799" cy="405209"/>
              </a:xfrm>
              <a:prstGeom prst="rect">
                <a:avLst/>
              </a:prstGeom>
              <a:blipFill>
                <a:blip r:embed="rId36"/>
                <a:stretch>
                  <a:fillRect/>
                </a:stretch>
              </a:blipFill>
              <a:ln>
                <a:noFill/>
              </a:ln>
            </p:spPr>
            <p:txBody>
              <a:bodyPr/>
              <a:lstStyle/>
              <a:p>
                <a:r>
                  <a:rPr lang="en-GB">
                    <a:noFill/>
                  </a:rPr>
                  <a:t> </a:t>
                </a:r>
              </a:p>
            </p:txBody>
          </p:sp>
        </mc:Fallback>
      </mc:AlternateContent>
      <p:sp>
        <p:nvSpPr>
          <p:cNvPr id="8" name="TextBox 7">
            <a:extLst>
              <a:ext uri="{FF2B5EF4-FFF2-40B4-BE49-F238E27FC236}">
                <a16:creationId xmlns:a16="http://schemas.microsoft.com/office/drawing/2014/main" id="{9F48AD92-5A41-F35C-3D4C-B2D8ABDC0D05}"/>
              </a:ext>
            </a:extLst>
          </p:cNvPr>
          <p:cNvSpPr txBox="1"/>
          <p:nvPr/>
        </p:nvSpPr>
        <p:spPr>
          <a:xfrm>
            <a:off x="939391" y="4377558"/>
            <a:ext cx="11942891" cy="830997"/>
          </a:xfrm>
          <a:prstGeom prst="rect">
            <a:avLst/>
          </a:prstGeom>
          <a:noFill/>
        </p:spPr>
        <p:txBody>
          <a:bodyPr wrap="square">
            <a:spAutoFit/>
          </a:bodyPr>
          <a:lstStyle/>
          <a:p>
            <a:r>
              <a:rPr lang="en-GB" sz="2400" dirty="0">
                <a:solidFill>
                  <a:srgbClr val="7030A0"/>
                </a:solidFill>
                <a:latin typeface="Arial Rounded MT Bold" panose="020F0704030504030204" pitchFamily="34" charset="0"/>
              </a:rPr>
              <a:t>The focus is often on discovering equations … </a:t>
            </a:r>
          </a:p>
          <a:p>
            <a:r>
              <a:rPr lang="en-GB" sz="2400" dirty="0">
                <a:solidFill>
                  <a:srgbClr val="7030A0"/>
                </a:solidFill>
                <a:latin typeface="Arial Rounded MT Bold" panose="020F0704030504030204" pitchFamily="34" charset="0"/>
              </a:rPr>
              <a:t>and yet, what we actually want is to unravel these semantic representations</a:t>
            </a:r>
          </a:p>
        </p:txBody>
      </p:sp>
    </p:spTree>
    <p:extLst>
      <p:ext uri="{BB962C8B-B14F-4D97-AF65-F5344CB8AC3E}">
        <p14:creationId xmlns:p14="http://schemas.microsoft.com/office/powerpoint/2010/main" val="342942445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D8187-4D11-54B4-31FD-07C2E47F608D}"/>
            </a:ext>
          </a:extLst>
        </p:cNvPr>
        <p:cNvGrpSpPr/>
        <p:nvPr/>
      </p:nvGrpSpPr>
      <p:grpSpPr>
        <a:xfrm>
          <a:off x="0" y="0"/>
          <a:ext cx="0" cy="0"/>
          <a:chOff x="0" y="0"/>
          <a:chExt cx="0" cy="0"/>
        </a:xfrm>
      </p:grpSpPr>
      <p:sp>
        <p:nvSpPr>
          <p:cNvPr id="10" name="English National Cancer Registration and Analysis Service…">
            <a:extLst>
              <a:ext uri="{FF2B5EF4-FFF2-40B4-BE49-F238E27FC236}">
                <a16:creationId xmlns:a16="http://schemas.microsoft.com/office/drawing/2014/main" id="{BE616E0D-98C3-84BB-5B62-C7F050D7A5AC}"/>
              </a:ext>
            </a:extLst>
          </p:cNvPr>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pl-PL" sz="3000" dirty="0">
                <a:solidFill>
                  <a:srgbClr val="2F7FB1"/>
                </a:solidFill>
                <a:latin typeface="Arial Rounded MT Bold" panose="020F0704030504030204" pitchFamily="34" charset="0"/>
              </a:rPr>
              <a:t>From Discovery and Analysis to Direct Semantic Modeling</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20974C2D-3A57-7B4A-17C4-A57006B0D6FD}"/>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42F3D836-629A-9DCD-5FA6-A672804BBA7F}"/>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800A7980-D6C9-7E8E-A941-463C6A1AE774}"/>
              </a:ext>
            </a:extLst>
          </p:cNvPr>
          <p:cNvPicPr>
            <a:picLocks noChangeAspect="1"/>
          </p:cNvPicPr>
          <p:nvPr/>
        </p:nvPicPr>
        <p:blipFill>
          <a:blip r:embed="rId4"/>
          <a:stretch>
            <a:fillRect/>
          </a:stretch>
        </p:blipFill>
        <p:spPr>
          <a:xfrm>
            <a:off x="231457" y="6001196"/>
            <a:ext cx="3040380" cy="729692"/>
          </a:xfrm>
          <a:prstGeom prst="rect">
            <a:avLst/>
          </a:prstGeom>
        </p:spPr>
      </p:pic>
      <p:grpSp>
        <p:nvGrpSpPr>
          <p:cNvPr id="3" name="Group 2">
            <a:extLst>
              <a:ext uri="{FF2B5EF4-FFF2-40B4-BE49-F238E27FC236}">
                <a16:creationId xmlns:a16="http://schemas.microsoft.com/office/drawing/2014/main" id="{22C75853-AF0D-F55F-1DFB-E87EF7687377}"/>
              </a:ext>
            </a:extLst>
          </p:cNvPr>
          <p:cNvGrpSpPr/>
          <p:nvPr/>
        </p:nvGrpSpPr>
        <p:grpSpPr>
          <a:xfrm>
            <a:off x="6743958" y="2688374"/>
            <a:ext cx="539211" cy="467989"/>
            <a:chOff x="857632" y="277294"/>
            <a:chExt cx="1167704" cy="969692"/>
          </a:xfrm>
        </p:grpSpPr>
        <p:grpSp>
          <p:nvGrpSpPr>
            <p:cNvPr id="4" name="Group 3">
              <a:extLst>
                <a:ext uri="{FF2B5EF4-FFF2-40B4-BE49-F238E27FC236}">
                  <a16:creationId xmlns:a16="http://schemas.microsoft.com/office/drawing/2014/main" id="{393845C0-C475-E324-BCC5-3BFFEEE865DF}"/>
                </a:ext>
              </a:extLst>
            </p:cNvPr>
            <p:cNvGrpSpPr/>
            <p:nvPr/>
          </p:nvGrpSpPr>
          <p:grpSpPr>
            <a:xfrm>
              <a:off x="1125273" y="300819"/>
              <a:ext cx="900063" cy="759684"/>
              <a:chOff x="5025307" y="2645989"/>
              <a:chExt cx="900063" cy="759684"/>
            </a:xfrm>
          </p:grpSpPr>
          <p:sp>
            <p:nvSpPr>
              <p:cNvPr id="41" name="Rectangle 40">
                <a:extLst>
                  <a:ext uri="{FF2B5EF4-FFF2-40B4-BE49-F238E27FC236}">
                    <a16:creationId xmlns:a16="http://schemas.microsoft.com/office/drawing/2014/main" id="{34047A1B-15AB-53FB-A120-A7CA16F1D203}"/>
                  </a:ext>
                </a:extLst>
              </p:cNvPr>
              <p:cNvSpPr/>
              <p:nvPr/>
            </p:nvSpPr>
            <p:spPr>
              <a:xfrm>
                <a:off x="5025308" y="2645989"/>
                <a:ext cx="900062" cy="7596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2" name="Group 41">
                <a:extLst>
                  <a:ext uri="{FF2B5EF4-FFF2-40B4-BE49-F238E27FC236}">
                    <a16:creationId xmlns:a16="http://schemas.microsoft.com/office/drawing/2014/main" id="{D6C19A89-C0D4-4634-A591-9B59E2233B6F}"/>
                  </a:ext>
                </a:extLst>
              </p:cNvPr>
              <p:cNvGrpSpPr/>
              <p:nvPr/>
            </p:nvGrpSpPr>
            <p:grpSpPr>
              <a:xfrm>
                <a:off x="5025307" y="2645989"/>
                <a:ext cx="900062" cy="759683"/>
                <a:chOff x="3352851" y="581025"/>
                <a:chExt cx="900062" cy="759683"/>
              </a:xfrm>
            </p:grpSpPr>
            <p:cxnSp>
              <p:nvCxnSpPr>
                <p:cNvPr id="43" name="Straight Arrow Connector 42">
                  <a:extLst>
                    <a:ext uri="{FF2B5EF4-FFF2-40B4-BE49-F238E27FC236}">
                      <a16:creationId xmlns:a16="http://schemas.microsoft.com/office/drawing/2014/main" id="{93DF8BD2-8F7E-449D-62A0-DCCEF31529C1}"/>
                    </a:ext>
                  </a:extLst>
                </p:cNvPr>
                <p:cNvCxnSpPr>
                  <a:cxnSpLocks/>
                </p:cNvCxnSpPr>
                <p:nvPr/>
              </p:nvCxnSpPr>
              <p:spPr>
                <a:xfrm flipV="1">
                  <a:off x="3422821" y="581025"/>
                  <a:ext cx="0" cy="7596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06AF489-BB7B-B3A7-19CE-4A9E14AD554B}"/>
                    </a:ext>
                  </a:extLst>
                </p:cNvPr>
                <p:cNvCxnSpPr>
                  <a:cxnSpLocks/>
                </p:cNvCxnSpPr>
                <p:nvPr/>
              </p:nvCxnSpPr>
              <p:spPr>
                <a:xfrm>
                  <a:off x="3352851" y="1231683"/>
                  <a:ext cx="9000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53E8D0BC-D14C-5FA8-912E-0840D3763789}"/>
                    </a:ext>
                  </a:extLst>
                </p:cNvPr>
                <p:cNvSpPr/>
                <p:nvPr/>
              </p:nvSpPr>
              <p:spPr>
                <a:xfrm>
                  <a:off x="3509963" y="846437"/>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AEBCE46C-1565-472A-FCE6-0E1C3C4ADF53}"/>
                    </a:ext>
                  </a:extLst>
                </p:cNvPr>
                <p:cNvSpPr/>
                <p:nvPr/>
              </p:nvSpPr>
              <p:spPr>
                <a:xfrm>
                  <a:off x="3610466" y="1079672"/>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3183E85B-1227-BCE6-BED8-DDB05735FB89}"/>
                    </a:ext>
                  </a:extLst>
                </p:cNvPr>
                <p:cNvSpPr/>
                <p:nvPr/>
              </p:nvSpPr>
              <p:spPr>
                <a:xfrm>
                  <a:off x="3754756" y="927397"/>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9AFD9EF5-1923-F202-B5EB-D30BC812ED36}"/>
                    </a:ext>
                  </a:extLst>
                </p:cNvPr>
                <p:cNvSpPr/>
                <p:nvPr/>
              </p:nvSpPr>
              <p:spPr>
                <a:xfrm>
                  <a:off x="3910014" y="797527"/>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DD409318-FDCC-DCDB-0329-85CDD561646A}"/>
                    </a:ext>
                  </a:extLst>
                </p:cNvPr>
                <p:cNvSpPr/>
                <p:nvPr/>
              </p:nvSpPr>
              <p:spPr>
                <a:xfrm>
                  <a:off x="4057651" y="909509"/>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0" name="Straight Connector 49">
                  <a:extLst>
                    <a:ext uri="{FF2B5EF4-FFF2-40B4-BE49-F238E27FC236}">
                      <a16:creationId xmlns:a16="http://schemas.microsoft.com/office/drawing/2014/main" id="{C5DB8975-15C7-04A5-7BC7-A05F0474FA56}"/>
                    </a:ext>
                  </a:extLst>
                </p:cNvPr>
                <p:cNvCxnSpPr>
                  <a:cxnSpLocks/>
                </p:cNvCxnSpPr>
                <p:nvPr/>
              </p:nvCxnSpPr>
              <p:spPr>
                <a:xfrm>
                  <a:off x="3532822" y="118630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ECCA86B-87FD-7C5F-229A-5EDD38C92944}"/>
                    </a:ext>
                  </a:extLst>
                </p:cNvPr>
                <p:cNvCxnSpPr>
                  <a:cxnSpLocks/>
                </p:cNvCxnSpPr>
                <p:nvPr/>
              </p:nvCxnSpPr>
              <p:spPr>
                <a:xfrm>
                  <a:off x="3627609" y="118630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3D2C083-5E21-7B74-9F92-D2E35F9547A8}"/>
                    </a:ext>
                  </a:extLst>
                </p:cNvPr>
                <p:cNvCxnSpPr>
                  <a:cxnSpLocks/>
                </p:cNvCxnSpPr>
                <p:nvPr/>
              </p:nvCxnSpPr>
              <p:spPr>
                <a:xfrm>
                  <a:off x="3771899" y="1183090"/>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5100035-2410-760E-9E79-C10ED74D7A63}"/>
                    </a:ext>
                  </a:extLst>
                </p:cNvPr>
                <p:cNvCxnSpPr>
                  <a:cxnSpLocks/>
                </p:cNvCxnSpPr>
                <p:nvPr/>
              </p:nvCxnSpPr>
              <p:spPr>
                <a:xfrm>
                  <a:off x="3932873" y="118308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12261F9-95A1-A115-EA32-4A5A388749E8}"/>
                    </a:ext>
                  </a:extLst>
                </p:cNvPr>
                <p:cNvCxnSpPr>
                  <a:cxnSpLocks/>
                </p:cNvCxnSpPr>
                <p:nvPr/>
              </p:nvCxnSpPr>
              <p:spPr>
                <a:xfrm>
                  <a:off x="4077176" y="118308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5" name="TextBox 4">
              <a:extLst>
                <a:ext uri="{FF2B5EF4-FFF2-40B4-BE49-F238E27FC236}">
                  <a16:creationId xmlns:a16="http://schemas.microsoft.com/office/drawing/2014/main" id="{0A8F8FF9-BE31-B48F-F52E-ED637840029F}"/>
                </a:ext>
              </a:extLst>
            </p:cNvPr>
            <p:cNvSpPr txBox="1"/>
            <p:nvPr/>
          </p:nvSpPr>
          <p:spPr>
            <a:xfrm>
              <a:off x="1500120" y="277294"/>
              <a:ext cx="141" cy="382635"/>
            </a:xfrm>
            <a:prstGeom prst="rect">
              <a:avLst/>
            </a:prstGeom>
            <a:noFill/>
          </p:spPr>
          <p:txBody>
            <a:bodyPr wrap="none" lIns="0" tIns="0" rIns="0" bIns="0" rtlCol="0">
              <a:spAutoFit/>
            </a:bodyPr>
            <a:lstStyle/>
            <a:p>
              <a:endParaRPr lang="en-GB" sz="1200" dirty="0"/>
            </a:p>
          </p:txBody>
        </p:sp>
        <p:grpSp>
          <p:nvGrpSpPr>
            <p:cNvPr id="7" name="Group 6">
              <a:extLst>
                <a:ext uri="{FF2B5EF4-FFF2-40B4-BE49-F238E27FC236}">
                  <a16:creationId xmlns:a16="http://schemas.microsoft.com/office/drawing/2014/main" id="{C4300858-883F-E8FF-42C1-B4771C62EC3F}"/>
                </a:ext>
              </a:extLst>
            </p:cNvPr>
            <p:cNvGrpSpPr/>
            <p:nvPr/>
          </p:nvGrpSpPr>
          <p:grpSpPr>
            <a:xfrm>
              <a:off x="987622" y="406562"/>
              <a:ext cx="900063" cy="759684"/>
              <a:chOff x="5025307" y="2645989"/>
              <a:chExt cx="900063" cy="759684"/>
            </a:xfrm>
          </p:grpSpPr>
          <p:sp>
            <p:nvSpPr>
              <p:cNvPr id="27" name="Rectangle 26">
                <a:extLst>
                  <a:ext uri="{FF2B5EF4-FFF2-40B4-BE49-F238E27FC236}">
                    <a16:creationId xmlns:a16="http://schemas.microsoft.com/office/drawing/2014/main" id="{6790605B-0CC2-8115-BDCA-6FE948E8CE4A}"/>
                  </a:ext>
                </a:extLst>
              </p:cNvPr>
              <p:cNvSpPr/>
              <p:nvPr/>
            </p:nvSpPr>
            <p:spPr>
              <a:xfrm>
                <a:off x="5025308" y="2645989"/>
                <a:ext cx="900062" cy="7596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7AEDFE1C-1970-8C77-8678-D32979F91244}"/>
                  </a:ext>
                </a:extLst>
              </p:cNvPr>
              <p:cNvGrpSpPr/>
              <p:nvPr/>
            </p:nvGrpSpPr>
            <p:grpSpPr>
              <a:xfrm>
                <a:off x="5025307" y="2645989"/>
                <a:ext cx="900062" cy="759683"/>
                <a:chOff x="3352851" y="581025"/>
                <a:chExt cx="900062" cy="759683"/>
              </a:xfrm>
            </p:grpSpPr>
            <p:cxnSp>
              <p:nvCxnSpPr>
                <p:cNvPr id="29" name="Straight Arrow Connector 28">
                  <a:extLst>
                    <a:ext uri="{FF2B5EF4-FFF2-40B4-BE49-F238E27FC236}">
                      <a16:creationId xmlns:a16="http://schemas.microsoft.com/office/drawing/2014/main" id="{D06BBD4C-6522-5B8F-7E2E-42390F6F25EE}"/>
                    </a:ext>
                  </a:extLst>
                </p:cNvPr>
                <p:cNvCxnSpPr>
                  <a:cxnSpLocks/>
                </p:cNvCxnSpPr>
                <p:nvPr/>
              </p:nvCxnSpPr>
              <p:spPr>
                <a:xfrm flipV="1">
                  <a:off x="3422821" y="581025"/>
                  <a:ext cx="0" cy="7596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3296BA9-C6F8-E2E5-875A-0133371EAEA8}"/>
                    </a:ext>
                  </a:extLst>
                </p:cNvPr>
                <p:cNvCxnSpPr>
                  <a:cxnSpLocks/>
                </p:cNvCxnSpPr>
                <p:nvPr/>
              </p:nvCxnSpPr>
              <p:spPr>
                <a:xfrm>
                  <a:off x="3352851" y="1231683"/>
                  <a:ext cx="9000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E44543E-7BFD-5A2D-CAC0-BFFEE4793E1E}"/>
                    </a:ext>
                  </a:extLst>
                </p:cNvPr>
                <p:cNvSpPr/>
                <p:nvPr/>
              </p:nvSpPr>
              <p:spPr>
                <a:xfrm>
                  <a:off x="3509963" y="846437"/>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6FFB53EF-E9D9-B839-4051-643709B914A8}"/>
                    </a:ext>
                  </a:extLst>
                </p:cNvPr>
                <p:cNvSpPr/>
                <p:nvPr/>
              </p:nvSpPr>
              <p:spPr>
                <a:xfrm>
                  <a:off x="3610466" y="1079672"/>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50FCECEC-4682-E45A-FA25-D1B5407E5AEB}"/>
                    </a:ext>
                  </a:extLst>
                </p:cNvPr>
                <p:cNvSpPr/>
                <p:nvPr/>
              </p:nvSpPr>
              <p:spPr>
                <a:xfrm>
                  <a:off x="3754756" y="927397"/>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461B54E2-3DBA-80D9-FBC5-4280010588EF}"/>
                    </a:ext>
                  </a:extLst>
                </p:cNvPr>
                <p:cNvSpPr/>
                <p:nvPr/>
              </p:nvSpPr>
              <p:spPr>
                <a:xfrm>
                  <a:off x="3910014" y="797527"/>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D190D6B6-B591-48D0-2016-AB68AAB71526}"/>
                    </a:ext>
                  </a:extLst>
                </p:cNvPr>
                <p:cNvSpPr/>
                <p:nvPr/>
              </p:nvSpPr>
              <p:spPr>
                <a:xfrm>
                  <a:off x="4057651" y="909509"/>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6" name="Straight Connector 35">
                  <a:extLst>
                    <a:ext uri="{FF2B5EF4-FFF2-40B4-BE49-F238E27FC236}">
                      <a16:creationId xmlns:a16="http://schemas.microsoft.com/office/drawing/2014/main" id="{99020ACA-696A-6ECA-1D67-27947882C40A}"/>
                    </a:ext>
                  </a:extLst>
                </p:cNvPr>
                <p:cNvCxnSpPr>
                  <a:cxnSpLocks/>
                </p:cNvCxnSpPr>
                <p:nvPr/>
              </p:nvCxnSpPr>
              <p:spPr>
                <a:xfrm>
                  <a:off x="3532822" y="118630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E2C7779-B93C-DC42-F2BF-B4D974F1D710}"/>
                    </a:ext>
                  </a:extLst>
                </p:cNvPr>
                <p:cNvCxnSpPr>
                  <a:cxnSpLocks/>
                </p:cNvCxnSpPr>
                <p:nvPr/>
              </p:nvCxnSpPr>
              <p:spPr>
                <a:xfrm>
                  <a:off x="3627609" y="118630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B90E1FB-2508-415A-60CA-411C72BB7585}"/>
                    </a:ext>
                  </a:extLst>
                </p:cNvPr>
                <p:cNvCxnSpPr>
                  <a:cxnSpLocks/>
                </p:cNvCxnSpPr>
                <p:nvPr/>
              </p:nvCxnSpPr>
              <p:spPr>
                <a:xfrm>
                  <a:off x="3771899" y="1183090"/>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C5F1BC0-7238-FBC8-71A2-24D133A299E6}"/>
                    </a:ext>
                  </a:extLst>
                </p:cNvPr>
                <p:cNvCxnSpPr>
                  <a:cxnSpLocks/>
                </p:cNvCxnSpPr>
                <p:nvPr/>
              </p:nvCxnSpPr>
              <p:spPr>
                <a:xfrm>
                  <a:off x="3932873" y="118308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C424B79-3564-A284-9C22-2A1E8D1B966B}"/>
                    </a:ext>
                  </a:extLst>
                </p:cNvPr>
                <p:cNvCxnSpPr>
                  <a:cxnSpLocks/>
                </p:cNvCxnSpPr>
                <p:nvPr/>
              </p:nvCxnSpPr>
              <p:spPr>
                <a:xfrm>
                  <a:off x="4077176" y="118308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8" name="Group 7">
              <a:extLst>
                <a:ext uri="{FF2B5EF4-FFF2-40B4-BE49-F238E27FC236}">
                  <a16:creationId xmlns:a16="http://schemas.microsoft.com/office/drawing/2014/main" id="{99F5A749-32A2-6C5D-6E6B-3461BB722B1C}"/>
                </a:ext>
              </a:extLst>
            </p:cNvPr>
            <p:cNvGrpSpPr/>
            <p:nvPr/>
          </p:nvGrpSpPr>
          <p:grpSpPr>
            <a:xfrm>
              <a:off x="857632" y="487302"/>
              <a:ext cx="900063" cy="759684"/>
              <a:chOff x="3352851" y="581025"/>
              <a:chExt cx="900063" cy="759684"/>
            </a:xfrm>
          </p:grpSpPr>
          <p:sp>
            <p:nvSpPr>
              <p:cNvPr id="11" name="Rectangle 10">
                <a:extLst>
                  <a:ext uri="{FF2B5EF4-FFF2-40B4-BE49-F238E27FC236}">
                    <a16:creationId xmlns:a16="http://schemas.microsoft.com/office/drawing/2014/main" id="{136B3794-9383-4EEB-7ADD-6EFA3C69A00E}"/>
                  </a:ext>
                </a:extLst>
              </p:cNvPr>
              <p:cNvSpPr/>
              <p:nvPr/>
            </p:nvSpPr>
            <p:spPr>
              <a:xfrm>
                <a:off x="3352852" y="581025"/>
                <a:ext cx="900062" cy="7596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2C7D6DFB-8988-D401-6591-058DBF1E0973}"/>
                  </a:ext>
                </a:extLst>
              </p:cNvPr>
              <p:cNvGrpSpPr/>
              <p:nvPr/>
            </p:nvGrpSpPr>
            <p:grpSpPr>
              <a:xfrm>
                <a:off x="3352851" y="581025"/>
                <a:ext cx="900062" cy="759683"/>
                <a:chOff x="3352851" y="581025"/>
                <a:chExt cx="900062" cy="759683"/>
              </a:xfrm>
            </p:grpSpPr>
            <p:cxnSp>
              <p:nvCxnSpPr>
                <p:cNvPr id="13" name="Straight Arrow Connector 12">
                  <a:extLst>
                    <a:ext uri="{FF2B5EF4-FFF2-40B4-BE49-F238E27FC236}">
                      <a16:creationId xmlns:a16="http://schemas.microsoft.com/office/drawing/2014/main" id="{AAA36EF7-32AE-94B3-8638-7CC6D26C8BFE}"/>
                    </a:ext>
                  </a:extLst>
                </p:cNvPr>
                <p:cNvCxnSpPr>
                  <a:cxnSpLocks/>
                </p:cNvCxnSpPr>
                <p:nvPr/>
              </p:nvCxnSpPr>
              <p:spPr>
                <a:xfrm flipV="1">
                  <a:off x="3422821" y="581025"/>
                  <a:ext cx="0" cy="7596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36D3010-CB22-8249-9605-2FD0DADB6137}"/>
                    </a:ext>
                  </a:extLst>
                </p:cNvPr>
                <p:cNvCxnSpPr>
                  <a:cxnSpLocks/>
                </p:cNvCxnSpPr>
                <p:nvPr/>
              </p:nvCxnSpPr>
              <p:spPr>
                <a:xfrm>
                  <a:off x="3352851" y="1231683"/>
                  <a:ext cx="9000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6432145-7261-8909-78A8-D344D47064F8}"/>
                    </a:ext>
                  </a:extLst>
                </p:cNvPr>
                <p:cNvSpPr/>
                <p:nvPr/>
              </p:nvSpPr>
              <p:spPr>
                <a:xfrm>
                  <a:off x="3509963" y="846437"/>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81AAF1C9-6F7E-85C4-9DC9-A374546E4766}"/>
                    </a:ext>
                  </a:extLst>
                </p:cNvPr>
                <p:cNvSpPr/>
                <p:nvPr/>
              </p:nvSpPr>
              <p:spPr>
                <a:xfrm>
                  <a:off x="3610466" y="1079672"/>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F0100ED7-1E9B-D9C3-6B36-6F2C1C741A7E}"/>
                    </a:ext>
                  </a:extLst>
                </p:cNvPr>
                <p:cNvSpPr/>
                <p:nvPr/>
              </p:nvSpPr>
              <p:spPr>
                <a:xfrm>
                  <a:off x="3754756" y="927397"/>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1EBF735A-465A-591C-850E-A567F3D57793}"/>
                    </a:ext>
                  </a:extLst>
                </p:cNvPr>
                <p:cNvSpPr/>
                <p:nvPr/>
              </p:nvSpPr>
              <p:spPr>
                <a:xfrm>
                  <a:off x="3910014" y="797527"/>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4CB5D78D-44E1-9A4F-2293-FDAA6D9B8DBD}"/>
                    </a:ext>
                  </a:extLst>
                </p:cNvPr>
                <p:cNvSpPr/>
                <p:nvPr/>
              </p:nvSpPr>
              <p:spPr>
                <a:xfrm>
                  <a:off x="4057651" y="909509"/>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Straight Connector 20">
                  <a:extLst>
                    <a:ext uri="{FF2B5EF4-FFF2-40B4-BE49-F238E27FC236}">
                      <a16:creationId xmlns:a16="http://schemas.microsoft.com/office/drawing/2014/main" id="{EA67B1AB-DF86-158E-C35C-DB8C55D5649A}"/>
                    </a:ext>
                  </a:extLst>
                </p:cNvPr>
                <p:cNvCxnSpPr>
                  <a:cxnSpLocks/>
                </p:cNvCxnSpPr>
                <p:nvPr/>
              </p:nvCxnSpPr>
              <p:spPr>
                <a:xfrm>
                  <a:off x="3532822" y="118630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5C0618B-917F-F8C9-0F72-3DA11D9B8B41}"/>
                    </a:ext>
                  </a:extLst>
                </p:cNvPr>
                <p:cNvCxnSpPr>
                  <a:cxnSpLocks/>
                </p:cNvCxnSpPr>
                <p:nvPr/>
              </p:nvCxnSpPr>
              <p:spPr>
                <a:xfrm>
                  <a:off x="3627609" y="118630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276E606-315A-3AD2-8195-7B53A0AEA204}"/>
                    </a:ext>
                  </a:extLst>
                </p:cNvPr>
                <p:cNvCxnSpPr>
                  <a:cxnSpLocks/>
                </p:cNvCxnSpPr>
                <p:nvPr/>
              </p:nvCxnSpPr>
              <p:spPr>
                <a:xfrm>
                  <a:off x="3771899" y="1183090"/>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B18FB12-0B53-EB21-EE4D-0DCDD89CD5EB}"/>
                    </a:ext>
                  </a:extLst>
                </p:cNvPr>
                <p:cNvCxnSpPr>
                  <a:cxnSpLocks/>
                </p:cNvCxnSpPr>
                <p:nvPr/>
              </p:nvCxnSpPr>
              <p:spPr>
                <a:xfrm>
                  <a:off x="3932873" y="118308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7AEBD0F-5497-E838-662B-A31133E350A0}"/>
                    </a:ext>
                  </a:extLst>
                </p:cNvPr>
                <p:cNvCxnSpPr>
                  <a:cxnSpLocks/>
                </p:cNvCxnSpPr>
                <p:nvPr/>
              </p:nvCxnSpPr>
              <p:spPr>
                <a:xfrm>
                  <a:off x="4077176" y="118308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 name="TextBox 8">
              <a:extLst>
                <a:ext uri="{FF2B5EF4-FFF2-40B4-BE49-F238E27FC236}">
                  <a16:creationId xmlns:a16="http://schemas.microsoft.com/office/drawing/2014/main" id="{04C4F93A-E995-7048-2387-FDE72EF8C283}"/>
                </a:ext>
              </a:extLst>
            </p:cNvPr>
            <p:cNvSpPr txBox="1"/>
            <p:nvPr/>
          </p:nvSpPr>
          <p:spPr>
            <a:xfrm>
              <a:off x="1258108" y="462853"/>
              <a:ext cx="141" cy="382635"/>
            </a:xfrm>
            <a:prstGeom prst="rect">
              <a:avLst/>
            </a:prstGeom>
            <a:noFill/>
          </p:spPr>
          <p:txBody>
            <a:bodyPr wrap="none" lIns="0" tIns="0" rIns="0" bIns="0" rtlCol="0">
              <a:spAutoFit/>
            </a:bodyPr>
            <a:lstStyle/>
            <a:p>
              <a:endParaRPr lang="en-GB" sz="1200" dirty="0"/>
            </a:p>
          </p:txBody>
        </p:sp>
      </p:grpSp>
      <p:sp>
        <p:nvSpPr>
          <p:cNvPr id="55" name="TextBox 54">
            <a:extLst>
              <a:ext uri="{FF2B5EF4-FFF2-40B4-BE49-F238E27FC236}">
                <a16:creationId xmlns:a16="http://schemas.microsoft.com/office/drawing/2014/main" id="{7C1D5CD2-F1AE-23BE-3005-9033231E99C5}"/>
              </a:ext>
            </a:extLst>
          </p:cNvPr>
          <p:cNvSpPr txBox="1"/>
          <p:nvPr/>
        </p:nvSpPr>
        <p:spPr>
          <a:xfrm>
            <a:off x="7587786" y="2545349"/>
            <a:ext cx="664477" cy="307777"/>
          </a:xfrm>
          <a:prstGeom prst="rect">
            <a:avLst/>
          </a:prstGeom>
          <a:noFill/>
        </p:spPr>
        <p:txBody>
          <a:bodyPr wrap="none" rtlCol="0">
            <a:spAutoFit/>
          </a:bodyPr>
          <a:lstStyle/>
          <a:p>
            <a:r>
              <a:rPr lang="pl-PL" sz="1400" dirty="0"/>
              <a:t>Fitting</a:t>
            </a:r>
            <a:endParaRPr lang="en-GB" sz="1400" dirty="0"/>
          </a:p>
        </p:txBody>
      </p:sp>
      <p:pic>
        <p:nvPicPr>
          <p:cNvPr id="56" name="Graphic 55" descr="Lightbulb and gear with solid fill">
            <a:extLst>
              <a:ext uri="{FF2B5EF4-FFF2-40B4-BE49-F238E27FC236}">
                <a16:creationId xmlns:a16="http://schemas.microsoft.com/office/drawing/2014/main" id="{1C824FA5-2BD6-5089-2543-641BF2F999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3646" y="2643011"/>
            <a:ext cx="371024" cy="371024"/>
          </a:xfrm>
          <a:prstGeom prst="rect">
            <a:avLst/>
          </a:prstGeom>
        </p:spPr>
      </p:pic>
      <p:sp>
        <p:nvSpPr>
          <p:cNvPr id="57" name="TextBox 56">
            <a:extLst>
              <a:ext uri="{FF2B5EF4-FFF2-40B4-BE49-F238E27FC236}">
                <a16:creationId xmlns:a16="http://schemas.microsoft.com/office/drawing/2014/main" id="{9E30BB2F-1266-069B-1AFE-2FA8C376958F}"/>
              </a:ext>
            </a:extLst>
          </p:cNvPr>
          <p:cNvSpPr txBox="1"/>
          <p:nvPr/>
        </p:nvSpPr>
        <p:spPr>
          <a:xfrm>
            <a:off x="8160698" y="2991186"/>
            <a:ext cx="1156920" cy="461665"/>
          </a:xfrm>
          <a:prstGeom prst="rect">
            <a:avLst/>
          </a:prstGeom>
          <a:noFill/>
        </p:spPr>
        <p:txBody>
          <a:bodyPr wrap="none" rtlCol="0">
            <a:spAutoFit/>
          </a:bodyPr>
          <a:lstStyle/>
          <a:p>
            <a:pPr algn="ctr"/>
            <a:r>
              <a:rPr lang="pl-PL" sz="1200" i="1" dirty="0"/>
              <a:t>Semantic</a:t>
            </a:r>
          </a:p>
          <a:p>
            <a:pPr algn="ctr"/>
            <a:r>
              <a:rPr lang="pl-PL" sz="1200" i="1" dirty="0"/>
              <a:t>representation</a:t>
            </a:r>
            <a:endParaRPr lang="en-GB" sz="1200" i="1" dirty="0"/>
          </a:p>
        </p:txBody>
      </p:sp>
      <p:sp>
        <p:nvSpPr>
          <p:cNvPr id="58" name="TextBox 57">
            <a:extLst>
              <a:ext uri="{FF2B5EF4-FFF2-40B4-BE49-F238E27FC236}">
                <a16:creationId xmlns:a16="http://schemas.microsoft.com/office/drawing/2014/main" id="{5BF6C2A5-35E6-E8B2-A153-974EEDFC33F1}"/>
              </a:ext>
            </a:extLst>
          </p:cNvPr>
          <p:cNvSpPr txBox="1"/>
          <p:nvPr/>
        </p:nvSpPr>
        <p:spPr>
          <a:xfrm>
            <a:off x="6640530" y="2424389"/>
            <a:ext cx="794513" cy="307777"/>
          </a:xfrm>
          <a:prstGeom prst="rect">
            <a:avLst/>
          </a:prstGeom>
          <a:noFill/>
        </p:spPr>
        <p:txBody>
          <a:bodyPr wrap="none" rtlCol="0">
            <a:spAutoFit/>
          </a:bodyPr>
          <a:lstStyle/>
          <a:p>
            <a:r>
              <a:rPr lang="pl-PL" sz="1400" dirty="0"/>
              <a:t>Dataset</a:t>
            </a:r>
          </a:p>
        </p:txBody>
      </p:sp>
      <p:cxnSp>
        <p:nvCxnSpPr>
          <p:cNvPr id="59" name="Straight Arrow Connector 58">
            <a:extLst>
              <a:ext uri="{FF2B5EF4-FFF2-40B4-BE49-F238E27FC236}">
                <a16:creationId xmlns:a16="http://schemas.microsoft.com/office/drawing/2014/main" id="{0074EC78-E14E-4F1B-A492-02AB23B68BE3}"/>
              </a:ext>
            </a:extLst>
          </p:cNvPr>
          <p:cNvCxnSpPr>
            <a:cxnSpLocks/>
          </p:cNvCxnSpPr>
          <p:nvPr/>
        </p:nvCxnSpPr>
        <p:spPr>
          <a:xfrm>
            <a:off x="7384866" y="2880011"/>
            <a:ext cx="1023374"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60" name="TextBox 59">
            <a:extLst>
              <a:ext uri="{FF2B5EF4-FFF2-40B4-BE49-F238E27FC236}">
                <a16:creationId xmlns:a16="http://schemas.microsoft.com/office/drawing/2014/main" id="{8F361874-8491-074D-456E-1D24CCD2DF26}"/>
              </a:ext>
            </a:extLst>
          </p:cNvPr>
          <p:cNvSpPr txBox="1"/>
          <p:nvPr/>
        </p:nvSpPr>
        <p:spPr>
          <a:xfrm>
            <a:off x="8994266" y="2549532"/>
            <a:ext cx="1127937" cy="307777"/>
          </a:xfrm>
          <a:prstGeom prst="rect">
            <a:avLst/>
          </a:prstGeom>
          <a:noFill/>
        </p:spPr>
        <p:txBody>
          <a:bodyPr wrap="none" rtlCol="0">
            <a:spAutoFit/>
          </a:bodyPr>
          <a:lstStyle/>
          <a:p>
            <a:r>
              <a:rPr lang="pl-PL" sz="1400" dirty="0"/>
              <a:t>Determines</a:t>
            </a:r>
            <a:endParaRPr lang="en-GB" sz="1400" dirty="0"/>
          </a:p>
        </p:txBody>
      </p:sp>
      <p:cxnSp>
        <p:nvCxnSpPr>
          <p:cNvPr id="61" name="Straight Arrow Connector 60">
            <a:extLst>
              <a:ext uri="{FF2B5EF4-FFF2-40B4-BE49-F238E27FC236}">
                <a16:creationId xmlns:a16="http://schemas.microsoft.com/office/drawing/2014/main" id="{23B769DB-D53F-A705-9DB5-FF2F0C80E1A7}"/>
              </a:ext>
            </a:extLst>
          </p:cNvPr>
          <p:cNvCxnSpPr>
            <a:cxnSpLocks/>
          </p:cNvCxnSpPr>
          <p:nvPr/>
        </p:nvCxnSpPr>
        <p:spPr>
          <a:xfrm>
            <a:off x="9098691" y="2885018"/>
            <a:ext cx="925885"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grpSp>
        <p:nvGrpSpPr>
          <p:cNvPr id="62" name="Group 61">
            <a:extLst>
              <a:ext uri="{FF2B5EF4-FFF2-40B4-BE49-F238E27FC236}">
                <a16:creationId xmlns:a16="http://schemas.microsoft.com/office/drawing/2014/main" id="{FFA872A0-3B87-95A1-E6D3-DBE9184906A5}"/>
              </a:ext>
            </a:extLst>
          </p:cNvPr>
          <p:cNvGrpSpPr/>
          <p:nvPr/>
        </p:nvGrpSpPr>
        <p:grpSpPr>
          <a:xfrm>
            <a:off x="10153279" y="2516841"/>
            <a:ext cx="1644424" cy="617975"/>
            <a:chOff x="4617768" y="4896651"/>
            <a:chExt cx="1644424" cy="724874"/>
          </a:xfrm>
        </p:grpSpPr>
        <p:sp>
          <p:nvSpPr>
            <p:cNvPr id="63" name="Rectangle: Rounded Corners 62">
              <a:extLst>
                <a:ext uri="{FF2B5EF4-FFF2-40B4-BE49-F238E27FC236}">
                  <a16:creationId xmlns:a16="http://schemas.microsoft.com/office/drawing/2014/main" id="{8AFDA76A-84EE-E702-3620-FC9DCB05E1DE}"/>
                </a:ext>
              </a:extLst>
            </p:cNvPr>
            <p:cNvSpPr/>
            <p:nvPr/>
          </p:nvSpPr>
          <p:spPr>
            <a:xfrm>
              <a:off x="4617768" y="4896651"/>
              <a:ext cx="1644424" cy="7248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sz="1100" dirty="0"/>
            </a:p>
          </p:txBody>
        </p:sp>
        <p:sp>
          <p:nvSpPr>
            <p:cNvPr id="64" name="TextBox 63">
              <a:extLst>
                <a:ext uri="{FF2B5EF4-FFF2-40B4-BE49-F238E27FC236}">
                  <a16:creationId xmlns:a16="http://schemas.microsoft.com/office/drawing/2014/main" id="{BB9D405A-273D-55C1-A077-A720434A9C33}"/>
                </a:ext>
              </a:extLst>
            </p:cNvPr>
            <p:cNvSpPr txBox="1"/>
            <p:nvPr/>
          </p:nvSpPr>
          <p:spPr>
            <a:xfrm>
              <a:off x="4702702" y="4901805"/>
              <a:ext cx="1485215" cy="307777"/>
            </a:xfrm>
            <a:prstGeom prst="rect">
              <a:avLst/>
            </a:prstGeom>
            <a:noFill/>
          </p:spPr>
          <p:txBody>
            <a:bodyPr wrap="none" rtlCol="0">
              <a:spAutoFit/>
            </a:bodyPr>
            <a:lstStyle/>
            <a:p>
              <a:r>
                <a:rPr lang="pl-PL" sz="1400" dirty="0"/>
                <a:t>Predictive model</a:t>
              </a:r>
              <a:endParaRPr lang="en-GB" sz="1400" dirty="0"/>
            </a:p>
          </p:txBody>
        </p:sp>
      </p:grpSp>
      <p:pic>
        <p:nvPicPr>
          <p:cNvPr id="65" name="Graphic 64" descr="Processor with solid fill">
            <a:extLst>
              <a:ext uri="{FF2B5EF4-FFF2-40B4-BE49-F238E27FC236}">
                <a16:creationId xmlns:a16="http://schemas.microsoft.com/office/drawing/2014/main" id="{BCA9E4E0-6F15-4547-5863-F1F736989F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08154" y="2796352"/>
            <a:ext cx="314491" cy="314491"/>
          </a:xfrm>
          <a:prstGeom prst="rect">
            <a:avLst/>
          </a:prstGeom>
        </p:spPr>
      </p:pic>
      <p:grpSp>
        <p:nvGrpSpPr>
          <p:cNvPr id="66" name="Group 65">
            <a:extLst>
              <a:ext uri="{FF2B5EF4-FFF2-40B4-BE49-F238E27FC236}">
                <a16:creationId xmlns:a16="http://schemas.microsoft.com/office/drawing/2014/main" id="{857A34BB-6571-C628-F080-136994DC7BB3}"/>
              </a:ext>
            </a:extLst>
          </p:cNvPr>
          <p:cNvGrpSpPr/>
          <p:nvPr/>
        </p:nvGrpSpPr>
        <p:grpSpPr>
          <a:xfrm>
            <a:off x="575673" y="2686402"/>
            <a:ext cx="539211" cy="467989"/>
            <a:chOff x="857632" y="277294"/>
            <a:chExt cx="1167704" cy="969692"/>
          </a:xfrm>
        </p:grpSpPr>
        <p:grpSp>
          <p:nvGrpSpPr>
            <p:cNvPr id="67" name="Group 66">
              <a:extLst>
                <a:ext uri="{FF2B5EF4-FFF2-40B4-BE49-F238E27FC236}">
                  <a16:creationId xmlns:a16="http://schemas.microsoft.com/office/drawing/2014/main" id="{FA4E1D2E-F328-7F7A-CCFE-797ACE10A735}"/>
                </a:ext>
              </a:extLst>
            </p:cNvPr>
            <p:cNvGrpSpPr/>
            <p:nvPr/>
          </p:nvGrpSpPr>
          <p:grpSpPr>
            <a:xfrm>
              <a:off x="1125273" y="300819"/>
              <a:ext cx="900063" cy="759684"/>
              <a:chOff x="5025307" y="2645989"/>
              <a:chExt cx="900063" cy="759684"/>
            </a:xfrm>
          </p:grpSpPr>
          <p:sp>
            <p:nvSpPr>
              <p:cNvPr id="100" name="Rectangle 99">
                <a:extLst>
                  <a:ext uri="{FF2B5EF4-FFF2-40B4-BE49-F238E27FC236}">
                    <a16:creationId xmlns:a16="http://schemas.microsoft.com/office/drawing/2014/main" id="{6275FA7F-DB5E-68F3-8FAC-5CE37416BC3E}"/>
                  </a:ext>
                </a:extLst>
              </p:cNvPr>
              <p:cNvSpPr/>
              <p:nvPr/>
            </p:nvSpPr>
            <p:spPr>
              <a:xfrm>
                <a:off x="5025308" y="2645989"/>
                <a:ext cx="900062" cy="7596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1" name="Group 100">
                <a:extLst>
                  <a:ext uri="{FF2B5EF4-FFF2-40B4-BE49-F238E27FC236}">
                    <a16:creationId xmlns:a16="http://schemas.microsoft.com/office/drawing/2014/main" id="{6F1414C5-6433-57D1-010B-68854367EAD8}"/>
                  </a:ext>
                </a:extLst>
              </p:cNvPr>
              <p:cNvGrpSpPr/>
              <p:nvPr/>
            </p:nvGrpSpPr>
            <p:grpSpPr>
              <a:xfrm>
                <a:off x="5025307" y="2645989"/>
                <a:ext cx="900062" cy="759683"/>
                <a:chOff x="3352851" y="581025"/>
                <a:chExt cx="900062" cy="759683"/>
              </a:xfrm>
            </p:grpSpPr>
            <p:cxnSp>
              <p:nvCxnSpPr>
                <p:cNvPr id="102" name="Straight Arrow Connector 101">
                  <a:extLst>
                    <a:ext uri="{FF2B5EF4-FFF2-40B4-BE49-F238E27FC236}">
                      <a16:creationId xmlns:a16="http://schemas.microsoft.com/office/drawing/2014/main" id="{8D52A600-265C-3AB5-3B81-83F921E74FBF}"/>
                    </a:ext>
                  </a:extLst>
                </p:cNvPr>
                <p:cNvCxnSpPr>
                  <a:cxnSpLocks/>
                </p:cNvCxnSpPr>
                <p:nvPr/>
              </p:nvCxnSpPr>
              <p:spPr>
                <a:xfrm flipV="1">
                  <a:off x="3422821" y="581025"/>
                  <a:ext cx="0" cy="7596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EFD7706-A1AB-3467-6BC7-03603ABEA10F}"/>
                    </a:ext>
                  </a:extLst>
                </p:cNvPr>
                <p:cNvCxnSpPr>
                  <a:cxnSpLocks/>
                </p:cNvCxnSpPr>
                <p:nvPr/>
              </p:nvCxnSpPr>
              <p:spPr>
                <a:xfrm>
                  <a:off x="3352851" y="1231683"/>
                  <a:ext cx="9000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6F6E208A-59E8-6074-5754-097D8B7CC145}"/>
                    </a:ext>
                  </a:extLst>
                </p:cNvPr>
                <p:cNvSpPr/>
                <p:nvPr/>
              </p:nvSpPr>
              <p:spPr>
                <a:xfrm>
                  <a:off x="3509963" y="846437"/>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Oval 104">
                  <a:extLst>
                    <a:ext uri="{FF2B5EF4-FFF2-40B4-BE49-F238E27FC236}">
                      <a16:creationId xmlns:a16="http://schemas.microsoft.com/office/drawing/2014/main" id="{42CA0FF2-0F69-889B-C625-DB413F14DB73}"/>
                    </a:ext>
                  </a:extLst>
                </p:cNvPr>
                <p:cNvSpPr/>
                <p:nvPr/>
              </p:nvSpPr>
              <p:spPr>
                <a:xfrm>
                  <a:off x="3610466" y="1079672"/>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Oval 105">
                  <a:extLst>
                    <a:ext uri="{FF2B5EF4-FFF2-40B4-BE49-F238E27FC236}">
                      <a16:creationId xmlns:a16="http://schemas.microsoft.com/office/drawing/2014/main" id="{513492D3-2B71-CD0D-8F3D-8678DE05780F}"/>
                    </a:ext>
                  </a:extLst>
                </p:cNvPr>
                <p:cNvSpPr/>
                <p:nvPr/>
              </p:nvSpPr>
              <p:spPr>
                <a:xfrm>
                  <a:off x="3754756" y="927397"/>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5D848BA2-3C3B-F080-03E1-E8F2A35F4EC9}"/>
                    </a:ext>
                  </a:extLst>
                </p:cNvPr>
                <p:cNvSpPr/>
                <p:nvPr/>
              </p:nvSpPr>
              <p:spPr>
                <a:xfrm>
                  <a:off x="3910014" y="797527"/>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Oval 107">
                  <a:extLst>
                    <a:ext uri="{FF2B5EF4-FFF2-40B4-BE49-F238E27FC236}">
                      <a16:creationId xmlns:a16="http://schemas.microsoft.com/office/drawing/2014/main" id="{24E69BD6-0170-481E-B21E-1F95325E09EC}"/>
                    </a:ext>
                  </a:extLst>
                </p:cNvPr>
                <p:cNvSpPr/>
                <p:nvPr/>
              </p:nvSpPr>
              <p:spPr>
                <a:xfrm>
                  <a:off x="4057651" y="909509"/>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9" name="Straight Connector 108">
                  <a:extLst>
                    <a:ext uri="{FF2B5EF4-FFF2-40B4-BE49-F238E27FC236}">
                      <a16:creationId xmlns:a16="http://schemas.microsoft.com/office/drawing/2014/main" id="{CBDC93DC-7076-8D8D-DC23-1698C9562514}"/>
                    </a:ext>
                  </a:extLst>
                </p:cNvPr>
                <p:cNvCxnSpPr>
                  <a:cxnSpLocks/>
                </p:cNvCxnSpPr>
                <p:nvPr/>
              </p:nvCxnSpPr>
              <p:spPr>
                <a:xfrm>
                  <a:off x="3532822" y="118630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CF87692-D203-92D2-F453-4B5A9025AC89}"/>
                    </a:ext>
                  </a:extLst>
                </p:cNvPr>
                <p:cNvCxnSpPr>
                  <a:cxnSpLocks/>
                </p:cNvCxnSpPr>
                <p:nvPr/>
              </p:nvCxnSpPr>
              <p:spPr>
                <a:xfrm>
                  <a:off x="3627609" y="118630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509A956-DEE6-E31F-01FF-A27C4C179237}"/>
                    </a:ext>
                  </a:extLst>
                </p:cNvPr>
                <p:cNvCxnSpPr>
                  <a:cxnSpLocks/>
                </p:cNvCxnSpPr>
                <p:nvPr/>
              </p:nvCxnSpPr>
              <p:spPr>
                <a:xfrm>
                  <a:off x="3771899" y="1183090"/>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4C5CA20-F097-A887-19D0-9505366078A0}"/>
                    </a:ext>
                  </a:extLst>
                </p:cNvPr>
                <p:cNvCxnSpPr>
                  <a:cxnSpLocks/>
                </p:cNvCxnSpPr>
                <p:nvPr/>
              </p:nvCxnSpPr>
              <p:spPr>
                <a:xfrm>
                  <a:off x="3932873" y="118308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A1FA144-4015-AC5B-29C7-446EDBA37944}"/>
                    </a:ext>
                  </a:extLst>
                </p:cNvPr>
                <p:cNvCxnSpPr>
                  <a:cxnSpLocks/>
                </p:cNvCxnSpPr>
                <p:nvPr/>
              </p:nvCxnSpPr>
              <p:spPr>
                <a:xfrm>
                  <a:off x="4077176" y="118308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8" name="TextBox 67">
              <a:extLst>
                <a:ext uri="{FF2B5EF4-FFF2-40B4-BE49-F238E27FC236}">
                  <a16:creationId xmlns:a16="http://schemas.microsoft.com/office/drawing/2014/main" id="{DAC8DCD2-09C8-47C3-D266-BEA0418340F0}"/>
                </a:ext>
              </a:extLst>
            </p:cNvPr>
            <p:cNvSpPr txBox="1"/>
            <p:nvPr/>
          </p:nvSpPr>
          <p:spPr>
            <a:xfrm>
              <a:off x="1500120" y="277294"/>
              <a:ext cx="141" cy="382635"/>
            </a:xfrm>
            <a:prstGeom prst="rect">
              <a:avLst/>
            </a:prstGeom>
            <a:noFill/>
          </p:spPr>
          <p:txBody>
            <a:bodyPr wrap="none" lIns="0" tIns="0" rIns="0" bIns="0" rtlCol="0">
              <a:spAutoFit/>
            </a:bodyPr>
            <a:lstStyle/>
            <a:p>
              <a:endParaRPr lang="en-GB" sz="1200" dirty="0"/>
            </a:p>
          </p:txBody>
        </p:sp>
        <p:grpSp>
          <p:nvGrpSpPr>
            <p:cNvPr id="69" name="Group 68">
              <a:extLst>
                <a:ext uri="{FF2B5EF4-FFF2-40B4-BE49-F238E27FC236}">
                  <a16:creationId xmlns:a16="http://schemas.microsoft.com/office/drawing/2014/main" id="{E5194ABA-68F3-84B5-1153-7AF1EC141ACF}"/>
                </a:ext>
              </a:extLst>
            </p:cNvPr>
            <p:cNvGrpSpPr/>
            <p:nvPr/>
          </p:nvGrpSpPr>
          <p:grpSpPr>
            <a:xfrm>
              <a:off x="987622" y="406562"/>
              <a:ext cx="900063" cy="759684"/>
              <a:chOff x="5025307" y="2645989"/>
              <a:chExt cx="900063" cy="759684"/>
            </a:xfrm>
          </p:grpSpPr>
          <p:sp>
            <p:nvSpPr>
              <p:cNvPr id="86" name="Rectangle 85">
                <a:extLst>
                  <a:ext uri="{FF2B5EF4-FFF2-40B4-BE49-F238E27FC236}">
                    <a16:creationId xmlns:a16="http://schemas.microsoft.com/office/drawing/2014/main" id="{D9A99F4A-3D3F-B00E-FD2D-EEE8C39C5D92}"/>
                  </a:ext>
                </a:extLst>
              </p:cNvPr>
              <p:cNvSpPr/>
              <p:nvPr/>
            </p:nvSpPr>
            <p:spPr>
              <a:xfrm>
                <a:off x="5025308" y="2645989"/>
                <a:ext cx="900062" cy="7596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87" name="Group 86">
                <a:extLst>
                  <a:ext uri="{FF2B5EF4-FFF2-40B4-BE49-F238E27FC236}">
                    <a16:creationId xmlns:a16="http://schemas.microsoft.com/office/drawing/2014/main" id="{27E46310-B79D-AB6F-E563-D332F65656E3}"/>
                  </a:ext>
                </a:extLst>
              </p:cNvPr>
              <p:cNvGrpSpPr/>
              <p:nvPr/>
            </p:nvGrpSpPr>
            <p:grpSpPr>
              <a:xfrm>
                <a:off x="5025307" y="2645989"/>
                <a:ext cx="900062" cy="759683"/>
                <a:chOff x="3352851" y="581025"/>
                <a:chExt cx="900062" cy="759683"/>
              </a:xfrm>
            </p:grpSpPr>
            <p:cxnSp>
              <p:nvCxnSpPr>
                <p:cNvPr id="88" name="Straight Arrow Connector 87">
                  <a:extLst>
                    <a:ext uri="{FF2B5EF4-FFF2-40B4-BE49-F238E27FC236}">
                      <a16:creationId xmlns:a16="http://schemas.microsoft.com/office/drawing/2014/main" id="{A4A584D0-8A04-A1F0-5101-78A4FC73CCE6}"/>
                    </a:ext>
                  </a:extLst>
                </p:cNvPr>
                <p:cNvCxnSpPr>
                  <a:cxnSpLocks/>
                </p:cNvCxnSpPr>
                <p:nvPr/>
              </p:nvCxnSpPr>
              <p:spPr>
                <a:xfrm flipV="1">
                  <a:off x="3422821" y="581025"/>
                  <a:ext cx="0" cy="7596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2C102E82-3707-2E56-2C3F-590572113424}"/>
                    </a:ext>
                  </a:extLst>
                </p:cNvPr>
                <p:cNvCxnSpPr>
                  <a:cxnSpLocks/>
                </p:cNvCxnSpPr>
                <p:nvPr/>
              </p:nvCxnSpPr>
              <p:spPr>
                <a:xfrm>
                  <a:off x="3352851" y="1231683"/>
                  <a:ext cx="9000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40505094-17E9-633F-B7AB-E1FE61DD97E9}"/>
                    </a:ext>
                  </a:extLst>
                </p:cNvPr>
                <p:cNvSpPr/>
                <p:nvPr/>
              </p:nvSpPr>
              <p:spPr>
                <a:xfrm>
                  <a:off x="3509963" y="846437"/>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339D3A06-E9AC-206C-CF03-B33EFBFC2603}"/>
                    </a:ext>
                  </a:extLst>
                </p:cNvPr>
                <p:cNvSpPr/>
                <p:nvPr/>
              </p:nvSpPr>
              <p:spPr>
                <a:xfrm>
                  <a:off x="3610466" y="1079672"/>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CC1B78E2-F183-D713-7883-5688297F2BF0}"/>
                    </a:ext>
                  </a:extLst>
                </p:cNvPr>
                <p:cNvSpPr/>
                <p:nvPr/>
              </p:nvSpPr>
              <p:spPr>
                <a:xfrm>
                  <a:off x="3754756" y="927397"/>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B26E1AEF-6F8A-97AB-BF67-718578AE9F7F}"/>
                    </a:ext>
                  </a:extLst>
                </p:cNvPr>
                <p:cNvSpPr/>
                <p:nvPr/>
              </p:nvSpPr>
              <p:spPr>
                <a:xfrm>
                  <a:off x="3910014" y="797527"/>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8FB322A6-3C22-5E7F-92B0-EA189BC1E0EE}"/>
                    </a:ext>
                  </a:extLst>
                </p:cNvPr>
                <p:cNvSpPr/>
                <p:nvPr/>
              </p:nvSpPr>
              <p:spPr>
                <a:xfrm>
                  <a:off x="4057651" y="909509"/>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5" name="Straight Connector 94">
                  <a:extLst>
                    <a:ext uri="{FF2B5EF4-FFF2-40B4-BE49-F238E27FC236}">
                      <a16:creationId xmlns:a16="http://schemas.microsoft.com/office/drawing/2014/main" id="{BD2A6B43-6429-9960-A921-F1905C2F6FA3}"/>
                    </a:ext>
                  </a:extLst>
                </p:cNvPr>
                <p:cNvCxnSpPr>
                  <a:cxnSpLocks/>
                </p:cNvCxnSpPr>
                <p:nvPr/>
              </p:nvCxnSpPr>
              <p:spPr>
                <a:xfrm>
                  <a:off x="3532822" y="118630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D620EE7-EF98-9F9B-B325-1EF1E90EC71E}"/>
                    </a:ext>
                  </a:extLst>
                </p:cNvPr>
                <p:cNvCxnSpPr>
                  <a:cxnSpLocks/>
                </p:cNvCxnSpPr>
                <p:nvPr/>
              </p:nvCxnSpPr>
              <p:spPr>
                <a:xfrm>
                  <a:off x="3627609" y="118630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34CCCFD5-84BA-4269-35DA-AF7A7876B37E}"/>
                    </a:ext>
                  </a:extLst>
                </p:cNvPr>
                <p:cNvCxnSpPr>
                  <a:cxnSpLocks/>
                </p:cNvCxnSpPr>
                <p:nvPr/>
              </p:nvCxnSpPr>
              <p:spPr>
                <a:xfrm>
                  <a:off x="3771899" y="1183090"/>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E90BAB2-E49E-3AF1-FFE9-C9F2C46A52FB}"/>
                    </a:ext>
                  </a:extLst>
                </p:cNvPr>
                <p:cNvCxnSpPr>
                  <a:cxnSpLocks/>
                </p:cNvCxnSpPr>
                <p:nvPr/>
              </p:nvCxnSpPr>
              <p:spPr>
                <a:xfrm>
                  <a:off x="3932873" y="118308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A953E5B-F4E4-FDB1-1A43-5E555453F3B5}"/>
                    </a:ext>
                  </a:extLst>
                </p:cNvPr>
                <p:cNvCxnSpPr>
                  <a:cxnSpLocks/>
                </p:cNvCxnSpPr>
                <p:nvPr/>
              </p:nvCxnSpPr>
              <p:spPr>
                <a:xfrm>
                  <a:off x="4077176" y="118308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0" name="Group 69">
              <a:extLst>
                <a:ext uri="{FF2B5EF4-FFF2-40B4-BE49-F238E27FC236}">
                  <a16:creationId xmlns:a16="http://schemas.microsoft.com/office/drawing/2014/main" id="{3629FDAB-BC73-FD12-84F6-C834F544D23C}"/>
                </a:ext>
              </a:extLst>
            </p:cNvPr>
            <p:cNvGrpSpPr/>
            <p:nvPr/>
          </p:nvGrpSpPr>
          <p:grpSpPr>
            <a:xfrm>
              <a:off x="857632" y="487302"/>
              <a:ext cx="900063" cy="759684"/>
              <a:chOff x="3352851" y="581025"/>
              <a:chExt cx="900063" cy="759684"/>
            </a:xfrm>
          </p:grpSpPr>
          <p:sp>
            <p:nvSpPr>
              <p:cNvPr id="72" name="Rectangle 71">
                <a:extLst>
                  <a:ext uri="{FF2B5EF4-FFF2-40B4-BE49-F238E27FC236}">
                    <a16:creationId xmlns:a16="http://schemas.microsoft.com/office/drawing/2014/main" id="{4BC9B0C6-DB7E-7AB9-F2F8-15D0B904F039}"/>
                  </a:ext>
                </a:extLst>
              </p:cNvPr>
              <p:cNvSpPr/>
              <p:nvPr/>
            </p:nvSpPr>
            <p:spPr>
              <a:xfrm>
                <a:off x="3352852" y="581025"/>
                <a:ext cx="900062" cy="7596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3" name="Group 72">
                <a:extLst>
                  <a:ext uri="{FF2B5EF4-FFF2-40B4-BE49-F238E27FC236}">
                    <a16:creationId xmlns:a16="http://schemas.microsoft.com/office/drawing/2014/main" id="{0A0CD01E-29F3-068C-5225-D051AFF83DD2}"/>
                  </a:ext>
                </a:extLst>
              </p:cNvPr>
              <p:cNvGrpSpPr/>
              <p:nvPr/>
            </p:nvGrpSpPr>
            <p:grpSpPr>
              <a:xfrm>
                <a:off x="3352851" y="581025"/>
                <a:ext cx="900062" cy="759683"/>
                <a:chOff x="3352851" y="581025"/>
                <a:chExt cx="900062" cy="759683"/>
              </a:xfrm>
            </p:grpSpPr>
            <p:cxnSp>
              <p:nvCxnSpPr>
                <p:cNvPr id="74" name="Straight Arrow Connector 73">
                  <a:extLst>
                    <a:ext uri="{FF2B5EF4-FFF2-40B4-BE49-F238E27FC236}">
                      <a16:creationId xmlns:a16="http://schemas.microsoft.com/office/drawing/2014/main" id="{8EF5BF3E-F66C-9252-DF74-8F5B11F3EE1F}"/>
                    </a:ext>
                  </a:extLst>
                </p:cNvPr>
                <p:cNvCxnSpPr>
                  <a:cxnSpLocks/>
                </p:cNvCxnSpPr>
                <p:nvPr/>
              </p:nvCxnSpPr>
              <p:spPr>
                <a:xfrm flipV="1">
                  <a:off x="3422821" y="581025"/>
                  <a:ext cx="0" cy="7596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82EF9EB-0546-791A-67DD-0A516AC9408B}"/>
                    </a:ext>
                  </a:extLst>
                </p:cNvPr>
                <p:cNvCxnSpPr>
                  <a:cxnSpLocks/>
                </p:cNvCxnSpPr>
                <p:nvPr/>
              </p:nvCxnSpPr>
              <p:spPr>
                <a:xfrm>
                  <a:off x="3352851" y="1231683"/>
                  <a:ext cx="90006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997D8F7E-DE29-AC2C-3209-5E6335E802FB}"/>
                    </a:ext>
                  </a:extLst>
                </p:cNvPr>
                <p:cNvSpPr/>
                <p:nvPr/>
              </p:nvSpPr>
              <p:spPr>
                <a:xfrm>
                  <a:off x="3509963" y="846437"/>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143FEBAD-D383-8F44-9EBF-FB1A05CA31E3}"/>
                    </a:ext>
                  </a:extLst>
                </p:cNvPr>
                <p:cNvSpPr/>
                <p:nvPr/>
              </p:nvSpPr>
              <p:spPr>
                <a:xfrm>
                  <a:off x="3610466" y="1079672"/>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328F666C-358E-80CA-937A-D80094323017}"/>
                    </a:ext>
                  </a:extLst>
                </p:cNvPr>
                <p:cNvSpPr/>
                <p:nvPr/>
              </p:nvSpPr>
              <p:spPr>
                <a:xfrm>
                  <a:off x="3754756" y="927397"/>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8ADC9567-9F47-41C4-DC9C-19A8FC091BFB}"/>
                    </a:ext>
                  </a:extLst>
                </p:cNvPr>
                <p:cNvSpPr/>
                <p:nvPr/>
              </p:nvSpPr>
              <p:spPr>
                <a:xfrm>
                  <a:off x="3910014" y="797527"/>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a16="http://schemas.microsoft.com/office/drawing/2014/main" id="{8B877844-21B8-A195-FFA0-D6C0A1630A4F}"/>
                    </a:ext>
                  </a:extLst>
                </p:cNvPr>
                <p:cNvSpPr/>
                <p:nvPr/>
              </p:nvSpPr>
              <p:spPr>
                <a:xfrm>
                  <a:off x="4057651" y="909509"/>
                  <a:ext cx="45719" cy="489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1" name="Straight Connector 80">
                  <a:extLst>
                    <a:ext uri="{FF2B5EF4-FFF2-40B4-BE49-F238E27FC236}">
                      <a16:creationId xmlns:a16="http://schemas.microsoft.com/office/drawing/2014/main" id="{F8B3BB2A-477C-D859-0FE5-66E93728BD8B}"/>
                    </a:ext>
                  </a:extLst>
                </p:cNvPr>
                <p:cNvCxnSpPr>
                  <a:cxnSpLocks/>
                </p:cNvCxnSpPr>
                <p:nvPr/>
              </p:nvCxnSpPr>
              <p:spPr>
                <a:xfrm>
                  <a:off x="3532822" y="118630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F8448C0-9854-4255-B1C9-34C593F0DFA1}"/>
                    </a:ext>
                  </a:extLst>
                </p:cNvPr>
                <p:cNvCxnSpPr>
                  <a:cxnSpLocks/>
                </p:cNvCxnSpPr>
                <p:nvPr/>
              </p:nvCxnSpPr>
              <p:spPr>
                <a:xfrm>
                  <a:off x="3627609" y="118630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6003C59-0378-D2C9-A7F6-00E56B789398}"/>
                    </a:ext>
                  </a:extLst>
                </p:cNvPr>
                <p:cNvCxnSpPr>
                  <a:cxnSpLocks/>
                </p:cNvCxnSpPr>
                <p:nvPr/>
              </p:nvCxnSpPr>
              <p:spPr>
                <a:xfrm>
                  <a:off x="3771899" y="1183090"/>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51EA422-965B-C28B-190C-88D9100C7BC3}"/>
                    </a:ext>
                  </a:extLst>
                </p:cNvPr>
                <p:cNvCxnSpPr>
                  <a:cxnSpLocks/>
                </p:cNvCxnSpPr>
                <p:nvPr/>
              </p:nvCxnSpPr>
              <p:spPr>
                <a:xfrm>
                  <a:off x="3932873" y="118308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071F149-0E5B-844B-D61F-7DEBBD9526F6}"/>
                    </a:ext>
                  </a:extLst>
                </p:cNvPr>
                <p:cNvCxnSpPr>
                  <a:cxnSpLocks/>
                </p:cNvCxnSpPr>
                <p:nvPr/>
              </p:nvCxnSpPr>
              <p:spPr>
                <a:xfrm>
                  <a:off x="4077176" y="1183089"/>
                  <a:ext cx="0" cy="971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1" name="TextBox 70">
              <a:extLst>
                <a:ext uri="{FF2B5EF4-FFF2-40B4-BE49-F238E27FC236}">
                  <a16:creationId xmlns:a16="http://schemas.microsoft.com/office/drawing/2014/main" id="{2C63ADC1-EB32-A855-A03B-2A90EA6A5B3C}"/>
                </a:ext>
              </a:extLst>
            </p:cNvPr>
            <p:cNvSpPr txBox="1"/>
            <p:nvPr/>
          </p:nvSpPr>
          <p:spPr>
            <a:xfrm>
              <a:off x="1258108" y="462853"/>
              <a:ext cx="141" cy="382635"/>
            </a:xfrm>
            <a:prstGeom prst="rect">
              <a:avLst/>
            </a:prstGeom>
            <a:noFill/>
          </p:spPr>
          <p:txBody>
            <a:bodyPr wrap="none" lIns="0" tIns="0" rIns="0" bIns="0" rtlCol="0">
              <a:spAutoFit/>
            </a:bodyPr>
            <a:lstStyle/>
            <a:p>
              <a:endParaRPr lang="en-GB" sz="1200" dirty="0"/>
            </a:p>
          </p:txBody>
        </p:sp>
      </p:grpSp>
      <p:sp>
        <p:nvSpPr>
          <p:cNvPr id="114" name="TextBox 113">
            <a:extLst>
              <a:ext uri="{FF2B5EF4-FFF2-40B4-BE49-F238E27FC236}">
                <a16:creationId xmlns:a16="http://schemas.microsoft.com/office/drawing/2014/main" id="{A3AB4A3E-B90B-563C-349D-DE611C143D55}"/>
              </a:ext>
            </a:extLst>
          </p:cNvPr>
          <p:cNvSpPr txBox="1"/>
          <p:nvPr/>
        </p:nvSpPr>
        <p:spPr>
          <a:xfrm>
            <a:off x="1229609" y="2543377"/>
            <a:ext cx="664477" cy="307777"/>
          </a:xfrm>
          <a:prstGeom prst="rect">
            <a:avLst/>
          </a:prstGeom>
          <a:noFill/>
        </p:spPr>
        <p:txBody>
          <a:bodyPr wrap="none" rtlCol="0">
            <a:spAutoFit/>
          </a:bodyPr>
          <a:lstStyle/>
          <a:p>
            <a:r>
              <a:rPr lang="pl-PL" sz="1400" dirty="0"/>
              <a:t>Fitting</a:t>
            </a:r>
            <a:endParaRPr lang="en-GB" sz="1400" dirty="0"/>
          </a:p>
        </p:txBody>
      </p:sp>
      <p:sp>
        <p:nvSpPr>
          <p:cNvPr id="115" name="TextBox 114">
            <a:extLst>
              <a:ext uri="{FF2B5EF4-FFF2-40B4-BE49-F238E27FC236}">
                <a16:creationId xmlns:a16="http://schemas.microsoft.com/office/drawing/2014/main" id="{6BC375C2-6E7C-5F79-30FD-3CF8BB8BE17D}"/>
              </a:ext>
            </a:extLst>
          </p:cNvPr>
          <p:cNvSpPr txBox="1"/>
          <p:nvPr/>
        </p:nvSpPr>
        <p:spPr>
          <a:xfrm>
            <a:off x="472245" y="2422417"/>
            <a:ext cx="794513" cy="307777"/>
          </a:xfrm>
          <a:prstGeom prst="rect">
            <a:avLst/>
          </a:prstGeom>
          <a:noFill/>
        </p:spPr>
        <p:txBody>
          <a:bodyPr wrap="none" rtlCol="0">
            <a:spAutoFit/>
          </a:bodyPr>
          <a:lstStyle/>
          <a:p>
            <a:r>
              <a:rPr lang="pl-PL" sz="1400" dirty="0"/>
              <a:t>Dataset</a:t>
            </a:r>
          </a:p>
        </p:txBody>
      </p:sp>
      <p:cxnSp>
        <p:nvCxnSpPr>
          <p:cNvPr id="116" name="Straight Arrow Connector 115">
            <a:extLst>
              <a:ext uri="{FF2B5EF4-FFF2-40B4-BE49-F238E27FC236}">
                <a16:creationId xmlns:a16="http://schemas.microsoft.com/office/drawing/2014/main" id="{B908C9A4-E7F7-DE94-6702-498D3EA5B399}"/>
              </a:ext>
            </a:extLst>
          </p:cNvPr>
          <p:cNvCxnSpPr>
            <a:cxnSpLocks/>
          </p:cNvCxnSpPr>
          <p:nvPr/>
        </p:nvCxnSpPr>
        <p:spPr>
          <a:xfrm>
            <a:off x="1216581" y="2878039"/>
            <a:ext cx="716427"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p:grpSp>
        <p:nvGrpSpPr>
          <p:cNvPr id="117" name="Group 116">
            <a:extLst>
              <a:ext uri="{FF2B5EF4-FFF2-40B4-BE49-F238E27FC236}">
                <a16:creationId xmlns:a16="http://schemas.microsoft.com/office/drawing/2014/main" id="{7EFF77A3-15B8-2F08-CCEA-F26AD88D97BF}"/>
              </a:ext>
            </a:extLst>
          </p:cNvPr>
          <p:cNvGrpSpPr/>
          <p:nvPr/>
        </p:nvGrpSpPr>
        <p:grpSpPr>
          <a:xfrm>
            <a:off x="2026654" y="2514869"/>
            <a:ext cx="1644424" cy="617975"/>
            <a:chOff x="4617768" y="4896651"/>
            <a:chExt cx="1644424" cy="724874"/>
          </a:xfrm>
        </p:grpSpPr>
        <p:sp>
          <p:nvSpPr>
            <p:cNvPr id="118" name="Rectangle: Rounded Corners 117">
              <a:extLst>
                <a:ext uri="{FF2B5EF4-FFF2-40B4-BE49-F238E27FC236}">
                  <a16:creationId xmlns:a16="http://schemas.microsoft.com/office/drawing/2014/main" id="{91AD7451-B1D2-6698-7E39-C6C61D48E023}"/>
                </a:ext>
              </a:extLst>
            </p:cNvPr>
            <p:cNvSpPr/>
            <p:nvPr/>
          </p:nvSpPr>
          <p:spPr>
            <a:xfrm>
              <a:off x="4617768" y="4896651"/>
              <a:ext cx="1644424" cy="7248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sz="1100" dirty="0"/>
            </a:p>
          </p:txBody>
        </p:sp>
        <p:sp>
          <p:nvSpPr>
            <p:cNvPr id="119" name="TextBox 118">
              <a:extLst>
                <a:ext uri="{FF2B5EF4-FFF2-40B4-BE49-F238E27FC236}">
                  <a16:creationId xmlns:a16="http://schemas.microsoft.com/office/drawing/2014/main" id="{18FA0162-1D0D-A8F5-53B4-54238B89823E}"/>
                </a:ext>
              </a:extLst>
            </p:cNvPr>
            <p:cNvSpPr txBox="1"/>
            <p:nvPr/>
          </p:nvSpPr>
          <p:spPr>
            <a:xfrm>
              <a:off x="4702702" y="4901805"/>
              <a:ext cx="1485215" cy="307777"/>
            </a:xfrm>
            <a:prstGeom prst="rect">
              <a:avLst/>
            </a:prstGeom>
            <a:noFill/>
          </p:spPr>
          <p:txBody>
            <a:bodyPr wrap="none" rtlCol="0">
              <a:spAutoFit/>
            </a:bodyPr>
            <a:lstStyle/>
            <a:p>
              <a:r>
                <a:rPr lang="pl-PL" sz="1400" dirty="0"/>
                <a:t>Predictive model</a:t>
              </a:r>
              <a:endParaRPr lang="en-GB" sz="1400" dirty="0"/>
            </a:p>
          </p:txBody>
        </p:sp>
      </p:grpSp>
      <p:sp>
        <p:nvSpPr>
          <p:cNvPr id="120" name="TextBox 119">
            <a:extLst>
              <a:ext uri="{FF2B5EF4-FFF2-40B4-BE49-F238E27FC236}">
                <a16:creationId xmlns:a16="http://schemas.microsoft.com/office/drawing/2014/main" id="{FB839474-5E4E-2745-35E4-B53D6E5D7D5F}"/>
              </a:ext>
            </a:extLst>
          </p:cNvPr>
          <p:cNvSpPr txBox="1"/>
          <p:nvPr/>
        </p:nvSpPr>
        <p:spPr>
          <a:xfrm>
            <a:off x="3794294" y="2579990"/>
            <a:ext cx="1433982" cy="307777"/>
          </a:xfrm>
          <a:prstGeom prst="rect">
            <a:avLst/>
          </a:prstGeom>
          <a:noFill/>
        </p:spPr>
        <p:txBody>
          <a:bodyPr wrap="none" rtlCol="0">
            <a:spAutoFit/>
          </a:bodyPr>
          <a:lstStyle/>
          <a:p>
            <a:r>
              <a:rPr lang="pl-PL" sz="1400" dirty="0"/>
              <a:t>Human analysis</a:t>
            </a:r>
            <a:endParaRPr lang="en-GB" sz="1400" dirty="0"/>
          </a:p>
        </p:txBody>
      </p:sp>
      <p:cxnSp>
        <p:nvCxnSpPr>
          <p:cNvPr id="121" name="Straight Arrow Connector 120">
            <a:extLst>
              <a:ext uri="{FF2B5EF4-FFF2-40B4-BE49-F238E27FC236}">
                <a16:creationId xmlns:a16="http://schemas.microsoft.com/office/drawing/2014/main" id="{1E0AFE86-DDC7-5CC5-E5EE-E9E5AFD099AD}"/>
              </a:ext>
            </a:extLst>
          </p:cNvPr>
          <p:cNvCxnSpPr>
            <a:cxnSpLocks/>
          </p:cNvCxnSpPr>
          <p:nvPr/>
        </p:nvCxnSpPr>
        <p:spPr>
          <a:xfrm>
            <a:off x="3752758" y="2878021"/>
            <a:ext cx="1552806" cy="0"/>
          </a:xfrm>
          <a:prstGeom prst="straightConnector1">
            <a:avLst/>
          </a:prstGeom>
          <a:ln>
            <a:solidFill>
              <a:srgbClr val="7030A0"/>
            </a:solidFill>
            <a:prstDash val="solid"/>
            <a:tailEnd type="triangle"/>
          </a:ln>
        </p:spPr>
        <p:style>
          <a:lnRef idx="2">
            <a:schemeClr val="accent1"/>
          </a:lnRef>
          <a:fillRef idx="0">
            <a:schemeClr val="accent1"/>
          </a:fillRef>
          <a:effectRef idx="1">
            <a:schemeClr val="accent1"/>
          </a:effectRef>
          <a:fontRef idx="minor">
            <a:schemeClr val="tx1"/>
          </a:fontRef>
        </p:style>
      </p:cxnSp>
      <p:pic>
        <p:nvPicPr>
          <p:cNvPr id="122" name="Graphic 121" descr="Lightbulb and gear with solid fill">
            <a:extLst>
              <a:ext uri="{FF2B5EF4-FFF2-40B4-BE49-F238E27FC236}">
                <a16:creationId xmlns:a16="http://schemas.microsoft.com/office/drawing/2014/main" id="{D827211E-9F4C-6593-3B4F-C89F0636E8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03347" y="2630350"/>
            <a:ext cx="371024" cy="371024"/>
          </a:xfrm>
          <a:prstGeom prst="rect">
            <a:avLst/>
          </a:prstGeom>
        </p:spPr>
      </p:pic>
      <p:sp>
        <p:nvSpPr>
          <p:cNvPr id="123" name="TextBox 122">
            <a:extLst>
              <a:ext uri="{FF2B5EF4-FFF2-40B4-BE49-F238E27FC236}">
                <a16:creationId xmlns:a16="http://schemas.microsoft.com/office/drawing/2014/main" id="{CE3CE126-6742-42D2-AF7E-A64EC21D4DDC}"/>
              </a:ext>
            </a:extLst>
          </p:cNvPr>
          <p:cNvSpPr txBox="1"/>
          <p:nvPr/>
        </p:nvSpPr>
        <p:spPr>
          <a:xfrm>
            <a:off x="5010399" y="2978525"/>
            <a:ext cx="1156920" cy="461665"/>
          </a:xfrm>
          <a:prstGeom prst="rect">
            <a:avLst/>
          </a:prstGeom>
          <a:noFill/>
        </p:spPr>
        <p:txBody>
          <a:bodyPr wrap="none" rtlCol="0">
            <a:spAutoFit/>
          </a:bodyPr>
          <a:lstStyle/>
          <a:p>
            <a:pPr algn="ctr"/>
            <a:r>
              <a:rPr lang="pl-PL" sz="1200" i="1" dirty="0"/>
              <a:t>Semantic</a:t>
            </a:r>
          </a:p>
          <a:p>
            <a:pPr algn="ctr"/>
            <a:r>
              <a:rPr lang="pl-PL" sz="1200" i="1" dirty="0"/>
              <a:t>representation</a:t>
            </a:r>
            <a:endParaRPr lang="en-GB" sz="1200" i="1" dirty="0"/>
          </a:p>
        </p:txBody>
      </p:sp>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0BD94E31-B348-487D-2897-998F9E525EF3}"/>
                  </a:ext>
                </a:extLst>
              </p:cNvPr>
              <p:cNvSpPr txBox="1"/>
              <p:nvPr/>
            </p:nvSpPr>
            <p:spPr>
              <a:xfrm>
                <a:off x="2016276" y="2775736"/>
                <a:ext cx="1761460" cy="27699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acc>
                        <m:accPr>
                          <m:chr m:val="̇"/>
                          <m:ctrlPr>
                            <a:rPr lang="en-GB" sz="1200" i="1" smtClean="0">
                              <a:latin typeface="Cambria Math" panose="02040503050406030204" pitchFamily="18" charset="0"/>
                            </a:rPr>
                          </m:ctrlPr>
                        </m:accPr>
                        <m:e>
                          <m:r>
                            <a:rPr lang="pl-PL" sz="1200" b="0" i="1" smtClean="0">
                              <a:latin typeface="Cambria Math" panose="02040503050406030204" pitchFamily="18" charset="0"/>
                            </a:rPr>
                            <m:t>𝑥</m:t>
                          </m:r>
                        </m:e>
                      </m:acc>
                      <m:d>
                        <m:dPr>
                          <m:ctrlPr>
                            <a:rPr lang="pl-PL" sz="1200" b="0" i="1" smtClean="0">
                              <a:latin typeface="Cambria Math" panose="02040503050406030204" pitchFamily="18" charset="0"/>
                            </a:rPr>
                          </m:ctrlPr>
                        </m:dPr>
                        <m:e>
                          <m:r>
                            <a:rPr lang="pl-PL" sz="1200" b="0" i="1" smtClean="0">
                              <a:latin typeface="Cambria Math" panose="02040503050406030204" pitchFamily="18" charset="0"/>
                            </a:rPr>
                            <m:t>𝑡</m:t>
                          </m:r>
                        </m:e>
                      </m:d>
                      <m:r>
                        <a:rPr lang="pl-PL" sz="1200" b="0" i="1" smtClean="0">
                          <a:latin typeface="Cambria Math" panose="02040503050406030204" pitchFamily="18" charset="0"/>
                        </a:rPr>
                        <m:t>=</m:t>
                      </m:r>
                      <m:r>
                        <a:rPr lang="pl-PL" sz="1200" b="0" i="1" smtClean="0">
                          <a:latin typeface="Cambria Math" panose="02040503050406030204" pitchFamily="18" charset="0"/>
                        </a:rPr>
                        <m:t>𝑥</m:t>
                      </m:r>
                      <m:r>
                        <a:rPr lang="pl-PL" sz="1200" b="0" i="1" smtClean="0">
                          <a:latin typeface="Cambria Math" panose="02040503050406030204" pitchFamily="18" charset="0"/>
                        </a:rPr>
                        <m:t>(</m:t>
                      </m:r>
                      <m:r>
                        <a:rPr lang="pl-PL" sz="1200" b="0" i="1" smtClean="0">
                          <a:latin typeface="Cambria Math" panose="02040503050406030204" pitchFamily="18" charset="0"/>
                        </a:rPr>
                        <m:t>𝑡</m:t>
                      </m:r>
                      <m:r>
                        <a:rPr lang="pl-PL" sz="1200" b="0" i="1" smtClean="0">
                          <a:latin typeface="Cambria Math" panose="02040503050406030204" pitchFamily="18" charset="0"/>
                        </a:rPr>
                        <m:t>)</m:t>
                      </m:r>
                      <m:d>
                        <m:dPr>
                          <m:ctrlPr>
                            <a:rPr lang="pl-PL" sz="1200" b="0" i="1" smtClean="0">
                              <a:latin typeface="Cambria Math" panose="02040503050406030204" pitchFamily="18" charset="0"/>
                            </a:rPr>
                          </m:ctrlPr>
                        </m:dPr>
                        <m:e>
                          <m:r>
                            <a:rPr lang="pl-PL" sz="1200" b="0" i="1" smtClean="0">
                              <a:latin typeface="Cambria Math" panose="02040503050406030204" pitchFamily="18" charset="0"/>
                            </a:rPr>
                            <m:t>1−</m:t>
                          </m:r>
                          <m:r>
                            <a:rPr lang="pl-PL" sz="1200" b="0" i="1" smtClean="0">
                              <a:latin typeface="Cambria Math" panose="02040503050406030204" pitchFamily="18" charset="0"/>
                            </a:rPr>
                            <m:t>𝑥</m:t>
                          </m:r>
                          <m:r>
                            <a:rPr lang="pl-PL" sz="1200" b="0" i="1" smtClean="0">
                              <a:latin typeface="Cambria Math" panose="02040503050406030204" pitchFamily="18" charset="0"/>
                            </a:rPr>
                            <m:t>(</m:t>
                          </m:r>
                          <m:r>
                            <a:rPr lang="pl-PL" sz="1200" b="0" i="1" smtClean="0">
                              <a:latin typeface="Cambria Math" panose="02040503050406030204" pitchFamily="18" charset="0"/>
                            </a:rPr>
                            <m:t>𝑡</m:t>
                          </m:r>
                          <m:r>
                            <a:rPr lang="pl-PL" sz="1200" b="0" i="1" smtClean="0">
                              <a:latin typeface="Cambria Math" panose="02040503050406030204" pitchFamily="18" charset="0"/>
                            </a:rPr>
                            <m:t>)</m:t>
                          </m:r>
                        </m:e>
                      </m:d>
                    </m:oMath>
                  </m:oMathPara>
                </a14:m>
                <a:endParaRPr lang="pl-PL" sz="1200" dirty="0"/>
              </a:p>
            </p:txBody>
          </p:sp>
        </mc:Choice>
        <mc:Fallback xmlns="">
          <p:sp>
            <p:nvSpPr>
              <p:cNvPr id="124" name="TextBox 123">
                <a:extLst>
                  <a:ext uri="{FF2B5EF4-FFF2-40B4-BE49-F238E27FC236}">
                    <a16:creationId xmlns:a16="http://schemas.microsoft.com/office/drawing/2014/main" id="{0BD94E31-B348-487D-2897-998F9E525EF3}"/>
                  </a:ext>
                </a:extLst>
              </p:cNvPr>
              <p:cNvSpPr txBox="1">
                <a:spLocks noRot="1" noChangeAspect="1" noMove="1" noResize="1" noEditPoints="1" noAdjustHandles="1" noChangeArrowheads="1" noChangeShapeType="1" noTextEdit="1"/>
              </p:cNvSpPr>
              <p:nvPr/>
            </p:nvSpPr>
            <p:spPr>
              <a:xfrm>
                <a:off x="2016276" y="2775736"/>
                <a:ext cx="1761460" cy="276999"/>
              </a:xfrm>
              <a:prstGeom prst="rect">
                <a:avLst/>
              </a:prstGeom>
              <a:blipFill>
                <a:blip r:embed="rId9"/>
                <a:stretch>
                  <a:fillRect b="-6522"/>
                </a:stretch>
              </a:blipFill>
            </p:spPr>
            <p:txBody>
              <a:bodyPr/>
              <a:lstStyle/>
              <a:p>
                <a:r>
                  <a:rPr lang="en-GB">
                    <a:noFill/>
                  </a:rPr>
                  <a:t> </a:t>
                </a:r>
              </a:p>
            </p:txBody>
          </p:sp>
        </mc:Fallback>
      </mc:AlternateContent>
      <p:sp>
        <p:nvSpPr>
          <p:cNvPr id="125" name="Freeform: Shape 124">
            <a:extLst>
              <a:ext uri="{FF2B5EF4-FFF2-40B4-BE49-F238E27FC236}">
                <a16:creationId xmlns:a16="http://schemas.microsoft.com/office/drawing/2014/main" id="{1431F6B6-D74D-F7E5-0612-D8C466E9E5A0}"/>
              </a:ext>
            </a:extLst>
          </p:cNvPr>
          <p:cNvSpPr/>
          <p:nvPr/>
        </p:nvSpPr>
        <p:spPr>
          <a:xfrm flipH="1" flipV="1">
            <a:off x="3699245" y="2393268"/>
            <a:ext cx="1701034" cy="144105"/>
          </a:xfrm>
          <a:custGeom>
            <a:avLst/>
            <a:gdLst>
              <a:gd name="connsiteX0" fmla="*/ 0 w 3640428"/>
              <a:gd name="connsiteY0" fmla="*/ 72980 h 622859"/>
              <a:gd name="connsiteX1" fmla="*/ 1863144 w 3640428"/>
              <a:gd name="connsiteY1" fmla="*/ 622478 h 622859"/>
              <a:gd name="connsiteX2" fmla="*/ 3640428 w 3640428"/>
              <a:gd name="connsiteY2" fmla="*/ 0 h 622859"/>
            </a:gdLst>
            <a:ahLst/>
            <a:cxnLst>
              <a:cxn ang="0">
                <a:pos x="connsiteX0" y="connsiteY0"/>
              </a:cxn>
              <a:cxn ang="0">
                <a:pos x="connsiteX1" y="connsiteY1"/>
              </a:cxn>
              <a:cxn ang="0">
                <a:pos x="connsiteX2" y="connsiteY2"/>
              </a:cxn>
            </a:cxnLst>
            <a:rect l="l" t="t" r="r" b="b"/>
            <a:pathLst>
              <a:path w="3640428" h="622859">
                <a:moveTo>
                  <a:pt x="0" y="72980"/>
                </a:moveTo>
                <a:cubicBezTo>
                  <a:pt x="628203" y="353810"/>
                  <a:pt x="1256406" y="634641"/>
                  <a:pt x="1863144" y="622478"/>
                </a:cubicBezTo>
                <a:cubicBezTo>
                  <a:pt x="2469882" y="610315"/>
                  <a:pt x="3055155" y="305157"/>
                  <a:pt x="3640428" y="0"/>
                </a:cubicBezTo>
              </a:path>
            </a:pathLst>
          </a:custGeom>
          <a:noFill/>
          <a:ln>
            <a:solidFill>
              <a:schemeClr val="bg1">
                <a:lumMod val="75000"/>
              </a:schemeClr>
            </a:solidFill>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TextBox 125">
            <a:extLst>
              <a:ext uri="{FF2B5EF4-FFF2-40B4-BE49-F238E27FC236}">
                <a16:creationId xmlns:a16="http://schemas.microsoft.com/office/drawing/2014/main" id="{E8D2BC7A-02A0-0670-8718-8C646A900EEA}"/>
              </a:ext>
            </a:extLst>
          </p:cNvPr>
          <p:cNvSpPr txBox="1"/>
          <p:nvPr/>
        </p:nvSpPr>
        <p:spPr>
          <a:xfrm>
            <a:off x="3799023" y="2008375"/>
            <a:ext cx="1634486" cy="307777"/>
          </a:xfrm>
          <a:prstGeom prst="rect">
            <a:avLst/>
          </a:prstGeom>
          <a:noFill/>
        </p:spPr>
        <p:txBody>
          <a:bodyPr wrap="square" rtlCol="0">
            <a:spAutoFit/>
          </a:bodyPr>
          <a:lstStyle/>
          <a:p>
            <a:r>
              <a:rPr lang="pl-PL" sz="1400" dirty="0">
                <a:solidFill>
                  <a:srgbClr val="C00000"/>
                </a:solidFill>
              </a:rPr>
              <a:t>Challenging to edit</a:t>
            </a:r>
            <a:endParaRPr lang="en-GB" sz="1400" dirty="0">
              <a:solidFill>
                <a:srgbClr val="C00000"/>
              </a:solidFill>
            </a:endParaRPr>
          </a:p>
        </p:txBody>
      </p:sp>
      <p:pic>
        <p:nvPicPr>
          <p:cNvPr id="127" name="Graphic 126" descr="Close with solid fill">
            <a:extLst>
              <a:ext uri="{FF2B5EF4-FFF2-40B4-BE49-F238E27FC236}">
                <a16:creationId xmlns:a16="http://schemas.microsoft.com/office/drawing/2014/main" id="{D13F34E2-CF64-3AA3-B7A5-74FFCC40982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64489" y="2255519"/>
            <a:ext cx="286226" cy="286226"/>
          </a:xfrm>
          <a:prstGeom prst="rect">
            <a:avLst/>
          </a:prstGeom>
        </p:spPr>
      </p:pic>
      <p:sp>
        <p:nvSpPr>
          <p:cNvPr id="128" name="TextBox 127">
            <a:extLst>
              <a:ext uri="{FF2B5EF4-FFF2-40B4-BE49-F238E27FC236}">
                <a16:creationId xmlns:a16="http://schemas.microsoft.com/office/drawing/2014/main" id="{FCC85015-CFD7-2623-A4F2-396C5701A776}"/>
              </a:ext>
            </a:extLst>
          </p:cNvPr>
          <p:cNvSpPr txBox="1"/>
          <p:nvPr/>
        </p:nvSpPr>
        <p:spPr>
          <a:xfrm>
            <a:off x="2149606" y="3465513"/>
            <a:ext cx="2244461" cy="307777"/>
          </a:xfrm>
          <a:prstGeom prst="rect">
            <a:avLst/>
          </a:prstGeom>
          <a:noFill/>
        </p:spPr>
        <p:txBody>
          <a:bodyPr wrap="none" rtlCol="0">
            <a:spAutoFit/>
          </a:bodyPr>
          <a:lstStyle/>
          <a:p>
            <a:r>
              <a:rPr lang="pl-PL" sz="1400" dirty="0">
                <a:solidFill>
                  <a:srgbClr val="C00000"/>
                </a:solidFill>
              </a:rPr>
              <a:t>Cannot provide feedback!</a:t>
            </a:r>
            <a:endParaRPr lang="en-GB" sz="1400" dirty="0">
              <a:solidFill>
                <a:srgbClr val="C00000"/>
              </a:solidFill>
            </a:endParaRPr>
          </a:p>
        </p:txBody>
      </p:sp>
      <p:sp>
        <p:nvSpPr>
          <p:cNvPr id="129" name="Freeform: Shape 128">
            <a:extLst>
              <a:ext uri="{FF2B5EF4-FFF2-40B4-BE49-F238E27FC236}">
                <a16:creationId xmlns:a16="http://schemas.microsoft.com/office/drawing/2014/main" id="{30CEFC34-C1D6-3500-30E0-987FC8D6CC6A}"/>
              </a:ext>
            </a:extLst>
          </p:cNvPr>
          <p:cNvSpPr/>
          <p:nvPr/>
        </p:nvSpPr>
        <p:spPr>
          <a:xfrm>
            <a:off x="1638374" y="2998111"/>
            <a:ext cx="3555282" cy="428957"/>
          </a:xfrm>
          <a:custGeom>
            <a:avLst/>
            <a:gdLst>
              <a:gd name="connsiteX0" fmla="*/ 3185160 w 3185160"/>
              <a:gd name="connsiteY0" fmla="*/ 137160 h 428957"/>
              <a:gd name="connsiteX1" fmla="*/ 1394460 w 3185160"/>
              <a:gd name="connsiteY1" fmla="*/ 426720 h 428957"/>
              <a:gd name="connsiteX2" fmla="*/ 0 w 3185160"/>
              <a:gd name="connsiteY2" fmla="*/ 0 h 428957"/>
            </a:gdLst>
            <a:ahLst/>
            <a:cxnLst>
              <a:cxn ang="0">
                <a:pos x="connsiteX0" y="connsiteY0"/>
              </a:cxn>
              <a:cxn ang="0">
                <a:pos x="connsiteX1" y="connsiteY1"/>
              </a:cxn>
              <a:cxn ang="0">
                <a:pos x="connsiteX2" y="connsiteY2"/>
              </a:cxn>
            </a:cxnLst>
            <a:rect l="l" t="t" r="r" b="b"/>
            <a:pathLst>
              <a:path w="3185160" h="428957">
                <a:moveTo>
                  <a:pt x="3185160" y="137160"/>
                </a:moveTo>
                <a:cubicBezTo>
                  <a:pt x="2555240" y="293370"/>
                  <a:pt x="1925320" y="449580"/>
                  <a:pt x="1394460" y="426720"/>
                </a:cubicBezTo>
                <a:cubicBezTo>
                  <a:pt x="863600" y="403860"/>
                  <a:pt x="431800" y="201930"/>
                  <a:pt x="0" y="0"/>
                </a:cubicBezTo>
              </a:path>
            </a:pathLst>
          </a:custGeom>
          <a:noFill/>
          <a:ln w="19050">
            <a:solidFill>
              <a:schemeClr val="bg1">
                <a:lumMod val="75000"/>
              </a:schemeClr>
            </a:solidFill>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0" name="Graphic 129" descr="Close with solid fill">
            <a:extLst>
              <a:ext uri="{FF2B5EF4-FFF2-40B4-BE49-F238E27FC236}">
                <a16:creationId xmlns:a16="http://schemas.microsoft.com/office/drawing/2014/main" id="{B94C292E-DF41-8E8E-69B7-5A9284AE8B5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38385" y="3286486"/>
            <a:ext cx="286226" cy="286226"/>
          </a:xfrm>
          <a:prstGeom prst="rect">
            <a:avLst/>
          </a:prstGeom>
        </p:spPr>
      </p:pic>
      <p:sp>
        <p:nvSpPr>
          <p:cNvPr id="131" name="Arc 130">
            <a:extLst>
              <a:ext uri="{FF2B5EF4-FFF2-40B4-BE49-F238E27FC236}">
                <a16:creationId xmlns:a16="http://schemas.microsoft.com/office/drawing/2014/main" id="{55E50663-6741-34F5-C513-C4BAA84D0538}"/>
              </a:ext>
            </a:extLst>
          </p:cNvPr>
          <p:cNvSpPr/>
          <p:nvPr/>
        </p:nvSpPr>
        <p:spPr>
          <a:xfrm rot="13158571">
            <a:off x="8577252" y="2384994"/>
            <a:ext cx="340529" cy="340529"/>
          </a:xfrm>
          <a:prstGeom prst="arc">
            <a:avLst>
              <a:gd name="adj1" fmla="val 16200000"/>
              <a:gd name="adj2" fmla="val 11424681"/>
            </a:avLst>
          </a:prstGeom>
          <a:ln>
            <a:solidFill>
              <a:srgbClr val="7030A0"/>
            </a:solidFill>
            <a:headEnd type="triangl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32" name="TextBox 131">
            <a:extLst>
              <a:ext uri="{FF2B5EF4-FFF2-40B4-BE49-F238E27FC236}">
                <a16:creationId xmlns:a16="http://schemas.microsoft.com/office/drawing/2014/main" id="{95A32763-CE40-A460-6D76-61E96939A556}"/>
              </a:ext>
            </a:extLst>
          </p:cNvPr>
          <p:cNvSpPr txBox="1"/>
          <p:nvPr/>
        </p:nvSpPr>
        <p:spPr>
          <a:xfrm>
            <a:off x="8523152" y="2108209"/>
            <a:ext cx="486030" cy="307777"/>
          </a:xfrm>
          <a:prstGeom prst="rect">
            <a:avLst/>
          </a:prstGeom>
          <a:noFill/>
        </p:spPr>
        <p:txBody>
          <a:bodyPr wrap="none" rtlCol="0">
            <a:spAutoFit/>
          </a:bodyPr>
          <a:lstStyle/>
          <a:p>
            <a:r>
              <a:rPr lang="pl-PL" sz="1400" dirty="0">
                <a:solidFill>
                  <a:srgbClr val="00B050"/>
                </a:solidFill>
              </a:rPr>
              <a:t>Edit</a:t>
            </a:r>
            <a:endParaRPr lang="en-GB" sz="1400" dirty="0">
              <a:solidFill>
                <a:srgbClr val="00B050"/>
              </a:solidFill>
            </a:endParaRPr>
          </a:p>
        </p:txBody>
      </p:sp>
      <p:sp>
        <p:nvSpPr>
          <p:cNvPr id="133" name="Freeform: Shape 132">
            <a:extLst>
              <a:ext uri="{FF2B5EF4-FFF2-40B4-BE49-F238E27FC236}">
                <a16:creationId xmlns:a16="http://schemas.microsoft.com/office/drawing/2014/main" id="{C780E612-FEB3-7C2C-D6A5-10DD0E0DE07B}"/>
              </a:ext>
            </a:extLst>
          </p:cNvPr>
          <p:cNvSpPr/>
          <p:nvPr/>
        </p:nvSpPr>
        <p:spPr>
          <a:xfrm rot="411366">
            <a:off x="7789672" y="3026397"/>
            <a:ext cx="458365" cy="309141"/>
          </a:xfrm>
          <a:custGeom>
            <a:avLst/>
            <a:gdLst>
              <a:gd name="connsiteX0" fmla="*/ 723900 w 723900"/>
              <a:gd name="connsiteY0" fmla="*/ 411480 h 515229"/>
              <a:gd name="connsiteX1" fmla="*/ 144780 w 723900"/>
              <a:gd name="connsiteY1" fmla="*/ 487680 h 515229"/>
              <a:gd name="connsiteX2" fmla="*/ 0 w 723900"/>
              <a:gd name="connsiteY2" fmla="*/ 0 h 515229"/>
            </a:gdLst>
            <a:ahLst/>
            <a:cxnLst>
              <a:cxn ang="0">
                <a:pos x="connsiteX0" y="connsiteY0"/>
              </a:cxn>
              <a:cxn ang="0">
                <a:pos x="connsiteX1" y="connsiteY1"/>
              </a:cxn>
              <a:cxn ang="0">
                <a:pos x="connsiteX2" y="connsiteY2"/>
              </a:cxn>
            </a:cxnLst>
            <a:rect l="l" t="t" r="r" b="b"/>
            <a:pathLst>
              <a:path w="723900" h="515229">
                <a:moveTo>
                  <a:pt x="723900" y="411480"/>
                </a:moveTo>
                <a:cubicBezTo>
                  <a:pt x="494665" y="483870"/>
                  <a:pt x="265430" y="556260"/>
                  <a:pt x="144780" y="487680"/>
                </a:cubicBezTo>
                <a:cubicBezTo>
                  <a:pt x="24130" y="419100"/>
                  <a:pt x="12065" y="209550"/>
                  <a:pt x="0" y="0"/>
                </a:cubicBezTo>
              </a:path>
            </a:pathLst>
          </a:custGeom>
          <a:noFill/>
          <a:ln>
            <a:solidFill>
              <a:srgbClr val="7030A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TextBox 133">
            <a:extLst>
              <a:ext uri="{FF2B5EF4-FFF2-40B4-BE49-F238E27FC236}">
                <a16:creationId xmlns:a16="http://schemas.microsoft.com/office/drawing/2014/main" id="{77527347-8C17-B856-07A9-59225A2BB8D7}"/>
              </a:ext>
            </a:extLst>
          </p:cNvPr>
          <p:cNvSpPr txBox="1"/>
          <p:nvPr/>
        </p:nvSpPr>
        <p:spPr>
          <a:xfrm>
            <a:off x="6669139" y="3361792"/>
            <a:ext cx="1521379" cy="307777"/>
          </a:xfrm>
          <a:prstGeom prst="rect">
            <a:avLst/>
          </a:prstGeom>
          <a:noFill/>
        </p:spPr>
        <p:txBody>
          <a:bodyPr wrap="none" rtlCol="0">
            <a:spAutoFit/>
          </a:bodyPr>
          <a:lstStyle/>
          <a:p>
            <a:r>
              <a:rPr lang="pl-PL" sz="1400" dirty="0">
                <a:solidFill>
                  <a:srgbClr val="00B050"/>
                </a:solidFill>
              </a:rPr>
              <a:t>Provide feedback</a:t>
            </a:r>
            <a:endParaRPr lang="en-GB" sz="1400" dirty="0">
              <a:solidFill>
                <a:srgbClr val="00B050"/>
              </a:solidFill>
            </a:endParaRPr>
          </a:p>
        </p:txBody>
      </p:sp>
      <p:pic>
        <p:nvPicPr>
          <p:cNvPr id="135" name="Graphic 134" descr="Checkmark with solid fill">
            <a:extLst>
              <a:ext uri="{FF2B5EF4-FFF2-40B4-BE49-F238E27FC236}">
                <a16:creationId xmlns:a16="http://schemas.microsoft.com/office/drawing/2014/main" id="{5391D8AB-468D-7D54-8A6F-CAD36416C93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110102" y="3377597"/>
            <a:ext cx="278162" cy="278162"/>
          </a:xfrm>
          <a:prstGeom prst="rect">
            <a:avLst/>
          </a:prstGeom>
        </p:spPr>
      </p:pic>
      <p:pic>
        <p:nvPicPr>
          <p:cNvPr id="136" name="Graphic 135" descr="Checkmark with solid fill">
            <a:extLst>
              <a:ext uri="{FF2B5EF4-FFF2-40B4-BE49-F238E27FC236}">
                <a16:creationId xmlns:a16="http://schemas.microsoft.com/office/drawing/2014/main" id="{CC97A7B0-7F30-1B48-05DB-0832C9FD52A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974076" y="2128579"/>
            <a:ext cx="278162" cy="278162"/>
          </a:xfrm>
          <a:prstGeom prst="rect">
            <a:avLst/>
          </a:prstGeom>
        </p:spPr>
      </p:pic>
      <p:sp>
        <p:nvSpPr>
          <p:cNvPr id="137" name="TextBox 136">
            <a:extLst>
              <a:ext uri="{FF2B5EF4-FFF2-40B4-BE49-F238E27FC236}">
                <a16:creationId xmlns:a16="http://schemas.microsoft.com/office/drawing/2014/main" id="{0654F881-CFDD-64FB-A9EC-D47A578FCCDA}"/>
              </a:ext>
            </a:extLst>
          </p:cNvPr>
          <p:cNvSpPr txBox="1"/>
          <p:nvPr/>
        </p:nvSpPr>
        <p:spPr>
          <a:xfrm>
            <a:off x="7003526" y="1408331"/>
            <a:ext cx="4628190" cy="369332"/>
          </a:xfrm>
          <a:prstGeom prst="rect">
            <a:avLst/>
          </a:prstGeom>
          <a:noFill/>
        </p:spPr>
        <p:txBody>
          <a:bodyPr wrap="none" rtlCol="0">
            <a:spAutoFit/>
          </a:bodyPr>
          <a:lstStyle/>
          <a:p>
            <a:pPr algn="ctr"/>
            <a:r>
              <a:rPr lang="pl-PL" dirty="0"/>
              <a:t>Direct semantic modelling</a:t>
            </a:r>
            <a:r>
              <a:rPr lang="en-GB" dirty="0"/>
              <a:t>  (ours, no equations)</a:t>
            </a:r>
          </a:p>
        </p:txBody>
      </p:sp>
      <p:sp>
        <p:nvSpPr>
          <p:cNvPr id="142" name="TextBox 141">
            <a:extLst>
              <a:ext uri="{FF2B5EF4-FFF2-40B4-BE49-F238E27FC236}">
                <a16:creationId xmlns:a16="http://schemas.microsoft.com/office/drawing/2014/main" id="{D5B2962C-31FA-F79A-B18F-4EB134BE946D}"/>
              </a:ext>
            </a:extLst>
          </p:cNvPr>
          <p:cNvSpPr txBox="1"/>
          <p:nvPr/>
        </p:nvSpPr>
        <p:spPr>
          <a:xfrm>
            <a:off x="1293441" y="1412435"/>
            <a:ext cx="3195940" cy="369332"/>
          </a:xfrm>
          <a:prstGeom prst="rect">
            <a:avLst/>
          </a:prstGeom>
          <a:noFill/>
        </p:spPr>
        <p:txBody>
          <a:bodyPr wrap="none" rtlCol="0">
            <a:spAutoFit/>
          </a:bodyPr>
          <a:lstStyle/>
          <a:p>
            <a:pPr algn="ctr"/>
            <a:r>
              <a:rPr lang="pl-PL" dirty="0"/>
              <a:t>Two-step modelling</a:t>
            </a:r>
            <a:r>
              <a:rPr lang="en-GB" dirty="0"/>
              <a:t> (traditional)</a:t>
            </a:r>
          </a:p>
        </p:txBody>
      </p:sp>
      <p:sp>
        <p:nvSpPr>
          <p:cNvPr id="143" name="TextBox 142">
            <a:extLst>
              <a:ext uri="{FF2B5EF4-FFF2-40B4-BE49-F238E27FC236}">
                <a16:creationId xmlns:a16="http://schemas.microsoft.com/office/drawing/2014/main" id="{11EF8CC4-A8E8-DE0E-4DBD-309FD595DE70}"/>
              </a:ext>
            </a:extLst>
          </p:cNvPr>
          <p:cNvSpPr txBox="1"/>
          <p:nvPr/>
        </p:nvSpPr>
        <p:spPr>
          <a:xfrm>
            <a:off x="1405921" y="2063918"/>
            <a:ext cx="1466171" cy="307777"/>
          </a:xfrm>
          <a:prstGeom prst="rect">
            <a:avLst/>
          </a:prstGeom>
          <a:noFill/>
        </p:spPr>
        <p:txBody>
          <a:bodyPr wrap="none" rtlCol="0">
            <a:spAutoFit/>
          </a:bodyPr>
          <a:lstStyle/>
          <a:p>
            <a:r>
              <a:rPr lang="pl-PL" sz="1400" dirty="0">
                <a:solidFill>
                  <a:srgbClr val="C00000"/>
                </a:solidFill>
              </a:rPr>
              <a:t>Difficult to inject</a:t>
            </a:r>
            <a:endParaRPr lang="en-GB" sz="1400" dirty="0">
              <a:solidFill>
                <a:srgbClr val="C00000"/>
              </a:solidFill>
            </a:endParaRPr>
          </a:p>
        </p:txBody>
      </p:sp>
      <p:pic>
        <p:nvPicPr>
          <p:cNvPr id="144" name="Graphic 143" descr="Close with solid fill">
            <a:extLst>
              <a:ext uri="{FF2B5EF4-FFF2-40B4-BE49-F238E27FC236}">
                <a16:creationId xmlns:a16="http://schemas.microsoft.com/office/drawing/2014/main" id="{1676A8B9-8E99-38BF-96E7-2FDCD6AFE9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83100" y="2107735"/>
            <a:ext cx="286226" cy="286226"/>
          </a:xfrm>
          <a:prstGeom prst="rect">
            <a:avLst/>
          </a:prstGeom>
        </p:spPr>
      </p:pic>
      <p:sp>
        <p:nvSpPr>
          <p:cNvPr id="145" name="TextBox 144">
            <a:extLst>
              <a:ext uri="{FF2B5EF4-FFF2-40B4-BE49-F238E27FC236}">
                <a16:creationId xmlns:a16="http://schemas.microsoft.com/office/drawing/2014/main" id="{E55B3180-CB65-B226-0BFC-7BFA2BD7B0B4}"/>
              </a:ext>
            </a:extLst>
          </p:cNvPr>
          <p:cNvSpPr txBox="1"/>
          <p:nvPr/>
        </p:nvSpPr>
        <p:spPr>
          <a:xfrm>
            <a:off x="211494" y="1690121"/>
            <a:ext cx="1449693" cy="340519"/>
          </a:xfrm>
          <a:prstGeom prst="round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pl-PL" sz="1400" dirty="0">
                <a:solidFill>
                  <a:schemeClr val="tx1"/>
                </a:solidFill>
              </a:rPr>
              <a:t>Prior knowledge</a:t>
            </a:r>
          </a:p>
        </p:txBody>
      </p:sp>
      <p:sp>
        <p:nvSpPr>
          <p:cNvPr id="146" name="Freeform: Shape 145">
            <a:extLst>
              <a:ext uri="{FF2B5EF4-FFF2-40B4-BE49-F238E27FC236}">
                <a16:creationId xmlns:a16="http://schemas.microsoft.com/office/drawing/2014/main" id="{8DBD58CF-2349-9F4F-843F-C361BD406084}"/>
              </a:ext>
            </a:extLst>
          </p:cNvPr>
          <p:cNvSpPr/>
          <p:nvPr/>
        </p:nvSpPr>
        <p:spPr>
          <a:xfrm rot="13136474" flipH="1">
            <a:off x="1059870" y="2249888"/>
            <a:ext cx="517614" cy="114400"/>
          </a:xfrm>
          <a:custGeom>
            <a:avLst/>
            <a:gdLst>
              <a:gd name="connsiteX0" fmla="*/ 0 w 3640428"/>
              <a:gd name="connsiteY0" fmla="*/ 72980 h 622859"/>
              <a:gd name="connsiteX1" fmla="*/ 1863144 w 3640428"/>
              <a:gd name="connsiteY1" fmla="*/ 622478 h 622859"/>
              <a:gd name="connsiteX2" fmla="*/ 3640428 w 3640428"/>
              <a:gd name="connsiteY2" fmla="*/ 0 h 622859"/>
            </a:gdLst>
            <a:ahLst/>
            <a:cxnLst>
              <a:cxn ang="0">
                <a:pos x="connsiteX0" y="connsiteY0"/>
              </a:cxn>
              <a:cxn ang="0">
                <a:pos x="connsiteX1" y="connsiteY1"/>
              </a:cxn>
              <a:cxn ang="0">
                <a:pos x="connsiteX2" y="connsiteY2"/>
              </a:cxn>
            </a:cxnLst>
            <a:rect l="l" t="t" r="r" b="b"/>
            <a:pathLst>
              <a:path w="3640428" h="622859">
                <a:moveTo>
                  <a:pt x="0" y="72980"/>
                </a:moveTo>
                <a:cubicBezTo>
                  <a:pt x="628203" y="353810"/>
                  <a:pt x="1256406" y="634641"/>
                  <a:pt x="1863144" y="622478"/>
                </a:cubicBezTo>
                <a:cubicBezTo>
                  <a:pt x="2469882" y="610315"/>
                  <a:pt x="3055155" y="305157"/>
                  <a:pt x="3640428" y="0"/>
                </a:cubicBezTo>
              </a:path>
            </a:pathLst>
          </a:custGeom>
          <a:noFill/>
          <a:ln>
            <a:solidFill>
              <a:schemeClr val="bg1">
                <a:lumMod val="75000"/>
              </a:schemeClr>
            </a:solidFill>
            <a:prstDash val="dash"/>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7" name="Graphic 146" descr="Head with gears outline">
            <a:extLst>
              <a:ext uri="{FF2B5EF4-FFF2-40B4-BE49-F238E27FC236}">
                <a16:creationId xmlns:a16="http://schemas.microsoft.com/office/drawing/2014/main" id="{3285845D-1FEF-5B13-B4D6-6FB5DFCDCB5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25466" y="1997511"/>
            <a:ext cx="457200" cy="457200"/>
          </a:xfrm>
          <a:prstGeom prst="rect">
            <a:avLst/>
          </a:prstGeom>
        </p:spPr>
      </p:pic>
      <p:sp>
        <p:nvSpPr>
          <p:cNvPr id="148" name="TextBox 147">
            <a:extLst>
              <a:ext uri="{FF2B5EF4-FFF2-40B4-BE49-F238E27FC236}">
                <a16:creationId xmlns:a16="http://schemas.microsoft.com/office/drawing/2014/main" id="{ECCF9595-BC4A-7DEE-C5E5-5694CBF094DE}"/>
              </a:ext>
            </a:extLst>
          </p:cNvPr>
          <p:cNvSpPr txBox="1"/>
          <p:nvPr/>
        </p:nvSpPr>
        <p:spPr>
          <a:xfrm>
            <a:off x="3725288" y="2850502"/>
            <a:ext cx="1558760" cy="307777"/>
          </a:xfrm>
          <a:prstGeom prst="rect">
            <a:avLst/>
          </a:prstGeom>
          <a:noFill/>
        </p:spPr>
        <p:txBody>
          <a:bodyPr wrap="none" rtlCol="0">
            <a:spAutoFit/>
          </a:bodyPr>
          <a:lstStyle/>
          <a:p>
            <a:r>
              <a:rPr lang="pl-PL" sz="1400" dirty="0">
                <a:solidFill>
                  <a:srgbClr val="C00000"/>
                </a:solidFill>
              </a:rPr>
              <a:t>(may be complex)</a:t>
            </a:r>
            <a:endParaRPr lang="en-GB" sz="1400" dirty="0">
              <a:solidFill>
                <a:srgbClr val="C00000"/>
              </a:solidFill>
            </a:endParaRPr>
          </a:p>
        </p:txBody>
      </p:sp>
      <p:sp>
        <p:nvSpPr>
          <p:cNvPr id="149" name="TextBox 148">
            <a:extLst>
              <a:ext uri="{FF2B5EF4-FFF2-40B4-BE49-F238E27FC236}">
                <a16:creationId xmlns:a16="http://schemas.microsoft.com/office/drawing/2014/main" id="{B2B646DC-DA87-EF92-2EBF-2BE8547C02C4}"/>
              </a:ext>
            </a:extLst>
          </p:cNvPr>
          <p:cNvSpPr txBox="1"/>
          <p:nvPr/>
        </p:nvSpPr>
        <p:spPr>
          <a:xfrm>
            <a:off x="6328287" y="1696191"/>
            <a:ext cx="1449693" cy="340519"/>
          </a:xfrm>
          <a:prstGeom prst="round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pl-PL" sz="1400" dirty="0">
                <a:solidFill>
                  <a:schemeClr val="tx1"/>
                </a:solidFill>
              </a:rPr>
              <a:t>Prior knowledge</a:t>
            </a:r>
          </a:p>
        </p:txBody>
      </p:sp>
      <p:pic>
        <p:nvPicPr>
          <p:cNvPr id="150" name="Graphic 149" descr="Head with gears outline">
            <a:extLst>
              <a:ext uri="{FF2B5EF4-FFF2-40B4-BE49-F238E27FC236}">
                <a16:creationId xmlns:a16="http://schemas.microsoft.com/office/drawing/2014/main" id="{2E09B668-37CC-D21A-54CB-998C75F7171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742259" y="2003581"/>
            <a:ext cx="457200" cy="457200"/>
          </a:xfrm>
          <a:prstGeom prst="rect">
            <a:avLst/>
          </a:prstGeom>
        </p:spPr>
      </p:pic>
      <p:sp>
        <p:nvSpPr>
          <p:cNvPr id="151" name="TextBox 150">
            <a:extLst>
              <a:ext uri="{FF2B5EF4-FFF2-40B4-BE49-F238E27FC236}">
                <a16:creationId xmlns:a16="http://schemas.microsoft.com/office/drawing/2014/main" id="{65BAFF76-ED7B-B58E-5007-6B4D55C708ED}"/>
              </a:ext>
            </a:extLst>
          </p:cNvPr>
          <p:cNvSpPr txBox="1"/>
          <p:nvPr/>
        </p:nvSpPr>
        <p:spPr>
          <a:xfrm>
            <a:off x="7130160" y="1931292"/>
            <a:ext cx="1209562" cy="307777"/>
          </a:xfrm>
          <a:prstGeom prst="rect">
            <a:avLst/>
          </a:prstGeom>
          <a:noFill/>
        </p:spPr>
        <p:txBody>
          <a:bodyPr wrap="none" rtlCol="0">
            <a:spAutoFit/>
          </a:bodyPr>
          <a:lstStyle/>
          <a:p>
            <a:r>
              <a:rPr lang="pl-PL" sz="1400" dirty="0">
                <a:solidFill>
                  <a:srgbClr val="00B050"/>
                </a:solidFill>
              </a:rPr>
              <a:t>Easy to inject</a:t>
            </a:r>
            <a:endParaRPr lang="en-GB" sz="1400" dirty="0">
              <a:solidFill>
                <a:srgbClr val="00B050"/>
              </a:solidFill>
            </a:endParaRPr>
          </a:p>
        </p:txBody>
      </p:sp>
      <p:sp>
        <p:nvSpPr>
          <p:cNvPr id="152" name="Freeform: Shape 151">
            <a:extLst>
              <a:ext uri="{FF2B5EF4-FFF2-40B4-BE49-F238E27FC236}">
                <a16:creationId xmlns:a16="http://schemas.microsoft.com/office/drawing/2014/main" id="{33C90BEF-BC40-1CE6-E45A-19FA6438A2B8}"/>
              </a:ext>
            </a:extLst>
          </p:cNvPr>
          <p:cNvSpPr/>
          <p:nvPr/>
        </p:nvSpPr>
        <p:spPr>
          <a:xfrm rot="11693820">
            <a:off x="7205551" y="2267385"/>
            <a:ext cx="458365" cy="238109"/>
          </a:xfrm>
          <a:custGeom>
            <a:avLst/>
            <a:gdLst>
              <a:gd name="connsiteX0" fmla="*/ 723900 w 723900"/>
              <a:gd name="connsiteY0" fmla="*/ 411480 h 515229"/>
              <a:gd name="connsiteX1" fmla="*/ 144780 w 723900"/>
              <a:gd name="connsiteY1" fmla="*/ 487680 h 515229"/>
              <a:gd name="connsiteX2" fmla="*/ 0 w 723900"/>
              <a:gd name="connsiteY2" fmla="*/ 0 h 515229"/>
            </a:gdLst>
            <a:ahLst/>
            <a:cxnLst>
              <a:cxn ang="0">
                <a:pos x="connsiteX0" y="connsiteY0"/>
              </a:cxn>
              <a:cxn ang="0">
                <a:pos x="connsiteX1" y="connsiteY1"/>
              </a:cxn>
              <a:cxn ang="0">
                <a:pos x="connsiteX2" y="connsiteY2"/>
              </a:cxn>
            </a:cxnLst>
            <a:rect l="l" t="t" r="r" b="b"/>
            <a:pathLst>
              <a:path w="723900" h="515229">
                <a:moveTo>
                  <a:pt x="723900" y="411480"/>
                </a:moveTo>
                <a:cubicBezTo>
                  <a:pt x="494665" y="483870"/>
                  <a:pt x="265430" y="556260"/>
                  <a:pt x="144780" y="487680"/>
                </a:cubicBezTo>
                <a:cubicBezTo>
                  <a:pt x="24130" y="419100"/>
                  <a:pt x="12065" y="209550"/>
                  <a:pt x="0" y="0"/>
                </a:cubicBezTo>
              </a:path>
            </a:pathLst>
          </a:custGeom>
          <a:noFill/>
          <a:ln>
            <a:solidFill>
              <a:srgbClr val="7030A0"/>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3" name="Graphic 152" descr="Checkmark with solid fill">
            <a:extLst>
              <a:ext uri="{FF2B5EF4-FFF2-40B4-BE49-F238E27FC236}">
                <a16:creationId xmlns:a16="http://schemas.microsoft.com/office/drawing/2014/main" id="{90878107-51E6-9039-9A9B-8971D71E73C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271706" y="1945930"/>
            <a:ext cx="278162" cy="278162"/>
          </a:xfrm>
          <a:prstGeom prst="rect">
            <a:avLst/>
          </a:prstGeom>
        </p:spPr>
      </p:pic>
      <p:grpSp>
        <p:nvGrpSpPr>
          <p:cNvPr id="2" name="Group 1">
            <a:extLst>
              <a:ext uri="{FF2B5EF4-FFF2-40B4-BE49-F238E27FC236}">
                <a16:creationId xmlns:a16="http://schemas.microsoft.com/office/drawing/2014/main" id="{F0C2F7DF-4824-AB90-5E74-52BE45D6F9DF}"/>
              </a:ext>
            </a:extLst>
          </p:cNvPr>
          <p:cNvGrpSpPr/>
          <p:nvPr/>
        </p:nvGrpSpPr>
        <p:grpSpPr>
          <a:xfrm>
            <a:off x="291944" y="3143277"/>
            <a:ext cx="5399370" cy="2125670"/>
            <a:chOff x="291944" y="3143277"/>
            <a:chExt cx="5399370" cy="2125670"/>
          </a:xfrm>
        </p:grpSpPr>
        <p:sp>
          <p:nvSpPr>
            <p:cNvPr id="177" name="Isosceles Triangle 176">
              <a:extLst>
                <a:ext uri="{FF2B5EF4-FFF2-40B4-BE49-F238E27FC236}">
                  <a16:creationId xmlns:a16="http://schemas.microsoft.com/office/drawing/2014/main" id="{64A79341-13FD-1E64-161A-C5850C07775A}"/>
                </a:ext>
              </a:extLst>
            </p:cNvPr>
            <p:cNvSpPr/>
            <p:nvPr/>
          </p:nvSpPr>
          <p:spPr>
            <a:xfrm>
              <a:off x="1795727" y="3143277"/>
              <a:ext cx="341566" cy="1155662"/>
            </a:xfrm>
            <a:prstGeom prst="triangle">
              <a:avLst>
                <a:gd name="adj" fmla="val 84794"/>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179" name="Rectangle: Rounded Corners 178">
              <a:extLst>
                <a:ext uri="{FF2B5EF4-FFF2-40B4-BE49-F238E27FC236}">
                  <a16:creationId xmlns:a16="http://schemas.microsoft.com/office/drawing/2014/main" id="{19D74BDF-054B-6049-56C2-F10BDCBD723D}"/>
                </a:ext>
              </a:extLst>
            </p:cNvPr>
            <p:cNvSpPr/>
            <p:nvPr/>
          </p:nvSpPr>
          <p:spPr>
            <a:xfrm>
              <a:off x="291944" y="4267869"/>
              <a:ext cx="5399370" cy="100107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sz="1100" dirty="0"/>
            </a:p>
          </p:txBody>
        </p:sp>
        <mc:AlternateContent xmlns:mc="http://schemas.openxmlformats.org/markup-compatibility/2006" xmlns:a14="http://schemas.microsoft.com/office/drawing/2010/main">
          <mc:Choice Requires="a14">
            <p:sp>
              <p:nvSpPr>
                <p:cNvPr id="180" name="Rectangle: Rounded Corners 179">
                  <a:extLst>
                    <a:ext uri="{FF2B5EF4-FFF2-40B4-BE49-F238E27FC236}">
                      <a16:creationId xmlns:a16="http://schemas.microsoft.com/office/drawing/2014/main" id="{03D894F8-3A3C-9CF6-463A-61B7F4F93E81}"/>
                    </a:ext>
                  </a:extLst>
                </p:cNvPr>
                <p:cNvSpPr/>
                <p:nvPr/>
              </p:nvSpPr>
              <p:spPr>
                <a:xfrm>
                  <a:off x="460748" y="4506545"/>
                  <a:ext cx="1196149" cy="600655"/>
                </a:xfrm>
                <a:prstGeom prst="round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pl-PL" sz="1400" b="0" dirty="0"/>
                    <a:t>Initial value</a:t>
                  </a:r>
                </a:p>
                <a:p>
                  <a:pPr algn="ctr"/>
                  <a14:m>
                    <m:oMathPara xmlns:m="http://schemas.openxmlformats.org/officeDocument/2006/math">
                      <m:oMathParaPr>
                        <m:jc m:val="centerGroup"/>
                      </m:oMathParaPr>
                      <m:oMath xmlns:m="http://schemas.openxmlformats.org/officeDocument/2006/math">
                        <m:r>
                          <a:rPr lang="pl-PL" sz="1200" b="0" i="1" smtClean="0">
                            <a:latin typeface="Cambria Math" panose="02040503050406030204" pitchFamily="18" charset="0"/>
                          </a:rPr>
                          <m:t>𝑥</m:t>
                        </m:r>
                        <m:d>
                          <m:dPr>
                            <m:ctrlPr>
                              <a:rPr lang="pl-PL" sz="1200" b="0" i="1" smtClean="0">
                                <a:latin typeface="Cambria Math" panose="02040503050406030204" pitchFamily="18" charset="0"/>
                              </a:rPr>
                            </m:ctrlPr>
                          </m:dPr>
                          <m:e>
                            <m:sSub>
                              <m:sSubPr>
                                <m:ctrlPr>
                                  <a:rPr lang="pl-PL" sz="1200" b="0" i="1" smtClean="0">
                                    <a:latin typeface="Cambria Math" panose="02040503050406030204" pitchFamily="18" charset="0"/>
                                  </a:rPr>
                                </m:ctrlPr>
                              </m:sSubPr>
                              <m:e>
                                <m:r>
                                  <a:rPr lang="pl-PL" sz="1200" b="0" i="1" smtClean="0">
                                    <a:latin typeface="Cambria Math" panose="02040503050406030204" pitchFamily="18" charset="0"/>
                                  </a:rPr>
                                  <m:t>𝑡</m:t>
                                </m:r>
                              </m:e>
                              <m:sub>
                                <m:r>
                                  <a:rPr lang="pl-PL" sz="1200" b="0" i="1" smtClean="0">
                                    <a:latin typeface="Cambria Math" panose="02040503050406030204" pitchFamily="18" charset="0"/>
                                  </a:rPr>
                                  <m:t>0</m:t>
                                </m:r>
                              </m:sub>
                            </m:sSub>
                          </m:e>
                        </m:d>
                        <m:r>
                          <a:rPr lang="pl-PL" sz="1200" b="0" i="1" smtClean="0">
                            <a:latin typeface="Cambria Math" panose="02040503050406030204" pitchFamily="18" charset="0"/>
                          </a:rPr>
                          <m:t>=</m:t>
                        </m:r>
                        <m:sSub>
                          <m:sSubPr>
                            <m:ctrlPr>
                              <a:rPr lang="pl-PL" sz="1200" b="0" i="1" smtClean="0">
                                <a:latin typeface="Cambria Math" panose="02040503050406030204" pitchFamily="18" charset="0"/>
                              </a:rPr>
                            </m:ctrlPr>
                          </m:sSubPr>
                          <m:e>
                            <m:r>
                              <a:rPr lang="pl-PL" sz="1200" b="0" i="1" smtClean="0">
                                <a:latin typeface="Cambria Math" panose="02040503050406030204" pitchFamily="18" charset="0"/>
                              </a:rPr>
                              <m:t>𝑥</m:t>
                            </m:r>
                          </m:e>
                          <m:sub>
                            <m:r>
                              <a:rPr lang="pl-PL" sz="1200" b="0" i="1" smtClean="0">
                                <a:latin typeface="Cambria Math" panose="02040503050406030204" pitchFamily="18" charset="0"/>
                              </a:rPr>
                              <m:t>0</m:t>
                            </m:r>
                          </m:sub>
                        </m:sSub>
                      </m:oMath>
                    </m:oMathPara>
                  </a14:m>
                  <a:endParaRPr lang="en-GB" sz="1200" dirty="0"/>
                </a:p>
              </p:txBody>
            </p:sp>
          </mc:Choice>
          <mc:Fallback xmlns="">
            <p:sp>
              <p:nvSpPr>
                <p:cNvPr id="180" name="Rectangle: Rounded Corners 179">
                  <a:extLst>
                    <a:ext uri="{FF2B5EF4-FFF2-40B4-BE49-F238E27FC236}">
                      <a16:creationId xmlns:a16="http://schemas.microsoft.com/office/drawing/2014/main" id="{03D894F8-3A3C-9CF6-463A-61B7F4F93E81}"/>
                    </a:ext>
                  </a:extLst>
                </p:cNvPr>
                <p:cNvSpPr>
                  <a:spLocks noRot="1" noChangeAspect="1" noMove="1" noResize="1" noEditPoints="1" noAdjustHandles="1" noChangeArrowheads="1" noChangeShapeType="1" noTextEdit="1"/>
                </p:cNvSpPr>
                <p:nvPr/>
              </p:nvSpPr>
              <p:spPr>
                <a:xfrm>
                  <a:off x="460748" y="4506545"/>
                  <a:ext cx="1196149" cy="600655"/>
                </a:xfrm>
                <a:prstGeom prst="roundRect">
                  <a:avLst/>
                </a:prstGeom>
                <a:blipFill>
                  <a:blip r:embed="rId16"/>
                  <a:stretch>
                    <a:fillRect/>
                  </a:stretch>
                </a:blipFill>
                <a:ln w="12700" cap="flat" cmpd="sng" algn="ctr">
                  <a:solidFill>
                    <a:schemeClr val="dk1"/>
                  </a:solidFill>
                  <a:prstDash val="solid"/>
                  <a:round/>
                  <a:headEnd type="none" w="med" len="med"/>
                  <a:tailEnd type="none" w="med" len="med"/>
                </a:ln>
              </p:spPr>
              <p:txBody>
                <a:bodyPr/>
                <a:lstStyle/>
                <a:p>
                  <a:r>
                    <a:rPr lang="en-GB">
                      <a:noFill/>
                    </a:rPr>
                    <a:t> </a:t>
                  </a:r>
                </a:p>
              </p:txBody>
            </p:sp>
          </mc:Fallback>
        </mc:AlternateContent>
        <p:sp>
          <p:nvSpPr>
            <p:cNvPr id="181" name="TextBox 180">
              <a:extLst>
                <a:ext uri="{FF2B5EF4-FFF2-40B4-BE49-F238E27FC236}">
                  <a16:creationId xmlns:a16="http://schemas.microsoft.com/office/drawing/2014/main" id="{EE8BB16E-176F-41A4-9284-6BF3B15203E1}"/>
                </a:ext>
              </a:extLst>
            </p:cNvPr>
            <p:cNvSpPr txBox="1"/>
            <p:nvPr/>
          </p:nvSpPr>
          <p:spPr>
            <a:xfrm>
              <a:off x="1687467" y="4278766"/>
              <a:ext cx="2334613" cy="523220"/>
            </a:xfrm>
            <a:prstGeom prst="rect">
              <a:avLst/>
            </a:prstGeom>
            <a:noFill/>
          </p:spPr>
          <p:txBody>
            <a:bodyPr wrap="none" rtlCol="0">
              <a:spAutoFit/>
            </a:bodyPr>
            <a:lstStyle/>
            <a:p>
              <a:pPr algn="ctr"/>
              <a:r>
                <a:rPr lang="pl-PL" sz="1400" dirty="0"/>
                <a:t>Solve IVP </a:t>
              </a:r>
            </a:p>
            <a:p>
              <a:pPr algn="ctr"/>
              <a:r>
                <a:rPr lang="pl-PL" sz="1400" dirty="0"/>
                <a:t>(e.g., forward Euler method)</a:t>
              </a:r>
              <a:endParaRPr lang="en-GB" sz="1400" dirty="0"/>
            </a:p>
          </p:txBody>
        </p:sp>
        <p:cxnSp>
          <p:nvCxnSpPr>
            <p:cNvPr id="182" name="Straight Arrow Connector 181">
              <a:extLst>
                <a:ext uri="{FF2B5EF4-FFF2-40B4-BE49-F238E27FC236}">
                  <a16:creationId xmlns:a16="http://schemas.microsoft.com/office/drawing/2014/main" id="{2207D431-9E4E-FB35-42F3-9256CBB06643}"/>
                </a:ext>
              </a:extLst>
            </p:cNvPr>
            <p:cNvCxnSpPr>
              <a:cxnSpLocks/>
            </p:cNvCxnSpPr>
            <p:nvPr/>
          </p:nvCxnSpPr>
          <p:spPr>
            <a:xfrm>
              <a:off x="1753524" y="4827794"/>
              <a:ext cx="2341673"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3" name="Rectangle: Rounded Corners 182">
                  <a:extLst>
                    <a:ext uri="{FF2B5EF4-FFF2-40B4-BE49-F238E27FC236}">
                      <a16:creationId xmlns:a16="http://schemas.microsoft.com/office/drawing/2014/main" id="{FE9239D1-BD6F-2219-FB12-482B4D3FBCF5}"/>
                    </a:ext>
                  </a:extLst>
                </p:cNvPr>
                <p:cNvSpPr/>
                <p:nvPr/>
              </p:nvSpPr>
              <p:spPr>
                <a:xfrm>
                  <a:off x="4187805" y="4508834"/>
                  <a:ext cx="1196149" cy="600655"/>
                </a:xfrm>
                <a:prstGeom prst="round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pl-PL" sz="1400" b="0" dirty="0"/>
                    <a:t>Trajectory</a:t>
                  </a:r>
                </a:p>
                <a:p>
                  <a:pPr algn="ctr"/>
                  <a14:m>
                    <m:oMathPara xmlns:m="http://schemas.openxmlformats.org/officeDocument/2006/math">
                      <m:oMathParaPr>
                        <m:jc m:val="centerGroup"/>
                      </m:oMathParaPr>
                      <m:oMath xmlns:m="http://schemas.openxmlformats.org/officeDocument/2006/math">
                        <m:r>
                          <a:rPr lang="pl-PL" sz="1200" b="0" i="1" smtClean="0">
                            <a:latin typeface="Cambria Math" panose="02040503050406030204" pitchFamily="18" charset="0"/>
                          </a:rPr>
                          <m:t>𝑥</m:t>
                        </m:r>
                        <m:r>
                          <a:rPr lang="pl-PL" sz="1200" b="0" i="1" smtClean="0">
                            <a:latin typeface="Cambria Math" panose="02040503050406030204" pitchFamily="18" charset="0"/>
                          </a:rPr>
                          <m:t>:</m:t>
                        </m:r>
                        <m:r>
                          <a:rPr lang="pl-PL" sz="1200" b="0" i="1" smtClean="0">
                            <a:latin typeface="Cambria Math" panose="02040503050406030204" pitchFamily="18" charset="0"/>
                            <a:ea typeface="Cambria Math" panose="02040503050406030204" pitchFamily="18" charset="0"/>
                          </a:rPr>
                          <m:t>𝒯</m:t>
                        </m:r>
                        <m:r>
                          <a:rPr lang="pl-PL" sz="1200" b="0" i="1" smtClean="0">
                            <a:latin typeface="Cambria Math" panose="02040503050406030204" pitchFamily="18" charset="0"/>
                            <a:ea typeface="Cambria Math" panose="02040503050406030204" pitchFamily="18" charset="0"/>
                          </a:rPr>
                          <m:t>→</m:t>
                        </m:r>
                        <m:r>
                          <a:rPr lang="pl-PL" sz="1200" b="0" i="1" smtClean="0">
                            <a:latin typeface="Cambria Math" panose="02040503050406030204" pitchFamily="18" charset="0"/>
                            <a:ea typeface="Cambria Math" panose="02040503050406030204" pitchFamily="18" charset="0"/>
                          </a:rPr>
                          <m:t>ℝ</m:t>
                        </m:r>
                      </m:oMath>
                    </m:oMathPara>
                  </a14:m>
                  <a:endParaRPr lang="en-GB" sz="1200" dirty="0"/>
                </a:p>
              </p:txBody>
            </p:sp>
          </mc:Choice>
          <mc:Fallback xmlns="">
            <p:sp>
              <p:nvSpPr>
                <p:cNvPr id="183" name="Rectangle: Rounded Corners 182">
                  <a:extLst>
                    <a:ext uri="{FF2B5EF4-FFF2-40B4-BE49-F238E27FC236}">
                      <a16:creationId xmlns:a16="http://schemas.microsoft.com/office/drawing/2014/main" id="{FE9239D1-BD6F-2219-FB12-482B4D3FBCF5}"/>
                    </a:ext>
                  </a:extLst>
                </p:cNvPr>
                <p:cNvSpPr>
                  <a:spLocks noRot="1" noChangeAspect="1" noMove="1" noResize="1" noEditPoints="1" noAdjustHandles="1" noChangeArrowheads="1" noChangeShapeType="1" noTextEdit="1"/>
                </p:cNvSpPr>
                <p:nvPr/>
              </p:nvSpPr>
              <p:spPr>
                <a:xfrm>
                  <a:off x="4187805" y="4508834"/>
                  <a:ext cx="1196149" cy="600655"/>
                </a:xfrm>
                <a:prstGeom prst="roundRect">
                  <a:avLst/>
                </a:prstGeom>
                <a:blipFill>
                  <a:blip r:embed="rId17"/>
                  <a:stretch>
                    <a:fillRect/>
                  </a:stretch>
                </a:blipFill>
                <a:ln w="12700" cap="flat" cmpd="sng" algn="ctr">
                  <a:solidFill>
                    <a:schemeClr val="dk1"/>
                  </a:solidFill>
                  <a:prstDash val="solid"/>
                  <a:round/>
                  <a:headEnd type="none" w="med" len="med"/>
                  <a:tailEnd type="none" w="med" len="med"/>
                </a:ln>
              </p:spPr>
              <p:txBody>
                <a:bodyPr/>
                <a:lstStyle/>
                <a:p>
                  <a:r>
                    <a:rPr lang="en-GB">
                      <a:noFill/>
                    </a:rPr>
                    <a:t> </a:t>
                  </a:r>
                </a:p>
              </p:txBody>
            </p:sp>
          </mc:Fallback>
        </mc:AlternateContent>
        <p:pic>
          <p:nvPicPr>
            <p:cNvPr id="192" name="Graphic 191" descr="Magnifying glass with solid fill">
              <a:extLst>
                <a:ext uri="{FF2B5EF4-FFF2-40B4-BE49-F238E27FC236}">
                  <a16:creationId xmlns:a16="http://schemas.microsoft.com/office/drawing/2014/main" id="{5744AB6B-C705-5DBF-4575-3F1B32D39F7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1816118" y="3947277"/>
              <a:ext cx="300783" cy="300783"/>
            </a:xfrm>
            <a:prstGeom prst="rect">
              <a:avLst/>
            </a:prstGeom>
          </p:spPr>
        </p:pic>
      </p:grpSp>
      <p:grpSp>
        <p:nvGrpSpPr>
          <p:cNvPr id="138" name="Group 137">
            <a:extLst>
              <a:ext uri="{FF2B5EF4-FFF2-40B4-BE49-F238E27FC236}">
                <a16:creationId xmlns:a16="http://schemas.microsoft.com/office/drawing/2014/main" id="{B16FDFE4-05F5-08F6-3ABB-23416195BDAA}"/>
              </a:ext>
            </a:extLst>
          </p:cNvPr>
          <p:cNvGrpSpPr/>
          <p:nvPr/>
        </p:nvGrpSpPr>
        <p:grpSpPr>
          <a:xfrm>
            <a:off x="6578045" y="3144823"/>
            <a:ext cx="5399370" cy="2111224"/>
            <a:chOff x="6578045" y="3144823"/>
            <a:chExt cx="5399370" cy="2111224"/>
          </a:xfrm>
        </p:grpSpPr>
        <p:sp>
          <p:nvSpPr>
            <p:cNvPr id="176" name="Isosceles Triangle 175">
              <a:extLst>
                <a:ext uri="{FF2B5EF4-FFF2-40B4-BE49-F238E27FC236}">
                  <a16:creationId xmlns:a16="http://schemas.microsoft.com/office/drawing/2014/main" id="{81F92690-34DD-00D4-60D7-4EFDA4E31F83}"/>
                </a:ext>
              </a:extLst>
            </p:cNvPr>
            <p:cNvSpPr/>
            <p:nvPr/>
          </p:nvSpPr>
          <p:spPr>
            <a:xfrm>
              <a:off x="11219077" y="3144823"/>
              <a:ext cx="341566" cy="1155662"/>
            </a:xfrm>
            <a:prstGeom prst="triangle">
              <a:avLst>
                <a:gd name="adj" fmla="val 84794"/>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178" name="Rectangle: Rounded Corners 177">
              <a:extLst>
                <a:ext uri="{FF2B5EF4-FFF2-40B4-BE49-F238E27FC236}">
                  <a16:creationId xmlns:a16="http://schemas.microsoft.com/office/drawing/2014/main" id="{3B1E5E8D-3FA2-4916-7A0D-0208B9586474}"/>
                </a:ext>
              </a:extLst>
            </p:cNvPr>
            <p:cNvSpPr/>
            <p:nvPr/>
          </p:nvSpPr>
          <p:spPr>
            <a:xfrm>
              <a:off x="6578045" y="4254969"/>
              <a:ext cx="5399370" cy="100107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sz="1100" dirty="0"/>
            </a:p>
          </p:txBody>
        </p:sp>
        <mc:AlternateContent xmlns:mc="http://schemas.openxmlformats.org/markup-compatibility/2006" xmlns:a14="http://schemas.microsoft.com/office/drawing/2010/main">
          <mc:Choice Requires="a14">
            <p:sp>
              <p:nvSpPr>
                <p:cNvPr id="184" name="Rectangle: Rounded Corners 183">
                  <a:extLst>
                    <a:ext uri="{FF2B5EF4-FFF2-40B4-BE49-F238E27FC236}">
                      <a16:creationId xmlns:a16="http://schemas.microsoft.com/office/drawing/2014/main" id="{CBE11A98-9BB7-A439-A680-9D0080D69FBC}"/>
                    </a:ext>
                  </a:extLst>
                </p:cNvPr>
                <p:cNvSpPr/>
                <p:nvPr/>
              </p:nvSpPr>
              <p:spPr>
                <a:xfrm>
                  <a:off x="6867740" y="4496483"/>
                  <a:ext cx="1196149" cy="600655"/>
                </a:xfrm>
                <a:prstGeom prst="round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pl-PL" sz="1400" b="0" dirty="0"/>
                    <a:t>Initial value</a:t>
                  </a:r>
                </a:p>
                <a:p>
                  <a:pPr algn="ctr"/>
                  <a14:m>
                    <m:oMathPara xmlns:m="http://schemas.openxmlformats.org/officeDocument/2006/math">
                      <m:oMathParaPr>
                        <m:jc m:val="centerGroup"/>
                      </m:oMathParaPr>
                      <m:oMath xmlns:m="http://schemas.openxmlformats.org/officeDocument/2006/math">
                        <m:r>
                          <a:rPr lang="pl-PL" sz="1200" b="0" i="1" smtClean="0">
                            <a:latin typeface="Cambria Math" panose="02040503050406030204" pitchFamily="18" charset="0"/>
                          </a:rPr>
                          <m:t>𝑥</m:t>
                        </m:r>
                        <m:d>
                          <m:dPr>
                            <m:ctrlPr>
                              <a:rPr lang="pl-PL" sz="1200" b="0" i="1" smtClean="0">
                                <a:latin typeface="Cambria Math" panose="02040503050406030204" pitchFamily="18" charset="0"/>
                              </a:rPr>
                            </m:ctrlPr>
                          </m:dPr>
                          <m:e>
                            <m:sSub>
                              <m:sSubPr>
                                <m:ctrlPr>
                                  <a:rPr lang="pl-PL" sz="1200" b="0" i="1" smtClean="0">
                                    <a:latin typeface="Cambria Math" panose="02040503050406030204" pitchFamily="18" charset="0"/>
                                  </a:rPr>
                                </m:ctrlPr>
                              </m:sSubPr>
                              <m:e>
                                <m:r>
                                  <a:rPr lang="pl-PL" sz="1200" b="0" i="1" smtClean="0">
                                    <a:latin typeface="Cambria Math" panose="02040503050406030204" pitchFamily="18" charset="0"/>
                                  </a:rPr>
                                  <m:t>𝑡</m:t>
                                </m:r>
                              </m:e>
                              <m:sub>
                                <m:r>
                                  <a:rPr lang="pl-PL" sz="1200" b="0" i="1" smtClean="0">
                                    <a:latin typeface="Cambria Math" panose="02040503050406030204" pitchFamily="18" charset="0"/>
                                  </a:rPr>
                                  <m:t>0</m:t>
                                </m:r>
                              </m:sub>
                            </m:sSub>
                          </m:e>
                        </m:d>
                        <m:r>
                          <a:rPr lang="pl-PL" sz="1200" b="0" i="1" smtClean="0">
                            <a:latin typeface="Cambria Math" panose="02040503050406030204" pitchFamily="18" charset="0"/>
                          </a:rPr>
                          <m:t>=</m:t>
                        </m:r>
                        <m:sSub>
                          <m:sSubPr>
                            <m:ctrlPr>
                              <a:rPr lang="pl-PL" sz="1200" b="0" i="1" smtClean="0">
                                <a:latin typeface="Cambria Math" panose="02040503050406030204" pitchFamily="18" charset="0"/>
                              </a:rPr>
                            </m:ctrlPr>
                          </m:sSubPr>
                          <m:e>
                            <m:r>
                              <a:rPr lang="pl-PL" sz="1200" b="0" i="1" smtClean="0">
                                <a:latin typeface="Cambria Math" panose="02040503050406030204" pitchFamily="18" charset="0"/>
                              </a:rPr>
                              <m:t>𝑥</m:t>
                            </m:r>
                          </m:e>
                          <m:sub>
                            <m:r>
                              <a:rPr lang="pl-PL" sz="1200" b="0" i="1" smtClean="0">
                                <a:latin typeface="Cambria Math" panose="02040503050406030204" pitchFamily="18" charset="0"/>
                              </a:rPr>
                              <m:t>0</m:t>
                            </m:r>
                          </m:sub>
                        </m:sSub>
                      </m:oMath>
                    </m:oMathPara>
                  </a14:m>
                  <a:endParaRPr lang="en-GB" sz="1200" dirty="0"/>
                </a:p>
              </p:txBody>
            </p:sp>
          </mc:Choice>
          <mc:Fallback xmlns="">
            <p:sp>
              <p:nvSpPr>
                <p:cNvPr id="184" name="Rectangle: Rounded Corners 183">
                  <a:extLst>
                    <a:ext uri="{FF2B5EF4-FFF2-40B4-BE49-F238E27FC236}">
                      <a16:creationId xmlns:a16="http://schemas.microsoft.com/office/drawing/2014/main" id="{CBE11A98-9BB7-A439-A680-9D0080D69FBC}"/>
                    </a:ext>
                  </a:extLst>
                </p:cNvPr>
                <p:cNvSpPr>
                  <a:spLocks noRot="1" noChangeAspect="1" noMove="1" noResize="1" noEditPoints="1" noAdjustHandles="1" noChangeArrowheads="1" noChangeShapeType="1" noTextEdit="1"/>
                </p:cNvSpPr>
                <p:nvPr/>
              </p:nvSpPr>
              <p:spPr>
                <a:xfrm>
                  <a:off x="6867740" y="4496483"/>
                  <a:ext cx="1196149" cy="600655"/>
                </a:xfrm>
                <a:prstGeom prst="roundRect">
                  <a:avLst/>
                </a:prstGeom>
                <a:blipFill>
                  <a:blip r:embed="rId20"/>
                  <a:stretch>
                    <a:fillRect/>
                  </a:stretch>
                </a:blipFill>
                <a:ln w="12700" cap="flat" cmpd="sng" algn="ctr">
                  <a:solidFill>
                    <a:schemeClr val="dk1"/>
                  </a:solidFill>
                  <a:prstDash val="solid"/>
                  <a:round/>
                  <a:headEnd type="none" w="med" len="med"/>
                  <a:tailEnd type="none" w="med" len="med"/>
                </a:ln>
              </p:spPr>
              <p:txBody>
                <a:bodyPr/>
                <a:lstStyle/>
                <a:p>
                  <a:r>
                    <a:rPr lang="en-GB">
                      <a:noFill/>
                    </a:rPr>
                    <a:t> </a:t>
                  </a:r>
                </a:p>
              </p:txBody>
            </p:sp>
          </mc:Fallback>
        </mc:AlternateContent>
        <p:cxnSp>
          <p:nvCxnSpPr>
            <p:cNvPr id="185" name="Straight Arrow Connector 184">
              <a:extLst>
                <a:ext uri="{FF2B5EF4-FFF2-40B4-BE49-F238E27FC236}">
                  <a16:creationId xmlns:a16="http://schemas.microsoft.com/office/drawing/2014/main" id="{5CD21D03-EDF4-4BE3-E76E-0BE0B9C5EA03}"/>
                </a:ext>
              </a:extLst>
            </p:cNvPr>
            <p:cNvCxnSpPr>
              <a:cxnSpLocks/>
            </p:cNvCxnSpPr>
            <p:nvPr/>
          </p:nvCxnSpPr>
          <p:spPr>
            <a:xfrm>
              <a:off x="8167839" y="4818457"/>
              <a:ext cx="591511"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6" name="Rectangle: Rounded Corners 185">
                  <a:extLst>
                    <a:ext uri="{FF2B5EF4-FFF2-40B4-BE49-F238E27FC236}">
                      <a16:creationId xmlns:a16="http://schemas.microsoft.com/office/drawing/2014/main" id="{DE774F3D-A9F9-2036-6A00-76E11FE48FAE}"/>
                    </a:ext>
                  </a:extLst>
                </p:cNvPr>
                <p:cNvSpPr/>
                <p:nvPr/>
              </p:nvSpPr>
              <p:spPr>
                <a:xfrm>
                  <a:off x="10594797" y="4498772"/>
                  <a:ext cx="1196149" cy="600655"/>
                </a:xfrm>
                <a:prstGeom prst="round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pl-PL" sz="1400" b="0" dirty="0"/>
                    <a:t>Trajectory</a:t>
                  </a:r>
                </a:p>
                <a:p>
                  <a:pPr algn="ctr"/>
                  <a14:m>
                    <m:oMathPara xmlns:m="http://schemas.openxmlformats.org/officeDocument/2006/math">
                      <m:oMathParaPr>
                        <m:jc m:val="centerGroup"/>
                      </m:oMathParaPr>
                      <m:oMath xmlns:m="http://schemas.openxmlformats.org/officeDocument/2006/math">
                        <m:r>
                          <a:rPr lang="pl-PL" sz="1200" b="0" i="1" smtClean="0">
                            <a:latin typeface="Cambria Math" panose="02040503050406030204" pitchFamily="18" charset="0"/>
                          </a:rPr>
                          <m:t>𝑥</m:t>
                        </m:r>
                        <m:r>
                          <a:rPr lang="pl-PL" sz="1200" b="0" i="1" smtClean="0">
                            <a:latin typeface="Cambria Math" panose="02040503050406030204" pitchFamily="18" charset="0"/>
                          </a:rPr>
                          <m:t>:</m:t>
                        </m:r>
                        <m:r>
                          <a:rPr lang="pl-PL" sz="1200" b="0" i="1" smtClean="0">
                            <a:latin typeface="Cambria Math" panose="02040503050406030204" pitchFamily="18" charset="0"/>
                            <a:ea typeface="Cambria Math" panose="02040503050406030204" pitchFamily="18" charset="0"/>
                          </a:rPr>
                          <m:t>𝒯</m:t>
                        </m:r>
                        <m:r>
                          <a:rPr lang="pl-PL" sz="1200" b="0" i="1" smtClean="0">
                            <a:latin typeface="Cambria Math" panose="02040503050406030204" pitchFamily="18" charset="0"/>
                            <a:ea typeface="Cambria Math" panose="02040503050406030204" pitchFamily="18" charset="0"/>
                          </a:rPr>
                          <m:t>→</m:t>
                        </m:r>
                        <m:r>
                          <a:rPr lang="pl-PL" sz="1200" b="0" i="1" smtClean="0">
                            <a:latin typeface="Cambria Math" panose="02040503050406030204" pitchFamily="18" charset="0"/>
                            <a:ea typeface="Cambria Math" panose="02040503050406030204" pitchFamily="18" charset="0"/>
                          </a:rPr>
                          <m:t>ℝ</m:t>
                        </m:r>
                      </m:oMath>
                    </m:oMathPara>
                  </a14:m>
                  <a:endParaRPr lang="en-GB" sz="1200" dirty="0"/>
                </a:p>
              </p:txBody>
            </p:sp>
          </mc:Choice>
          <mc:Fallback xmlns="">
            <p:sp>
              <p:nvSpPr>
                <p:cNvPr id="186" name="Rectangle: Rounded Corners 185">
                  <a:extLst>
                    <a:ext uri="{FF2B5EF4-FFF2-40B4-BE49-F238E27FC236}">
                      <a16:creationId xmlns:a16="http://schemas.microsoft.com/office/drawing/2014/main" id="{DE774F3D-A9F9-2036-6A00-76E11FE48FAE}"/>
                    </a:ext>
                  </a:extLst>
                </p:cNvPr>
                <p:cNvSpPr>
                  <a:spLocks noRot="1" noChangeAspect="1" noMove="1" noResize="1" noEditPoints="1" noAdjustHandles="1" noChangeArrowheads="1" noChangeShapeType="1" noTextEdit="1"/>
                </p:cNvSpPr>
                <p:nvPr/>
              </p:nvSpPr>
              <p:spPr>
                <a:xfrm>
                  <a:off x="10594797" y="4498772"/>
                  <a:ext cx="1196149" cy="600655"/>
                </a:xfrm>
                <a:prstGeom prst="roundRect">
                  <a:avLst/>
                </a:prstGeom>
                <a:blipFill>
                  <a:blip r:embed="rId21"/>
                  <a:stretch>
                    <a:fillRect/>
                  </a:stretch>
                </a:blipFill>
                <a:ln w="12700" cap="flat" cmpd="sng" algn="ctr">
                  <a:solidFill>
                    <a:schemeClr val="dk1"/>
                  </a:solidFill>
                  <a:prstDash val="solid"/>
                  <a:round/>
                  <a:headEnd type="none" w="med" len="med"/>
                  <a:tailEnd type="none" w="med" len="med"/>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7" name="TextBox 186">
                  <a:extLst>
                    <a:ext uri="{FF2B5EF4-FFF2-40B4-BE49-F238E27FC236}">
                      <a16:creationId xmlns:a16="http://schemas.microsoft.com/office/drawing/2014/main" id="{855AC8A1-0C6B-BCD4-EB77-0258DD940524}"/>
                    </a:ext>
                  </a:extLst>
                </p:cNvPr>
                <p:cNvSpPr txBox="1"/>
                <p:nvPr/>
              </p:nvSpPr>
              <p:spPr>
                <a:xfrm>
                  <a:off x="8506074" y="4722018"/>
                  <a:ext cx="1507145" cy="461665"/>
                </a:xfrm>
                <a:prstGeom prst="rect">
                  <a:avLst/>
                </a:prstGeom>
                <a:noFill/>
              </p:spPr>
              <p:txBody>
                <a:bodyPr wrap="square" rtlCol="0">
                  <a:spAutoFit/>
                </a:bodyPr>
                <a:lstStyle/>
                <a:p>
                  <a:pPr algn="ctr"/>
                  <a:r>
                    <a:rPr lang="pl-PL" sz="1200" i="1" dirty="0"/>
                    <a:t>Semantic</a:t>
                  </a:r>
                </a:p>
                <a:p>
                  <a:pPr algn="ctr"/>
                  <a:r>
                    <a:rPr lang="pl-PL" sz="1200" i="1" dirty="0"/>
                    <a:t>representation of </a:t>
                  </a:r>
                  <a14:m>
                    <m:oMath xmlns:m="http://schemas.openxmlformats.org/officeDocument/2006/math">
                      <m:r>
                        <a:rPr lang="pl-PL" sz="1200" b="0" i="1" smtClean="0">
                          <a:latin typeface="Cambria Math" panose="02040503050406030204" pitchFamily="18" charset="0"/>
                        </a:rPr>
                        <m:t>𝑥</m:t>
                      </m:r>
                    </m:oMath>
                  </a14:m>
                  <a:endParaRPr lang="en-GB" sz="1200" i="1" dirty="0"/>
                </a:p>
              </p:txBody>
            </p:sp>
          </mc:Choice>
          <mc:Fallback xmlns="">
            <p:sp>
              <p:nvSpPr>
                <p:cNvPr id="187" name="TextBox 186">
                  <a:extLst>
                    <a:ext uri="{FF2B5EF4-FFF2-40B4-BE49-F238E27FC236}">
                      <a16:creationId xmlns:a16="http://schemas.microsoft.com/office/drawing/2014/main" id="{855AC8A1-0C6B-BCD4-EB77-0258DD940524}"/>
                    </a:ext>
                  </a:extLst>
                </p:cNvPr>
                <p:cNvSpPr txBox="1">
                  <a:spLocks noRot="1" noChangeAspect="1" noMove="1" noResize="1" noEditPoints="1" noAdjustHandles="1" noChangeArrowheads="1" noChangeShapeType="1" noTextEdit="1"/>
                </p:cNvSpPr>
                <p:nvPr/>
              </p:nvSpPr>
              <p:spPr>
                <a:xfrm>
                  <a:off x="8506074" y="4722018"/>
                  <a:ext cx="1507145" cy="461665"/>
                </a:xfrm>
                <a:prstGeom prst="rect">
                  <a:avLst/>
                </a:prstGeom>
                <a:blipFill>
                  <a:blip r:embed="rId22"/>
                  <a:stretch>
                    <a:fillRect t="-1333" b="-10667"/>
                  </a:stretch>
                </a:blipFill>
              </p:spPr>
              <p:txBody>
                <a:bodyPr/>
                <a:lstStyle/>
                <a:p>
                  <a:r>
                    <a:rPr lang="en-GB">
                      <a:noFill/>
                    </a:rPr>
                    <a:t> </a:t>
                  </a:r>
                </a:p>
              </p:txBody>
            </p:sp>
          </mc:Fallback>
        </mc:AlternateContent>
        <p:cxnSp>
          <p:nvCxnSpPr>
            <p:cNvPr id="188" name="Straight Arrow Connector 187">
              <a:extLst>
                <a:ext uri="{FF2B5EF4-FFF2-40B4-BE49-F238E27FC236}">
                  <a16:creationId xmlns:a16="http://schemas.microsoft.com/office/drawing/2014/main" id="{F6F0B5A7-2A5F-62EB-E075-E79C7B008C6A}"/>
                </a:ext>
              </a:extLst>
            </p:cNvPr>
            <p:cNvCxnSpPr>
              <a:cxnSpLocks/>
            </p:cNvCxnSpPr>
            <p:nvPr/>
          </p:nvCxnSpPr>
          <p:spPr>
            <a:xfrm>
              <a:off x="9822004" y="4831039"/>
              <a:ext cx="591511" cy="0"/>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9" name="TextBox 188">
                  <a:extLst>
                    <a:ext uri="{FF2B5EF4-FFF2-40B4-BE49-F238E27FC236}">
                      <a16:creationId xmlns:a16="http://schemas.microsoft.com/office/drawing/2014/main" id="{AB63701D-3AA4-D5EC-C4DE-4A91C9882007}"/>
                    </a:ext>
                  </a:extLst>
                </p:cNvPr>
                <p:cNvSpPr txBox="1"/>
                <p:nvPr/>
              </p:nvSpPr>
              <p:spPr>
                <a:xfrm>
                  <a:off x="8230077" y="4520511"/>
                  <a:ext cx="431720"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1600" b="0" i="1" smtClean="0">
                                <a:latin typeface="Cambria Math" panose="02040503050406030204" pitchFamily="18" charset="0"/>
                              </a:rPr>
                            </m:ctrlPr>
                          </m:sSubPr>
                          <m:e>
                            <m:r>
                              <a:rPr lang="pl-PL" sz="1600" b="0" i="1" smtClean="0">
                                <a:latin typeface="Cambria Math" panose="02040503050406030204" pitchFamily="18" charset="0"/>
                              </a:rPr>
                              <m:t>𝐹</m:t>
                            </m:r>
                          </m:e>
                          <m:sub>
                            <m:r>
                              <m:rPr>
                                <m:sty m:val="p"/>
                              </m:rPr>
                              <a:rPr lang="pl-PL" sz="1600" b="0" i="0" smtClean="0">
                                <a:latin typeface="Cambria Math" panose="02040503050406030204" pitchFamily="18" charset="0"/>
                              </a:rPr>
                              <m:t>sem</m:t>
                            </m:r>
                          </m:sub>
                        </m:sSub>
                      </m:oMath>
                    </m:oMathPara>
                  </a14:m>
                  <a:endParaRPr lang="en-GB" sz="1600" dirty="0"/>
                </a:p>
              </p:txBody>
            </p:sp>
          </mc:Choice>
          <mc:Fallback xmlns="">
            <p:sp>
              <p:nvSpPr>
                <p:cNvPr id="189" name="TextBox 188">
                  <a:extLst>
                    <a:ext uri="{FF2B5EF4-FFF2-40B4-BE49-F238E27FC236}">
                      <a16:creationId xmlns:a16="http://schemas.microsoft.com/office/drawing/2014/main" id="{AB63701D-3AA4-D5EC-C4DE-4A91C9882007}"/>
                    </a:ext>
                  </a:extLst>
                </p:cNvPr>
                <p:cNvSpPr txBox="1">
                  <a:spLocks noRot="1" noChangeAspect="1" noMove="1" noResize="1" noEditPoints="1" noAdjustHandles="1" noChangeArrowheads="1" noChangeShapeType="1" noTextEdit="1"/>
                </p:cNvSpPr>
                <p:nvPr/>
              </p:nvSpPr>
              <p:spPr>
                <a:xfrm>
                  <a:off x="8230077" y="4520511"/>
                  <a:ext cx="431720" cy="246221"/>
                </a:xfrm>
                <a:prstGeom prst="rect">
                  <a:avLst/>
                </a:prstGeom>
                <a:blipFill>
                  <a:blip r:embed="rId23"/>
                  <a:stretch>
                    <a:fillRect l="-9859" r="-1408" b="-1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0" name="TextBox 189">
                  <a:extLst>
                    <a:ext uri="{FF2B5EF4-FFF2-40B4-BE49-F238E27FC236}">
                      <a16:creationId xmlns:a16="http://schemas.microsoft.com/office/drawing/2014/main" id="{5B84918B-373C-FCD5-D548-109455C057A1}"/>
                    </a:ext>
                  </a:extLst>
                </p:cNvPr>
                <p:cNvSpPr txBox="1"/>
                <p:nvPr/>
              </p:nvSpPr>
              <p:spPr>
                <a:xfrm>
                  <a:off x="9875192" y="4506723"/>
                  <a:ext cx="412485" cy="2690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1600" b="0" i="1" smtClean="0">
                                <a:latin typeface="Cambria Math" panose="02040503050406030204" pitchFamily="18" charset="0"/>
                              </a:rPr>
                            </m:ctrlPr>
                          </m:sSubPr>
                          <m:e>
                            <m:r>
                              <a:rPr lang="pl-PL" sz="1600" b="0" i="1" smtClean="0">
                                <a:latin typeface="Cambria Math" panose="02040503050406030204" pitchFamily="18" charset="0"/>
                              </a:rPr>
                              <m:t>𝐹</m:t>
                            </m:r>
                          </m:e>
                          <m:sub>
                            <m:r>
                              <m:rPr>
                                <m:sty m:val="p"/>
                              </m:rPr>
                              <a:rPr lang="pl-PL" sz="1600" b="0" i="0" smtClean="0">
                                <a:latin typeface="Cambria Math" panose="02040503050406030204" pitchFamily="18" charset="0"/>
                              </a:rPr>
                              <m:t>traj</m:t>
                            </m:r>
                          </m:sub>
                        </m:sSub>
                      </m:oMath>
                    </m:oMathPara>
                  </a14:m>
                  <a:endParaRPr lang="en-GB" sz="1600" dirty="0"/>
                </a:p>
              </p:txBody>
            </p:sp>
          </mc:Choice>
          <mc:Fallback xmlns="">
            <p:sp>
              <p:nvSpPr>
                <p:cNvPr id="190" name="TextBox 189">
                  <a:extLst>
                    <a:ext uri="{FF2B5EF4-FFF2-40B4-BE49-F238E27FC236}">
                      <a16:creationId xmlns:a16="http://schemas.microsoft.com/office/drawing/2014/main" id="{5B84918B-373C-FCD5-D548-109455C057A1}"/>
                    </a:ext>
                  </a:extLst>
                </p:cNvPr>
                <p:cNvSpPr txBox="1">
                  <a:spLocks noRot="1" noChangeAspect="1" noMove="1" noResize="1" noEditPoints="1" noAdjustHandles="1" noChangeArrowheads="1" noChangeShapeType="1" noTextEdit="1"/>
                </p:cNvSpPr>
                <p:nvPr/>
              </p:nvSpPr>
              <p:spPr>
                <a:xfrm>
                  <a:off x="9875192" y="4506723"/>
                  <a:ext cx="412485" cy="269048"/>
                </a:xfrm>
                <a:prstGeom prst="rect">
                  <a:avLst/>
                </a:prstGeom>
                <a:blipFill>
                  <a:blip r:embed="rId24"/>
                  <a:stretch>
                    <a:fillRect l="-11765" r="-5882" b="-27273"/>
                  </a:stretch>
                </a:blipFill>
              </p:spPr>
              <p:txBody>
                <a:bodyPr/>
                <a:lstStyle/>
                <a:p>
                  <a:r>
                    <a:rPr lang="en-GB">
                      <a:noFill/>
                    </a:rPr>
                    <a:t> </a:t>
                  </a:r>
                </a:p>
              </p:txBody>
            </p:sp>
          </mc:Fallback>
        </mc:AlternateContent>
        <p:pic>
          <p:nvPicPr>
            <p:cNvPr id="191" name="Graphic 190" descr="Periodic Graph outline">
              <a:extLst>
                <a:ext uri="{FF2B5EF4-FFF2-40B4-BE49-F238E27FC236}">
                  <a16:creationId xmlns:a16="http://schemas.microsoft.com/office/drawing/2014/main" id="{3F75BADD-0B44-AD5C-112E-C7BDB942042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003870" y="4301625"/>
              <a:ext cx="508381" cy="508381"/>
            </a:xfrm>
            <a:prstGeom prst="rect">
              <a:avLst/>
            </a:prstGeom>
          </p:spPr>
        </p:pic>
        <p:pic>
          <p:nvPicPr>
            <p:cNvPr id="197" name="Graphic 196" descr="Magnifying glass with solid fill">
              <a:extLst>
                <a:ext uri="{FF2B5EF4-FFF2-40B4-BE49-F238E27FC236}">
                  <a16:creationId xmlns:a16="http://schemas.microsoft.com/office/drawing/2014/main" id="{DEDE1FFF-2C74-F8A2-DFCA-CB3CB1C021B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flipH="1">
              <a:off x="11239468" y="3948823"/>
              <a:ext cx="300783" cy="300783"/>
            </a:xfrm>
            <a:prstGeom prst="rect">
              <a:avLst/>
            </a:prstGeom>
          </p:spPr>
        </p:pic>
      </p:grpSp>
      <p:sp>
        <p:nvSpPr>
          <p:cNvPr id="139" name="TextBox 138">
            <a:extLst>
              <a:ext uri="{FF2B5EF4-FFF2-40B4-BE49-F238E27FC236}">
                <a16:creationId xmlns:a16="http://schemas.microsoft.com/office/drawing/2014/main" id="{5B3B3F35-6D75-5458-A1C4-7FB61A8398D8}"/>
              </a:ext>
            </a:extLst>
          </p:cNvPr>
          <p:cNvSpPr txBox="1"/>
          <p:nvPr/>
        </p:nvSpPr>
        <p:spPr>
          <a:xfrm>
            <a:off x="8058208" y="5284623"/>
            <a:ext cx="700063" cy="307777"/>
          </a:xfrm>
          <a:prstGeom prst="rect">
            <a:avLst/>
          </a:prstGeom>
          <a:noFill/>
        </p:spPr>
        <p:txBody>
          <a:bodyPr wrap="none" rtlCol="0">
            <a:spAutoFit/>
          </a:bodyPr>
          <a:lstStyle/>
          <a:p>
            <a:pPr algn="ctr"/>
            <a:r>
              <a:rPr lang="en-GB" sz="1400" dirty="0"/>
              <a:t>Predict</a:t>
            </a:r>
          </a:p>
        </p:txBody>
      </p:sp>
      <p:sp>
        <p:nvSpPr>
          <p:cNvPr id="140" name="TextBox 139">
            <a:extLst>
              <a:ext uri="{FF2B5EF4-FFF2-40B4-BE49-F238E27FC236}">
                <a16:creationId xmlns:a16="http://schemas.microsoft.com/office/drawing/2014/main" id="{A618989F-971C-9CC3-BE3B-598ED75D90C4}"/>
              </a:ext>
            </a:extLst>
          </p:cNvPr>
          <p:cNvSpPr txBox="1"/>
          <p:nvPr/>
        </p:nvSpPr>
        <p:spPr>
          <a:xfrm>
            <a:off x="10013898" y="5289615"/>
            <a:ext cx="652103" cy="307777"/>
          </a:xfrm>
          <a:prstGeom prst="rect">
            <a:avLst/>
          </a:prstGeom>
          <a:noFill/>
        </p:spPr>
        <p:txBody>
          <a:bodyPr wrap="none" rtlCol="0">
            <a:spAutoFit/>
          </a:bodyPr>
          <a:lstStyle/>
          <a:p>
            <a:pPr algn="ctr"/>
            <a:r>
              <a:rPr lang="en-GB" sz="1400" dirty="0"/>
              <a:t>Match</a:t>
            </a:r>
          </a:p>
        </p:txBody>
      </p:sp>
      <p:sp>
        <p:nvSpPr>
          <p:cNvPr id="154" name="TextBox 153">
            <a:extLst>
              <a:ext uri="{FF2B5EF4-FFF2-40B4-BE49-F238E27FC236}">
                <a16:creationId xmlns:a16="http://schemas.microsoft.com/office/drawing/2014/main" id="{DE536597-346F-D5ED-57EC-51C7FBBC4135}"/>
              </a:ext>
            </a:extLst>
          </p:cNvPr>
          <p:cNvSpPr txBox="1"/>
          <p:nvPr/>
        </p:nvSpPr>
        <p:spPr>
          <a:xfrm>
            <a:off x="4037988" y="5768547"/>
            <a:ext cx="6328062" cy="369332"/>
          </a:xfrm>
          <a:prstGeom prst="rect">
            <a:avLst/>
          </a:prstGeom>
          <a:noFill/>
        </p:spPr>
        <p:txBody>
          <a:bodyPr wrap="square">
            <a:spAutoFit/>
          </a:bodyPr>
          <a:lstStyle/>
          <a:p>
            <a:r>
              <a:rPr lang="en-GB" sz="1800" dirty="0">
                <a:solidFill>
                  <a:srgbClr val="7030A0"/>
                </a:solidFill>
                <a:latin typeface="Arial Rounded MT Bold" panose="020F0704030504030204" pitchFamily="34" charset="0"/>
              </a:rPr>
              <a:t>What do we mean by semantic representation?</a:t>
            </a:r>
            <a:endParaRPr lang="en-GB" dirty="0">
              <a:solidFill>
                <a:srgbClr val="7030A0"/>
              </a:solidFill>
            </a:endParaRPr>
          </a:p>
        </p:txBody>
      </p:sp>
    </p:spTree>
    <p:extLst>
      <p:ext uri="{BB962C8B-B14F-4D97-AF65-F5344CB8AC3E}">
        <p14:creationId xmlns:p14="http://schemas.microsoft.com/office/powerpoint/2010/main" val="18031713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3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6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5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5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49"/>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3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3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6"/>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13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3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3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2"/>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3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3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4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7" grpId="0"/>
      <p:bldP spid="58" grpId="0"/>
      <p:bldP spid="60" grpId="0"/>
      <p:bldP spid="114" grpId="0"/>
      <p:bldP spid="115" grpId="0"/>
      <p:bldP spid="120" grpId="0"/>
      <p:bldP spid="123" grpId="0"/>
      <p:bldP spid="124" grpId="0"/>
      <p:bldP spid="125" grpId="0" animBg="1"/>
      <p:bldP spid="126" grpId="0"/>
      <p:bldP spid="128" grpId="0"/>
      <p:bldP spid="129" grpId="0" animBg="1"/>
      <p:bldP spid="131" grpId="0" animBg="1"/>
      <p:bldP spid="132" grpId="0"/>
      <p:bldP spid="133" grpId="0" animBg="1"/>
      <p:bldP spid="134" grpId="0"/>
      <p:bldP spid="137" grpId="0"/>
      <p:bldP spid="142" grpId="0"/>
      <p:bldP spid="143" grpId="0"/>
      <p:bldP spid="145" grpId="0"/>
      <p:bldP spid="146" grpId="0" animBg="1"/>
      <p:bldP spid="148" grpId="0"/>
      <p:bldP spid="149" grpId="0"/>
      <p:bldP spid="151" grpId="0"/>
      <p:bldP spid="152" grpId="0" animBg="1"/>
      <p:bldP spid="139" grpId="0"/>
      <p:bldP spid="140" grpId="0"/>
      <p:bldP spid="15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070D7-E736-5A85-546B-226934D47553}"/>
            </a:ext>
          </a:extLst>
        </p:cNvPr>
        <p:cNvGrpSpPr/>
        <p:nvPr/>
      </p:nvGrpSpPr>
      <p:grpSpPr>
        <a:xfrm>
          <a:off x="0" y="0"/>
          <a:ext cx="0" cy="0"/>
          <a:chOff x="0" y="0"/>
          <a:chExt cx="0" cy="0"/>
        </a:xfrm>
      </p:grpSpPr>
      <p:sp>
        <p:nvSpPr>
          <p:cNvPr id="10" name="English National Cancer Registration and Analysis Service…">
            <a:extLst>
              <a:ext uri="{FF2B5EF4-FFF2-40B4-BE49-F238E27FC236}">
                <a16:creationId xmlns:a16="http://schemas.microsoft.com/office/drawing/2014/main" id="{1AD4B16A-D214-358C-63AA-648D6E252787}"/>
              </a:ext>
            </a:extLst>
          </p:cNvPr>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pl-PL" sz="3000" dirty="0">
                <a:solidFill>
                  <a:srgbClr val="2F7FB1"/>
                </a:solidFill>
                <a:latin typeface="Arial Rounded MT Bold" panose="020F0704030504030204" pitchFamily="34" charset="0"/>
              </a:rPr>
              <a:t>Formalizing Semantic Representation</a:t>
            </a:r>
            <a:r>
              <a:rPr lang="en-GB" sz="3000" dirty="0">
                <a:solidFill>
                  <a:srgbClr val="2F7FB1"/>
                </a:solidFill>
                <a:latin typeface="Arial Rounded MT Bold" panose="020F0704030504030204" pitchFamily="34" charset="0"/>
              </a:rPr>
              <a:t>s: Shape of trajectory</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BE18EB2B-46E7-51B5-ED01-8C369186CC02}"/>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1A1816F2-2ADC-20E1-C600-54AD13B3EBA2}"/>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056E111D-2293-CC82-437D-DA62FB990812}"/>
              </a:ext>
            </a:extLst>
          </p:cNvPr>
          <p:cNvPicPr>
            <a:picLocks noChangeAspect="1"/>
          </p:cNvPicPr>
          <p:nvPr/>
        </p:nvPicPr>
        <p:blipFill>
          <a:blip r:embed="rId4"/>
          <a:stretch>
            <a:fillRect/>
          </a:stretch>
        </p:blipFill>
        <p:spPr>
          <a:xfrm>
            <a:off x="231457" y="6001196"/>
            <a:ext cx="3040380" cy="729692"/>
          </a:xfrm>
          <a:prstGeom prst="rect">
            <a:avLst/>
          </a:prstGeom>
        </p:spPr>
      </p:pic>
      <p:cxnSp>
        <p:nvCxnSpPr>
          <p:cNvPr id="3" name="Straight Arrow Connector 2">
            <a:extLst>
              <a:ext uri="{FF2B5EF4-FFF2-40B4-BE49-F238E27FC236}">
                <a16:creationId xmlns:a16="http://schemas.microsoft.com/office/drawing/2014/main" id="{223D923F-4F6A-3AC5-5939-2219F8DDECC0}"/>
              </a:ext>
            </a:extLst>
          </p:cNvPr>
          <p:cNvCxnSpPr>
            <a:cxnSpLocks/>
          </p:cNvCxnSpPr>
          <p:nvPr/>
        </p:nvCxnSpPr>
        <p:spPr>
          <a:xfrm flipV="1">
            <a:off x="1414435" y="1432001"/>
            <a:ext cx="0" cy="114770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 name="Straight Arrow Connector 3">
            <a:extLst>
              <a:ext uri="{FF2B5EF4-FFF2-40B4-BE49-F238E27FC236}">
                <a16:creationId xmlns:a16="http://schemas.microsoft.com/office/drawing/2014/main" id="{76F4020F-DB69-525E-2F48-C607C8E2B5AF}"/>
              </a:ext>
            </a:extLst>
          </p:cNvPr>
          <p:cNvCxnSpPr>
            <a:cxnSpLocks/>
          </p:cNvCxnSpPr>
          <p:nvPr/>
        </p:nvCxnSpPr>
        <p:spPr>
          <a:xfrm>
            <a:off x="1228479" y="2464388"/>
            <a:ext cx="4463792"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 name="Chart 4">
            <a:extLst>
              <a:ext uri="{FF2B5EF4-FFF2-40B4-BE49-F238E27FC236}">
                <a16:creationId xmlns:a16="http://schemas.microsoft.com/office/drawing/2014/main" id="{B372F76B-EC4A-7C5B-6977-FCB6FB171AB0}"/>
              </a:ext>
            </a:extLst>
          </p:cNvPr>
          <p:cNvGraphicFramePr>
            <a:graphicFrameLocks/>
          </p:cNvGraphicFramePr>
          <p:nvPr/>
        </p:nvGraphicFramePr>
        <p:xfrm>
          <a:off x="1267077" y="1261546"/>
          <a:ext cx="5124485" cy="1979777"/>
        </p:xfrm>
        <a:graphic>
          <a:graphicData uri="http://schemas.openxmlformats.org/drawingml/2006/chart">
            <c:chart xmlns:c="http://schemas.openxmlformats.org/drawingml/2006/chart" xmlns:r="http://schemas.openxmlformats.org/officeDocument/2006/relationships" r:id="rId5"/>
          </a:graphicData>
        </a:graphic>
      </p:graphicFrame>
      <p:sp>
        <p:nvSpPr>
          <p:cNvPr id="7" name="Right Brace 6">
            <a:extLst>
              <a:ext uri="{FF2B5EF4-FFF2-40B4-BE49-F238E27FC236}">
                <a16:creationId xmlns:a16="http://schemas.microsoft.com/office/drawing/2014/main" id="{57964B4D-BE64-2E4D-AE46-34626A17554F}"/>
              </a:ext>
            </a:extLst>
          </p:cNvPr>
          <p:cNvSpPr/>
          <p:nvPr/>
        </p:nvSpPr>
        <p:spPr>
          <a:xfrm rot="5400000">
            <a:off x="1882712" y="2021857"/>
            <a:ext cx="158439" cy="1049898"/>
          </a:xfrm>
          <a:prstGeom prst="righ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8" name="Right Brace 7">
            <a:extLst>
              <a:ext uri="{FF2B5EF4-FFF2-40B4-BE49-F238E27FC236}">
                <a16:creationId xmlns:a16="http://schemas.microsoft.com/office/drawing/2014/main" id="{981892DC-BCBC-80A2-D8E7-3F742E0C3806}"/>
              </a:ext>
            </a:extLst>
          </p:cNvPr>
          <p:cNvSpPr/>
          <p:nvPr/>
        </p:nvSpPr>
        <p:spPr>
          <a:xfrm rot="5400000">
            <a:off x="2887885" y="2071693"/>
            <a:ext cx="155875" cy="952792"/>
          </a:xfrm>
          <a:prstGeom prst="righ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 name="Right Brace 8">
            <a:extLst>
              <a:ext uri="{FF2B5EF4-FFF2-40B4-BE49-F238E27FC236}">
                <a16:creationId xmlns:a16="http://schemas.microsoft.com/office/drawing/2014/main" id="{B95C851F-DE5A-BBD1-FF97-6061DBFB4EC8}"/>
              </a:ext>
            </a:extLst>
          </p:cNvPr>
          <p:cNvSpPr/>
          <p:nvPr/>
        </p:nvSpPr>
        <p:spPr>
          <a:xfrm rot="5400000">
            <a:off x="4919531" y="2028659"/>
            <a:ext cx="164833" cy="1029905"/>
          </a:xfrm>
          <a:prstGeom prst="righ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54F1E4A-B182-4384-07F7-22ECA862A07F}"/>
                  </a:ext>
                </a:extLst>
              </p:cNvPr>
              <p:cNvSpPr txBox="1"/>
              <p:nvPr/>
            </p:nvSpPr>
            <p:spPr>
              <a:xfrm>
                <a:off x="1464874" y="2580204"/>
                <a:ext cx="985334" cy="738664"/>
              </a:xfrm>
              <a:prstGeom prst="rect">
                <a:avLst/>
              </a:prstGeom>
              <a:noFill/>
            </p:spPr>
            <p:txBody>
              <a:bodyPr wrap="none" rtlCol="0">
                <a:spAutoFit/>
              </a:bodyPr>
              <a:lstStyle/>
              <a:p>
                <a:pPr algn="ctr"/>
                <a:r>
                  <a:rPr lang="pl-PL" sz="1400" dirty="0"/>
                  <a:t> </a:t>
                </a:r>
                <a14:m>
                  <m:oMath xmlns:m="http://schemas.openxmlformats.org/officeDocument/2006/math">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𝑠</m:t>
                        </m:r>
                      </m:e>
                      <m:sub>
                        <m:r>
                          <a:rPr lang="pl-PL" sz="1400" b="0" i="1" smtClean="0">
                            <a:latin typeface="Cambria Math" panose="02040503050406030204" pitchFamily="18" charset="0"/>
                          </a:rPr>
                          <m:t>+−</m:t>
                        </m:r>
                        <m:r>
                          <a:rPr lang="pl-PL" sz="1400" b="0" i="1" smtClean="0">
                            <a:latin typeface="Cambria Math" panose="02040503050406030204" pitchFamily="18" charset="0"/>
                          </a:rPr>
                          <m:t>𝑏</m:t>
                        </m:r>
                      </m:sub>
                    </m:sSub>
                  </m:oMath>
                </a14:m>
                <a:endParaRPr lang="pl-PL" sz="1400" b="0" dirty="0"/>
              </a:p>
              <a:p>
                <a:pPr algn="ctr"/>
                <a:r>
                  <a:rPr lang="pl-PL" sz="1400" dirty="0"/>
                  <a:t>increasing</a:t>
                </a:r>
              </a:p>
              <a:p>
                <a:pPr algn="ctr"/>
                <a:r>
                  <a:rPr lang="pl-PL" sz="1400" dirty="0"/>
                  <a:t>concave</a:t>
                </a:r>
                <a:endParaRPr lang="en-GB" sz="1400" dirty="0"/>
              </a:p>
            </p:txBody>
          </p:sp>
        </mc:Choice>
        <mc:Fallback xmlns="">
          <p:sp>
            <p:nvSpPr>
              <p:cNvPr id="11" name="TextBox 10">
                <a:extLst>
                  <a:ext uri="{FF2B5EF4-FFF2-40B4-BE49-F238E27FC236}">
                    <a16:creationId xmlns:a16="http://schemas.microsoft.com/office/drawing/2014/main" id="{A54F1E4A-B182-4384-07F7-22ECA862A07F}"/>
                  </a:ext>
                </a:extLst>
              </p:cNvPr>
              <p:cNvSpPr txBox="1">
                <a:spLocks noRot="1" noChangeAspect="1" noMove="1" noResize="1" noEditPoints="1" noAdjustHandles="1" noChangeArrowheads="1" noChangeShapeType="1" noTextEdit="1"/>
              </p:cNvSpPr>
              <p:nvPr/>
            </p:nvSpPr>
            <p:spPr>
              <a:xfrm>
                <a:off x="1464874" y="2580204"/>
                <a:ext cx="985334" cy="738664"/>
              </a:xfrm>
              <a:prstGeom prst="rect">
                <a:avLst/>
              </a:prstGeom>
              <a:blipFill>
                <a:blip r:embed="rId6"/>
                <a:stretch>
                  <a:fillRect l="-1235" r="-617" b="-826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EB7766B-CC1E-1AAC-5FB5-F9C2EC573CCD}"/>
                  </a:ext>
                </a:extLst>
              </p:cNvPr>
              <p:cNvSpPr txBox="1"/>
              <p:nvPr/>
            </p:nvSpPr>
            <p:spPr>
              <a:xfrm>
                <a:off x="2455650" y="2580204"/>
                <a:ext cx="1038233" cy="73866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𝑠</m:t>
                          </m:r>
                        </m:e>
                        <m:sub>
                          <m:r>
                            <a:rPr lang="pl-PL" sz="1400" b="0" i="1" smtClean="0">
                              <a:latin typeface="Cambria Math" panose="02040503050406030204" pitchFamily="18" charset="0"/>
                            </a:rPr>
                            <m:t>−−</m:t>
                          </m:r>
                          <m:r>
                            <a:rPr lang="pl-PL" sz="1400" b="0" i="1" smtClean="0">
                              <a:latin typeface="Cambria Math" panose="02040503050406030204" pitchFamily="18" charset="0"/>
                            </a:rPr>
                            <m:t>𝑏</m:t>
                          </m:r>
                        </m:sub>
                      </m:sSub>
                    </m:oMath>
                  </m:oMathPara>
                </a14:m>
                <a:endParaRPr lang="pl-PL" sz="1400" dirty="0"/>
              </a:p>
              <a:p>
                <a:pPr algn="ctr"/>
                <a:r>
                  <a:rPr lang="pl-PL" sz="1400" dirty="0"/>
                  <a:t>decreasing</a:t>
                </a:r>
              </a:p>
              <a:p>
                <a:pPr algn="ctr"/>
                <a:r>
                  <a:rPr lang="pl-PL" sz="1400" dirty="0"/>
                  <a:t>concave</a:t>
                </a:r>
                <a:endParaRPr lang="en-GB" sz="1400" dirty="0"/>
              </a:p>
            </p:txBody>
          </p:sp>
        </mc:Choice>
        <mc:Fallback xmlns="">
          <p:sp>
            <p:nvSpPr>
              <p:cNvPr id="12" name="TextBox 11">
                <a:extLst>
                  <a:ext uri="{FF2B5EF4-FFF2-40B4-BE49-F238E27FC236}">
                    <a16:creationId xmlns:a16="http://schemas.microsoft.com/office/drawing/2014/main" id="{AEB7766B-CC1E-1AAC-5FB5-F9C2EC573CCD}"/>
                  </a:ext>
                </a:extLst>
              </p:cNvPr>
              <p:cNvSpPr txBox="1">
                <a:spLocks noRot="1" noChangeAspect="1" noMove="1" noResize="1" noEditPoints="1" noAdjustHandles="1" noChangeArrowheads="1" noChangeShapeType="1" noTextEdit="1"/>
              </p:cNvSpPr>
              <p:nvPr/>
            </p:nvSpPr>
            <p:spPr>
              <a:xfrm>
                <a:off x="2455650" y="2580204"/>
                <a:ext cx="1038233" cy="738664"/>
              </a:xfrm>
              <a:prstGeom prst="rect">
                <a:avLst/>
              </a:prstGeom>
              <a:blipFill>
                <a:blip r:embed="rId7"/>
                <a:stretch>
                  <a:fillRect l="-1176" r="-588" b="-826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56F82AB-0D5B-0695-ADE3-B7962CBFD9A6}"/>
                  </a:ext>
                </a:extLst>
              </p:cNvPr>
              <p:cNvSpPr txBox="1"/>
              <p:nvPr/>
            </p:nvSpPr>
            <p:spPr>
              <a:xfrm>
                <a:off x="4520271" y="2555117"/>
                <a:ext cx="985334" cy="73866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𝑠</m:t>
                          </m:r>
                        </m:e>
                        <m:sub>
                          <m:r>
                            <a:rPr lang="pl-PL" sz="1400" b="0" i="1" smtClean="0">
                              <a:latin typeface="Cambria Math" panose="02040503050406030204" pitchFamily="18" charset="0"/>
                            </a:rPr>
                            <m:t>++</m:t>
                          </m:r>
                          <m:r>
                            <a:rPr lang="pl-PL" sz="1400" b="0" i="1" smtClean="0">
                              <a:latin typeface="Cambria Math" panose="02040503050406030204" pitchFamily="18" charset="0"/>
                            </a:rPr>
                            <m:t>𝑏</m:t>
                          </m:r>
                        </m:sub>
                      </m:sSub>
                    </m:oMath>
                  </m:oMathPara>
                </a14:m>
                <a:endParaRPr lang="pl-PL" sz="1400" dirty="0"/>
              </a:p>
              <a:p>
                <a:pPr algn="ctr"/>
                <a:r>
                  <a:rPr lang="pl-PL" sz="1400" dirty="0"/>
                  <a:t>increasing</a:t>
                </a:r>
              </a:p>
              <a:p>
                <a:pPr algn="ctr"/>
                <a:r>
                  <a:rPr lang="pl-PL" sz="1400" dirty="0"/>
                  <a:t>convex</a:t>
                </a:r>
                <a:endParaRPr lang="en-GB" sz="1400" dirty="0"/>
              </a:p>
            </p:txBody>
          </p:sp>
        </mc:Choice>
        <mc:Fallback xmlns="">
          <p:sp>
            <p:nvSpPr>
              <p:cNvPr id="13" name="TextBox 12">
                <a:extLst>
                  <a:ext uri="{FF2B5EF4-FFF2-40B4-BE49-F238E27FC236}">
                    <a16:creationId xmlns:a16="http://schemas.microsoft.com/office/drawing/2014/main" id="{356F82AB-0D5B-0695-ADE3-B7962CBFD9A6}"/>
                  </a:ext>
                </a:extLst>
              </p:cNvPr>
              <p:cNvSpPr txBox="1">
                <a:spLocks noRot="1" noChangeAspect="1" noMove="1" noResize="1" noEditPoints="1" noAdjustHandles="1" noChangeArrowheads="1" noChangeShapeType="1" noTextEdit="1"/>
              </p:cNvSpPr>
              <p:nvPr/>
            </p:nvSpPr>
            <p:spPr>
              <a:xfrm>
                <a:off x="4520271" y="2555117"/>
                <a:ext cx="985334" cy="738664"/>
              </a:xfrm>
              <a:prstGeom prst="rect">
                <a:avLst/>
              </a:prstGeom>
              <a:blipFill>
                <a:blip r:embed="rId8"/>
                <a:stretch>
                  <a:fillRect l="-1242" r="-1242" b="-826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000674B-5D4F-13B1-0343-4D9F673A3EA6}"/>
                  </a:ext>
                </a:extLst>
              </p:cNvPr>
              <p:cNvSpPr txBox="1"/>
              <p:nvPr/>
            </p:nvSpPr>
            <p:spPr>
              <a:xfrm>
                <a:off x="2242763" y="3333745"/>
                <a:ext cx="2524986" cy="369332"/>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𝑠</m:t>
                          </m:r>
                        </m:e>
                        <m:sub>
                          <m:r>
                            <a:rPr lang="pl-PL" b="0" i="1" smtClean="0">
                              <a:latin typeface="Cambria Math" panose="02040503050406030204" pitchFamily="18" charset="0"/>
                            </a:rPr>
                            <m:t>+−</m:t>
                          </m:r>
                          <m:r>
                            <a:rPr lang="pl-PL" b="0" i="1" smtClean="0">
                              <a:latin typeface="Cambria Math" panose="02040503050406030204" pitchFamily="18" charset="0"/>
                            </a:rPr>
                            <m:t>𝑏</m:t>
                          </m:r>
                        </m:sub>
                      </m:sSub>
                      <m:r>
                        <a:rPr lang="pl-PL" b="0" i="1" smtClean="0">
                          <a:latin typeface="Cambria Math" panose="02040503050406030204" pitchFamily="18" charset="0"/>
                        </a:rPr>
                        <m:t>,</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𝑠</m:t>
                          </m:r>
                        </m:e>
                        <m:sub>
                          <m:r>
                            <a:rPr lang="pl-PL" b="0" i="1" smtClean="0">
                              <a:latin typeface="Cambria Math" panose="02040503050406030204" pitchFamily="18" charset="0"/>
                            </a:rPr>
                            <m:t>−−</m:t>
                          </m:r>
                          <m:r>
                            <a:rPr lang="pl-PL" b="0" i="1" smtClean="0">
                              <a:latin typeface="Cambria Math" panose="02040503050406030204" pitchFamily="18" charset="0"/>
                            </a:rPr>
                            <m:t>𝑏</m:t>
                          </m:r>
                        </m:sub>
                      </m:sSub>
                      <m:r>
                        <a:rPr lang="pl-PL" b="0" i="1" smtClean="0">
                          <a:latin typeface="Cambria Math" panose="02040503050406030204" pitchFamily="18" charset="0"/>
                        </a:rPr>
                        <m:t>,</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𝑠</m:t>
                          </m:r>
                        </m:e>
                        <m:sub>
                          <m:r>
                            <a:rPr lang="pl-PL" b="0" i="1" smtClean="0">
                              <a:latin typeface="Cambria Math" panose="02040503050406030204" pitchFamily="18" charset="0"/>
                            </a:rPr>
                            <m:t>−+</m:t>
                          </m:r>
                          <m:r>
                            <a:rPr lang="pl-PL" b="0" i="1" smtClean="0">
                              <a:latin typeface="Cambria Math" panose="02040503050406030204" pitchFamily="18" charset="0"/>
                            </a:rPr>
                            <m:t>𝑏</m:t>
                          </m:r>
                        </m:sub>
                      </m:sSub>
                      <m:r>
                        <a:rPr lang="pl-PL" b="0" i="1" smtClean="0">
                          <a:latin typeface="Cambria Math" panose="02040503050406030204" pitchFamily="18" charset="0"/>
                        </a:rPr>
                        <m:t>,</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𝑠</m:t>
                          </m:r>
                        </m:e>
                        <m:sub>
                          <m:r>
                            <a:rPr lang="pl-PL" b="0" i="1" smtClean="0">
                              <a:latin typeface="Cambria Math" panose="02040503050406030204" pitchFamily="18" charset="0"/>
                            </a:rPr>
                            <m:t>++</m:t>
                          </m:r>
                          <m:r>
                            <a:rPr lang="pl-PL" b="0" i="1" smtClean="0">
                              <a:latin typeface="Cambria Math" panose="02040503050406030204" pitchFamily="18" charset="0"/>
                            </a:rPr>
                            <m:t>𝑏</m:t>
                          </m:r>
                        </m:sub>
                      </m:sSub>
                      <m:r>
                        <a:rPr lang="pl-PL" b="0" i="1" smtClean="0">
                          <a:latin typeface="Cambria Math" panose="02040503050406030204" pitchFamily="18" charset="0"/>
                        </a:rPr>
                        <m:t>)</m:t>
                      </m:r>
                    </m:oMath>
                  </m:oMathPara>
                </a14:m>
                <a:endParaRPr lang="en-GB" dirty="0"/>
              </a:p>
            </p:txBody>
          </p:sp>
        </mc:Choice>
        <mc:Fallback xmlns="">
          <p:sp>
            <p:nvSpPr>
              <p:cNvPr id="15" name="TextBox 14">
                <a:extLst>
                  <a:ext uri="{FF2B5EF4-FFF2-40B4-BE49-F238E27FC236}">
                    <a16:creationId xmlns:a16="http://schemas.microsoft.com/office/drawing/2014/main" id="{7000674B-5D4F-13B1-0343-4D9F673A3EA6}"/>
                  </a:ext>
                </a:extLst>
              </p:cNvPr>
              <p:cNvSpPr txBox="1">
                <a:spLocks noRot="1" noChangeAspect="1" noMove="1" noResize="1" noEditPoints="1" noAdjustHandles="1" noChangeArrowheads="1" noChangeShapeType="1" noTextEdit="1"/>
              </p:cNvSpPr>
              <p:nvPr/>
            </p:nvSpPr>
            <p:spPr>
              <a:xfrm>
                <a:off x="2242763" y="3333745"/>
                <a:ext cx="2524986" cy="369332"/>
              </a:xfrm>
              <a:prstGeom prst="rect">
                <a:avLst/>
              </a:prstGeom>
              <a:blipFill>
                <a:blip r:embed="rId9"/>
                <a:stretch>
                  <a:fillRect l="-242" b="-13333"/>
                </a:stretch>
              </a:blipFill>
            </p:spPr>
            <p:txBody>
              <a:bodyPr/>
              <a:lstStyle/>
              <a:p>
                <a:r>
                  <a:rPr lang="en-GB">
                    <a:noFill/>
                  </a:rPr>
                  <a:t> </a:t>
                </a:r>
              </a:p>
            </p:txBody>
          </p:sp>
        </mc:Fallback>
      </mc:AlternateContent>
      <p:cxnSp>
        <p:nvCxnSpPr>
          <p:cNvPr id="16" name="Straight Arrow Connector 15">
            <a:extLst>
              <a:ext uri="{FF2B5EF4-FFF2-40B4-BE49-F238E27FC236}">
                <a16:creationId xmlns:a16="http://schemas.microsoft.com/office/drawing/2014/main" id="{C7ED4C1C-17E7-937C-FD2A-C34307D19969}"/>
              </a:ext>
            </a:extLst>
          </p:cNvPr>
          <p:cNvCxnSpPr>
            <a:cxnSpLocks/>
          </p:cNvCxnSpPr>
          <p:nvPr/>
        </p:nvCxnSpPr>
        <p:spPr>
          <a:xfrm>
            <a:off x="2369440" y="3200349"/>
            <a:ext cx="477157" cy="259283"/>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426B433-643D-3C23-93BF-3F5870D5A92A}"/>
              </a:ext>
            </a:extLst>
          </p:cNvPr>
          <p:cNvCxnSpPr>
            <a:cxnSpLocks/>
          </p:cNvCxnSpPr>
          <p:nvPr/>
        </p:nvCxnSpPr>
        <p:spPr>
          <a:xfrm flipH="1">
            <a:off x="4146493" y="3199743"/>
            <a:ext cx="573404" cy="231069"/>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20689DD-B945-3084-873E-1E7D069CD9F5}"/>
              </a:ext>
            </a:extLst>
          </p:cNvPr>
          <p:cNvSpPr txBox="1"/>
          <p:nvPr/>
        </p:nvSpPr>
        <p:spPr>
          <a:xfrm>
            <a:off x="373732" y="2549426"/>
            <a:ext cx="956535" cy="369332"/>
          </a:xfrm>
          <a:prstGeom prst="rect">
            <a:avLst/>
          </a:prstGeom>
          <a:noFill/>
        </p:spPr>
        <p:txBody>
          <a:bodyPr wrap="square">
            <a:spAutoFit/>
          </a:bodyPr>
          <a:lstStyle/>
          <a:p>
            <a:r>
              <a:rPr lang="pl-PL" dirty="0"/>
              <a:t>Motifs:</a:t>
            </a:r>
            <a:endParaRPr lang="en-GB" dirty="0"/>
          </a:p>
        </p:txBody>
      </p:sp>
      <p:sp>
        <p:nvSpPr>
          <p:cNvPr id="19" name="TextBox 18">
            <a:extLst>
              <a:ext uri="{FF2B5EF4-FFF2-40B4-BE49-F238E27FC236}">
                <a16:creationId xmlns:a16="http://schemas.microsoft.com/office/drawing/2014/main" id="{41B0959B-9CCB-3ED7-0BC4-1AB9AFA71AFB}"/>
              </a:ext>
            </a:extLst>
          </p:cNvPr>
          <p:cNvSpPr txBox="1"/>
          <p:nvPr/>
        </p:nvSpPr>
        <p:spPr>
          <a:xfrm>
            <a:off x="373732" y="3333745"/>
            <a:ext cx="1568893" cy="369332"/>
          </a:xfrm>
          <a:prstGeom prst="rect">
            <a:avLst/>
          </a:prstGeom>
          <a:noFill/>
        </p:spPr>
        <p:txBody>
          <a:bodyPr wrap="square">
            <a:spAutoFit/>
          </a:bodyPr>
          <a:lstStyle/>
          <a:p>
            <a:r>
              <a:rPr lang="pl-PL" dirty="0"/>
              <a:t>Composition:</a:t>
            </a:r>
            <a:endParaRPr lang="en-GB" dirty="0"/>
          </a:p>
        </p:txBody>
      </p:sp>
      <p:sp>
        <p:nvSpPr>
          <p:cNvPr id="20" name="Oval 19">
            <a:extLst>
              <a:ext uri="{FF2B5EF4-FFF2-40B4-BE49-F238E27FC236}">
                <a16:creationId xmlns:a16="http://schemas.microsoft.com/office/drawing/2014/main" id="{9A838E89-191B-7BDC-AC08-874B0A9E87D7}"/>
              </a:ext>
            </a:extLst>
          </p:cNvPr>
          <p:cNvSpPr/>
          <p:nvPr/>
        </p:nvSpPr>
        <p:spPr>
          <a:xfrm>
            <a:off x="1306115" y="1833197"/>
            <a:ext cx="259983" cy="259983"/>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1600" dirty="0">
                <a:solidFill>
                  <a:schemeClr val="tx1"/>
                </a:solidFill>
              </a:rPr>
              <a:t>1</a:t>
            </a:r>
            <a:endParaRPr lang="en-GB" sz="1600" dirty="0">
              <a:solidFill>
                <a:schemeClr val="tx1"/>
              </a:solidFill>
            </a:endParaRPr>
          </a:p>
        </p:txBody>
      </p:sp>
      <p:sp>
        <p:nvSpPr>
          <p:cNvPr id="21" name="Oval 20">
            <a:extLst>
              <a:ext uri="{FF2B5EF4-FFF2-40B4-BE49-F238E27FC236}">
                <a16:creationId xmlns:a16="http://schemas.microsoft.com/office/drawing/2014/main" id="{14C30645-F93A-9E43-7AE2-E110D7A8A58C}"/>
              </a:ext>
            </a:extLst>
          </p:cNvPr>
          <p:cNvSpPr/>
          <p:nvPr/>
        </p:nvSpPr>
        <p:spPr>
          <a:xfrm>
            <a:off x="2359436" y="1467862"/>
            <a:ext cx="259983" cy="259983"/>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1600" dirty="0">
                <a:solidFill>
                  <a:schemeClr val="tx1"/>
                </a:solidFill>
              </a:rPr>
              <a:t>2</a:t>
            </a:r>
            <a:endParaRPr lang="en-GB" sz="1600" dirty="0">
              <a:solidFill>
                <a:schemeClr val="tx1"/>
              </a:solidFill>
            </a:endParaRPr>
          </a:p>
        </p:txBody>
      </p:sp>
      <p:sp>
        <p:nvSpPr>
          <p:cNvPr id="23" name="Oval 22">
            <a:extLst>
              <a:ext uri="{FF2B5EF4-FFF2-40B4-BE49-F238E27FC236}">
                <a16:creationId xmlns:a16="http://schemas.microsoft.com/office/drawing/2014/main" id="{5CE301C7-356F-0364-4D76-9BDFA9A3D56D}"/>
              </a:ext>
            </a:extLst>
          </p:cNvPr>
          <p:cNvSpPr/>
          <p:nvPr/>
        </p:nvSpPr>
        <p:spPr>
          <a:xfrm>
            <a:off x="3306838" y="1875862"/>
            <a:ext cx="259983" cy="259983"/>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1600" dirty="0">
                <a:solidFill>
                  <a:schemeClr val="tx1"/>
                </a:solidFill>
              </a:rPr>
              <a:t>3</a:t>
            </a:r>
            <a:endParaRPr lang="en-GB" sz="1600" dirty="0">
              <a:solidFill>
                <a:schemeClr val="tx1"/>
              </a:solidFill>
            </a:endParaRPr>
          </a:p>
        </p:txBody>
      </p:sp>
      <p:sp>
        <p:nvSpPr>
          <p:cNvPr id="24" name="TextBox 23">
            <a:extLst>
              <a:ext uri="{FF2B5EF4-FFF2-40B4-BE49-F238E27FC236}">
                <a16:creationId xmlns:a16="http://schemas.microsoft.com/office/drawing/2014/main" id="{59BB6CC3-0613-DA55-7FA7-41D6ADBD0796}"/>
              </a:ext>
            </a:extLst>
          </p:cNvPr>
          <p:cNvSpPr txBox="1"/>
          <p:nvPr/>
        </p:nvSpPr>
        <p:spPr>
          <a:xfrm>
            <a:off x="374314" y="3887704"/>
            <a:ext cx="1929973" cy="369332"/>
          </a:xfrm>
          <a:prstGeom prst="rect">
            <a:avLst/>
          </a:prstGeom>
          <a:noFill/>
        </p:spPr>
        <p:txBody>
          <a:bodyPr wrap="square">
            <a:spAutoFit/>
          </a:bodyPr>
          <a:lstStyle/>
          <a:p>
            <a:r>
              <a:rPr lang="pl-PL" dirty="0"/>
              <a:t>Transition points:</a:t>
            </a:r>
            <a:endParaRPr lang="en-GB" dirty="0"/>
          </a:p>
        </p:txBody>
      </p:sp>
      <p:sp>
        <p:nvSpPr>
          <p:cNvPr id="25" name="Oval 24">
            <a:extLst>
              <a:ext uri="{FF2B5EF4-FFF2-40B4-BE49-F238E27FC236}">
                <a16:creationId xmlns:a16="http://schemas.microsoft.com/office/drawing/2014/main" id="{0B7E3669-B588-A71A-AE51-E92454EC3EAE}"/>
              </a:ext>
            </a:extLst>
          </p:cNvPr>
          <p:cNvSpPr/>
          <p:nvPr/>
        </p:nvSpPr>
        <p:spPr>
          <a:xfrm>
            <a:off x="2398292" y="3935971"/>
            <a:ext cx="259983" cy="259983"/>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1600" dirty="0">
                <a:solidFill>
                  <a:schemeClr val="tx1"/>
                </a:solidFill>
              </a:rPr>
              <a:t>1</a:t>
            </a:r>
            <a:endParaRPr lang="en-GB" sz="1600" dirty="0">
              <a:solidFill>
                <a:schemeClr val="tx1"/>
              </a:solidFill>
            </a:endParaRPr>
          </a:p>
        </p:txBody>
      </p:sp>
      <p:sp>
        <p:nvSpPr>
          <p:cNvPr id="26" name="Oval 25">
            <a:extLst>
              <a:ext uri="{FF2B5EF4-FFF2-40B4-BE49-F238E27FC236}">
                <a16:creationId xmlns:a16="http://schemas.microsoft.com/office/drawing/2014/main" id="{20721065-3803-39FE-741D-C676FF09460F}"/>
              </a:ext>
            </a:extLst>
          </p:cNvPr>
          <p:cNvSpPr/>
          <p:nvPr/>
        </p:nvSpPr>
        <p:spPr>
          <a:xfrm>
            <a:off x="3139417" y="3927175"/>
            <a:ext cx="259983" cy="259983"/>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1600" dirty="0">
                <a:solidFill>
                  <a:schemeClr val="tx1"/>
                </a:solidFill>
              </a:rPr>
              <a:t>2</a:t>
            </a:r>
            <a:endParaRPr lang="en-GB" sz="1600" dirty="0">
              <a:solidFill>
                <a:schemeClr val="tx1"/>
              </a:solidFill>
            </a:endParaRPr>
          </a:p>
        </p:txBody>
      </p:sp>
      <p:sp>
        <p:nvSpPr>
          <p:cNvPr id="27" name="Oval 26">
            <a:extLst>
              <a:ext uri="{FF2B5EF4-FFF2-40B4-BE49-F238E27FC236}">
                <a16:creationId xmlns:a16="http://schemas.microsoft.com/office/drawing/2014/main" id="{A1CD0BC0-1172-DE50-BBB1-4352CF66403E}"/>
              </a:ext>
            </a:extLst>
          </p:cNvPr>
          <p:cNvSpPr/>
          <p:nvPr/>
        </p:nvSpPr>
        <p:spPr>
          <a:xfrm>
            <a:off x="4621667" y="3935970"/>
            <a:ext cx="259983" cy="259983"/>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1600" dirty="0">
                <a:solidFill>
                  <a:schemeClr val="tx1"/>
                </a:solidFill>
              </a:rPr>
              <a:t>4</a:t>
            </a:r>
            <a:endParaRPr lang="en-GB" sz="1600" dirty="0">
              <a:solidFill>
                <a:schemeClr val="tx1"/>
              </a:solidFill>
            </a:endParaRPr>
          </a:p>
        </p:txBody>
      </p:sp>
      <p:sp>
        <p:nvSpPr>
          <p:cNvPr id="28" name="Oval 27">
            <a:extLst>
              <a:ext uri="{FF2B5EF4-FFF2-40B4-BE49-F238E27FC236}">
                <a16:creationId xmlns:a16="http://schemas.microsoft.com/office/drawing/2014/main" id="{BFCAF610-5110-7C61-96C8-669D182AE575}"/>
              </a:ext>
            </a:extLst>
          </p:cNvPr>
          <p:cNvSpPr/>
          <p:nvPr/>
        </p:nvSpPr>
        <p:spPr>
          <a:xfrm>
            <a:off x="5362792" y="3922968"/>
            <a:ext cx="259983" cy="259983"/>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1600" dirty="0">
                <a:solidFill>
                  <a:schemeClr val="tx1"/>
                </a:solidFill>
              </a:rPr>
              <a:t>5</a:t>
            </a:r>
            <a:endParaRPr lang="en-GB" sz="1600" dirty="0">
              <a:solidFill>
                <a:schemeClr val="tx1"/>
              </a:solidFill>
            </a:endParaRPr>
          </a:p>
        </p:txBody>
      </p:sp>
      <p:sp>
        <p:nvSpPr>
          <p:cNvPr id="29" name="TextBox 28">
            <a:extLst>
              <a:ext uri="{FF2B5EF4-FFF2-40B4-BE49-F238E27FC236}">
                <a16:creationId xmlns:a16="http://schemas.microsoft.com/office/drawing/2014/main" id="{25A0E56F-665D-B028-7DEB-7D7CC2955CC5}"/>
              </a:ext>
            </a:extLst>
          </p:cNvPr>
          <p:cNvSpPr txBox="1"/>
          <p:nvPr/>
        </p:nvSpPr>
        <p:spPr>
          <a:xfrm>
            <a:off x="2246717" y="4195954"/>
            <a:ext cx="573915" cy="307777"/>
          </a:xfrm>
          <a:prstGeom prst="rect">
            <a:avLst/>
          </a:prstGeom>
          <a:noFill/>
        </p:spPr>
        <p:txBody>
          <a:bodyPr wrap="square" rtlCol="0">
            <a:spAutoFit/>
          </a:bodyPr>
          <a:lstStyle/>
          <a:p>
            <a:pPr algn="ctr"/>
            <a:r>
              <a:rPr lang="pl-PL" sz="1400" dirty="0"/>
              <a:t>start</a:t>
            </a:r>
            <a:endParaRPr lang="en-GB" sz="1400" dirty="0"/>
          </a:p>
        </p:txBody>
      </p:sp>
      <p:sp>
        <p:nvSpPr>
          <p:cNvPr id="30" name="TextBox 29">
            <a:extLst>
              <a:ext uri="{FF2B5EF4-FFF2-40B4-BE49-F238E27FC236}">
                <a16:creationId xmlns:a16="http://schemas.microsoft.com/office/drawing/2014/main" id="{F319D1AD-E3FA-487E-B09D-3D0B0A876071}"/>
              </a:ext>
            </a:extLst>
          </p:cNvPr>
          <p:cNvSpPr txBox="1"/>
          <p:nvPr/>
        </p:nvSpPr>
        <p:spPr>
          <a:xfrm>
            <a:off x="2789170" y="4226444"/>
            <a:ext cx="966931" cy="523220"/>
          </a:xfrm>
          <a:prstGeom prst="rect">
            <a:avLst/>
          </a:prstGeom>
          <a:noFill/>
        </p:spPr>
        <p:txBody>
          <a:bodyPr wrap="none" rtlCol="0">
            <a:spAutoFit/>
          </a:bodyPr>
          <a:lstStyle/>
          <a:p>
            <a:pPr algn="ctr"/>
            <a:r>
              <a:rPr lang="pl-PL" sz="1400" dirty="0"/>
              <a:t>local </a:t>
            </a:r>
          </a:p>
          <a:p>
            <a:pPr algn="ctr"/>
            <a:r>
              <a:rPr lang="pl-PL" sz="1400" dirty="0"/>
              <a:t>maximum</a:t>
            </a:r>
            <a:endParaRPr lang="en-GB" sz="1400" dirty="0"/>
          </a:p>
        </p:txBody>
      </p:sp>
      <p:sp>
        <p:nvSpPr>
          <p:cNvPr id="31" name="TextBox 30">
            <a:extLst>
              <a:ext uri="{FF2B5EF4-FFF2-40B4-BE49-F238E27FC236}">
                <a16:creationId xmlns:a16="http://schemas.microsoft.com/office/drawing/2014/main" id="{CD53A56B-D414-AA59-75C9-2459F0512992}"/>
              </a:ext>
            </a:extLst>
          </p:cNvPr>
          <p:cNvSpPr txBox="1"/>
          <p:nvPr/>
        </p:nvSpPr>
        <p:spPr>
          <a:xfrm>
            <a:off x="4285023" y="4226444"/>
            <a:ext cx="933269" cy="523220"/>
          </a:xfrm>
          <a:prstGeom prst="rect">
            <a:avLst/>
          </a:prstGeom>
          <a:noFill/>
        </p:spPr>
        <p:txBody>
          <a:bodyPr wrap="none" rtlCol="0">
            <a:spAutoFit/>
          </a:bodyPr>
          <a:lstStyle/>
          <a:p>
            <a:pPr algn="ctr"/>
            <a:r>
              <a:rPr lang="pl-PL" sz="1400" dirty="0"/>
              <a:t>local</a:t>
            </a:r>
          </a:p>
          <a:p>
            <a:pPr algn="ctr"/>
            <a:r>
              <a:rPr lang="pl-PL" sz="1400" dirty="0"/>
              <a:t>minimum</a:t>
            </a:r>
            <a:endParaRPr lang="en-GB" sz="1400" dirty="0"/>
          </a:p>
        </p:txBody>
      </p:sp>
      <p:sp>
        <p:nvSpPr>
          <p:cNvPr id="32" name="TextBox 31">
            <a:extLst>
              <a:ext uri="{FF2B5EF4-FFF2-40B4-BE49-F238E27FC236}">
                <a16:creationId xmlns:a16="http://schemas.microsoft.com/office/drawing/2014/main" id="{50B34530-D86B-F1B8-C91E-C84BBB04513A}"/>
              </a:ext>
            </a:extLst>
          </p:cNvPr>
          <p:cNvSpPr txBox="1"/>
          <p:nvPr/>
        </p:nvSpPr>
        <p:spPr>
          <a:xfrm>
            <a:off x="5252974" y="4226444"/>
            <a:ext cx="479618" cy="307777"/>
          </a:xfrm>
          <a:prstGeom prst="rect">
            <a:avLst/>
          </a:prstGeom>
          <a:noFill/>
        </p:spPr>
        <p:txBody>
          <a:bodyPr wrap="none" rtlCol="0">
            <a:spAutoFit/>
          </a:bodyPr>
          <a:lstStyle/>
          <a:p>
            <a:r>
              <a:rPr lang="pl-PL" sz="1400" dirty="0"/>
              <a:t>end</a:t>
            </a:r>
            <a:endParaRPr lang="en-GB" sz="1400" dirty="0"/>
          </a:p>
        </p:txBody>
      </p:sp>
      <p:sp>
        <p:nvSpPr>
          <p:cNvPr id="33" name="Oval 32">
            <a:extLst>
              <a:ext uri="{FF2B5EF4-FFF2-40B4-BE49-F238E27FC236}">
                <a16:creationId xmlns:a16="http://schemas.microsoft.com/office/drawing/2014/main" id="{298723C6-4AEE-7966-402E-EA8A95290A6B}"/>
              </a:ext>
            </a:extLst>
          </p:cNvPr>
          <p:cNvSpPr/>
          <p:nvPr/>
        </p:nvSpPr>
        <p:spPr>
          <a:xfrm>
            <a:off x="5307110" y="1855015"/>
            <a:ext cx="259983" cy="259983"/>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1600" dirty="0">
                <a:solidFill>
                  <a:schemeClr val="tx1"/>
                </a:solidFill>
              </a:rPr>
              <a:t>5</a:t>
            </a:r>
            <a:endParaRPr lang="en-GB" sz="1600" dirty="0">
              <a:solidFill>
                <a:schemeClr val="tx1"/>
              </a:solidFill>
            </a:endParaRPr>
          </a:p>
        </p:txBody>
      </p:sp>
      <p:sp>
        <p:nvSpPr>
          <p:cNvPr id="34" name="Oval 33">
            <a:extLst>
              <a:ext uri="{FF2B5EF4-FFF2-40B4-BE49-F238E27FC236}">
                <a16:creationId xmlns:a16="http://schemas.microsoft.com/office/drawing/2014/main" id="{8F0BDDEF-9B6B-62A7-6DE3-6696BB90225D}"/>
              </a:ext>
            </a:extLst>
          </p:cNvPr>
          <p:cNvSpPr/>
          <p:nvPr/>
        </p:nvSpPr>
        <p:spPr>
          <a:xfrm>
            <a:off x="3880542" y="3922969"/>
            <a:ext cx="259983" cy="259983"/>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1600" dirty="0">
                <a:solidFill>
                  <a:schemeClr val="tx1"/>
                </a:solidFill>
              </a:rPr>
              <a:t>3</a:t>
            </a:r>
            <a:endParaRPr lang="en-GB" sz="1600" dirty="0">
              <a:solidFill>
                <a:schemeClr val="tx1"/>
              </a:solidFill>
            </a:endParaRPr>
          </a:p>
        </p:txBody>
      </p:sp>
      <p:sp>
        <p:nvSpPr>
          <p:cNvPr id="35" name="TextBox 34">
            <a:extLst>
              <a:ext uri="{FF2B5EF4-FFF2-40B4-BE49-F238E27FC236}">
                <a16:creationId xmlns:a16="http://schemas.microsoft.com/office/drawing/2014/main" id="{508EC69C-4C42-CFEB-C62D-238C20C2C1DD}"/>
              </a:ext>
            </a:extLst>
          </p:cNvPr>
          <p:cNvSpPr txBox="1"/>
          <p:nvPr/>
        </p:nvSpPr>
        <p:spPr>
          <a:xfrm>
            <a:off x="3581136" y="4226444"/>
            <a:ext cx="917239" cy="523220"/>
          </a:xfrm>
          <a:prstGeom prst="rect">
            <a:avLst/>
          </a:prstGeom>
          <a:noFill/>
        </p:spPr>
        <p:txBody>
          <a:bodyPr wrap="none" rtlCol="0">
            <a:spAutoFit/>
          </a:bodyPr>
          <a:lstStyle/>
          <a:p>
            <a:pPr algn="ctr"/>
            <a:r>
              <a:rPr lang="pl-PL" sz="1400" dirty="0"/>
              <a:t>Inflection</a:t>
            </a:r>
          </a:p>
          <a:p>
            <a:pPr algn="ctr"/>
            <a:r>
              <a:rPr lang="pl-PL" sz="1400" dirty="0"/>
              <a:t>point</a:t>
            </a:r>
            <a:endParaRPr lang="en-GB" sz="1400" dirty="0"/>
          </a:p>
        </p:txBody>
      </p:sp>
      <p:sp>
        <p:nvSpPr>
          <p:cNvPr id="36" name="Right Brace 35">
            <a:extLst>
              <a:ext uri="{FF2B5EF4-FFF2-40B4-BE49-F238E27FC236}">
                <a16:creationId xmlns:a16="http://schemas.microsoft.com/office/drawing/2014/main" id="{13E383B1-E898-AE0E-1890-04750A92954D}"/>
              </a:ext>
            </a:extLst>
          </p:cNvPr>
          <p:cNvSpPr/>
          <p:nvPr/>
        </p:nvSpPr>
        <p:spPr>
          <a:xfrm rot="5400000">
            <a:off x="3891086" y="2029409"/>
            <a:ext cx="155875" cy="1029902"/>
          </a:xfrm>
          <a:prstGeom prst="righ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0B89ACB-B9A0-1E2E-3A3F-E5E3F8EC988F}"/>
                  </a:ext>
                </a:extLst>
              </p:cNvPr>
              <p:cNvSpPr txBox="1"/>
              <p:nvPr/>
            </p:nvSpPr>
            <p:spPr>
              <a:xfrm>
                <a:off x="3464636" y="2579285"/>
                <a:ext cx="1038233" cy="738664"/>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𝑠</m:t>
                          </m:r>
                        </m:e>
                        <m:sub>
                          <m:r>
                            <a:rPr lang="pl-PL" sz="1400" b="0" i="1" smtClean="0">
                              <a:latin typeface="Cambria Math" panose="02040503050406030204" pitchFamily="18" charset="0"/>
                            </a:rPr>
                            <m:t>−+</m:t>
                          </m:r>
                          <m:r>
                            <a:rPr lang="pl-PL" sz="1400" b="0" i="1" smtClean="0">
                              <a:latin typeface="Cambria Math" panose="02040503050406030204" pitchFamily="18" charset="0"/>
                            </a:rPr>
                            <m:t>𝑏</m:t>
                          </m:r>
                        </m:sub>
                      </m:sSub>
                    </m:oMath>
                  </m:oMathPara>
                </a14:m>
                <a:endParaRPr lang="pl-PL" sz="1400" dirty="0"/>
              </a:p>
              <a:p>
                <a:pPr algn="ctr"/>
                <a:r>
                  <a:rPr lang="pl-PL" sz="1400" dirty="0"/>
                  <a:t>decreasing</a:t>
                </a:r>
              </a:p>
              <a:p>
                <a:pPr algn="ctr"/>
                <a:r>
                  <a:rPr lang="pl-PL" sz="1400" dirty="0"/>
                  <a:t>convex</a:t>
                </a:r>
              </a:p>
            </p:txBody>
          </p:sp>
        </mc:Choice>
        <mc:Fallback xmlns="">
          <p:sp>
            <p:nvSpPr>
              <p:cNvPr id="37" name="TextBox 36">
                <a:extLst>
                  <a:ext uri="{FF2B5EF4-FFF2-40B4-BE49-F238E27FC236}">
                    <a16:creationId xmlns:a16="http://schemas.microsoft.com/office/drawing/2014/main" id="{60B89ACB-B9A0-1E2E-3A3F-E5E3F8EC988F}"/>
                  </a:ext>
                </a:extLst>
              </p:cNvPr>
              <p:cNvSpPr txBox="1">
                <a:spLocks noRot="1" noChangeAspect="1" noMove="1" noResize="1" noEditPoints="1" noAdjustHandles="1" noChangeArrowheads="1" noChangeShapeType="1" noTextEdit="1"/>
              </p:cNvSpPr>
              <p:nvPr/>
            </p:nvSpPr>
            <p:spPr>
              <a:xfrm>
                <a:off x="3464636" y="2579285"/>
                <a:ext cx="1038233" cy="738664"/>
              </a:xfrm>
              <a:prstGeom prst="rect">
                <a:avLst/>
              </a:prstGeom>
              <a:blipFill>
                <a:blip r:embed="rId10"/>
                <a:stretch>
                  <a:fillRect l="-1170" b="-8264"/>
                </a:stretch>
              </a:blipFill>
            </p:spPr>
            <p:txBody>
              <a:bodyPr/>
              <a:lstStyle/>
              <a:p>
                <a:r>
                  <a:rPr lang="en-GB">
                    <a:noFill/>
                  </a:rPr>
                  <a:t> </a:t>
                </a:r>
              </a:p>
            </p:txBody>
          </p:sp>
        </mc:Fallback>
      </mc:AlternateContent>
      <p:sp>
        <p:nvSpPr>
          <p:cNvPr id="38" name="Oval 37">
            <a:extLst>
              <a:ext uri="{FF2B5EF4-FFF2-40B4-BE49-F238E27FC236}">
                <a16:creationId xmlns:a16="http://schemas.microsoft.com/office/drawing/2014/main" id="{0B3395D7-61DC-65FC-A9D6-7906D672E67C}"/>
              </a:ext>
            </a:extLst>
          </p:cNvPr>
          <p:cNvSpPr/>
          <p:nvPr/>
        </p:nvSpPr>
        <p:spPr>
          <a:xfrm>
            <a:off x="4342411" y="2246667"/>
            <a:ext cx="259983" cy="259983"/>
          </a:xfrm>
          <a:prstGeom prst="ellipse">
            <a:avLst/>
          </a:prstGeom>
          <a:solidFill>
            <a:schemeClr val="tx2">
              <a:lumMod val="10000"/>
              <a:lumOff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l-PL" sz="1600" dirty="0">
                <a:solidFill>
                  <a:schemeClr val="tx1"/>
                </a:solidFill>
              </a:rPr>
              <a:t>4</a:t>
            </a:r>
            <a:endParaRPr lang="en-GB" sz="1600" dirty="0">
              <a:solidFill>
                <a:schemeClr val="tx1"/>
              </a:solidFill>
            </a:endParaRPr>
          </a:p>
        </p:txBody>
      </p:sp>
      <p:cxnSp>
        <p:nvCxnSpPr>
          <p:cNvPr id="39" name="Straight Arrow Connector 38">
            <a:extLst>
              <a:ext uri="{FF2B5EF4-FFF2-40B4-BE49-F238E27FC236}">
                <a16:creationId xmlns:a16="http://schemas.microsoft.com/office/drawing/2014/main" id="{D074D1AE-1BEB-0F28-E309-27CE9E3C152B}"/>
              </a:ext>
            </a:extLst>
          </p:cNvPr>
          <p:cNvCxnSpPr>
            <a:cxnSpLocks/>
          </p:cNvCxnSpPr>
          <p:nvPr/>
        </p:nvCxnSpPr>
        <p:spPr>
          <a:xfrm>
            <a:off x="3097111" y="3281287"/>
            <a:ext cx="93283" cy="177757"/>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8F04559-7DA1-0FF7-59B0-464D6ECBA0E1}"/>
              </a:ext>
            </a:extLst>
          </p:cNvPr>
          <p:cNvCxnSpPr>
            <a:cxnSpLocks/>
          </p:cNvCxnSpPr>
          <p:nvPr/>
        </p:nvCxnSpPr>
        <p:spPr>
          <a:xfrm flipH="1">
            <a:off x="3700500" y="3315277"/>
            <a:ext cx="125330" cy="152344"/>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434D65E-1CE9-71F6-0C09-C1E0B1726221}"/>
              </a:ext>
            </a:extLst>
          </p:cNvPr>
          <p:cNvSpPr txBox="1"/>
          <p:nvPr/>
        </p:nvSpPr>
        <p:spPr>
          <a:xfrm>
            <a:off x="286784" y="899283"/>
            <a:ext cx="9687565" cy="400110"/>
          </a:xfrm>
          <a:prstGeom prst="rect">
            <a:avLst/>
          </a:prstGeom>
          <a:noFill/>
        </p:spPr>
        <p:txBody>
          <a:bodyPr wrap="square">
            <a:spAutoFit/>
          </a:bodyPr>
          <a:lstStyle/>
          <a:p>
            <a:r>
              <a:rPr lang="en-US" sz="2000" i="0" dirty="0" err="1">
                <a:solidFill>
                  <a:srgbClr val="7030A0"/>
                </a:solidFill>
                <a:effectLst/>
                <a:latin typeface="Arial Rounded MT Bold" panose="020F0704030504030204" pitchFamily="34" charset="0"/>
              </a:rPr>
              <a:t>Kacprzyk</a:t>
            </a:r>
            <a:r>
              <a:rPr lang="en-US" sz="2000" dirty="0">
                <a:solidFill>
                  <a:srgbClr val="7030A0"/>
                </a:solidFill>
                <a:latin typeface="Arial Rounded MT Bold" panose="020F0704030504030204" pitchFamily="34" charset="0"/>
              </a:rPr>
              <a:t>,</a:t>
            </a:r>
            <a:r>
              <a:rPr lang="en-US" sz="2000" i="0" dirty="0">
                <a:solidFill>
                  <a:srgbClr val="7030A0"/>
                </a:solidFill>
                <a:effectLst/>
                <a:latin typeface="Arial Rounded MT Bold" panose="020F0704030504030204" pitchFamily="34" charset="0"/>
              </a:rPr>
              <a:t> </a:t>
            </a:r>
            <a:r>
              <a:rPr lang="en-US" sz="2000" b="0" i="0" dirty="0">
                <a:solidFill>
                  <a:srgbClr val="7030A0"/>
                </a:solidFill>
                <a:effectLst/>
                <a:latin typeface="Arial Rounded MT Bold" panose="020F0704030504030204" pitchFamily="34" charset="0"/>
              </a:rPr>
              <a:t>Liu, </a:t>
            </a:r>
            <a:r>
              <a:rPr lang="en-US" sz="2000" dirty="0" err="1">
                <a:solidFill>
                  <a:srgbClr val="7030A0"/>
                </a:solidFill>
                <a:latin typeface="Arial Rounded MT Bold" panose="020F0704030504030204" pitchFamily="34" charset="0"/>
              </a:rPr>
              <a:t>vdS</a:t>
            </a:r>
            <a:r>
              <a:rPr lang="en-US" sz="2000" dirty="0">
                <a:solidFill>
                  <a:srgbClr val="7030A0"/>
                </a:solidFill>
                <a:latin typeface="Arial Rounded MT Bold" panose="020F0704030504030204" pitchFamily="34" charset="0"/>
              </a:rPr>
              <a:t>, </a:t>
            </a:r>
            <a:r>
              <a:rPr lang="en-US" sz="2000" b="0" i="0" dirty="0">
                <a:solidFill>
                  <a:srgbClr val="7030A0"/>
                </a:solidFill>
                <a:effectLst/>
                <a:latin typeface="Arial Rounded MT Bold" panose="020F0704030504030204" pitchFamily="34" charset="0"/>
              </a:rPr>
              <a:t>Towards Transparent Time Series Forecasting. </a:t>
            </a:r>
            <a:r>
              <a:rPr lang="pl-PL" sz="2000" b="0" i="1" dirty="0">
                <a:solidFill>
                  <a:srgbClr val="7030A0"/>
                </a:solidFill>
                <a:effectLst/>
                <a:latin typeface="Arial Rounded MT Bold" panose="020F0704030504030204" pitchFamily="34" charset="0"/>
              </a:rPr>
              <a:t>ICLR 2024</a:t>
            </a:r>
          </a:p>
        </p:txBody>
      </p:sp>
      <p:pic>
        <p:nvPicPr>
          <p:cNvPr id="2" name="Picture 24">
            <a:extLst>
              <a:ext uri="{FF2B5EF4-FFF2-40B4-BE49-F238E27FC236}">
                <a16:creationId xmlns:a16="http://schemas.microsoft.com/office/drawing/2014/main" id="{E232AD00-1E85-66FB-4032-C88D74EC1789}"/>
              </a:ext>
            </a:extLst>
          </p:cNvPr>
          <p:cNvPicPr>
            <a:picLocks noChangeAspect="1" noChangeArrowheads="1"/>
          </p:cNvPicPr>
          <p:nvPr/>
        </p:nvPicPr>
        <p:blipFill>
          <a:blip r:embed="rId11"/>
          <a:srcRect/>
          <a:stretch/>
        </p:blipFill>
        <p:spPr bwMode="auto">
          <a:xfrm>
            <a:off x="10612784" y="949290"/>
            <a:ext cx="1440000" cy="142736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2E789FD6-FEC4-646E-3865-4DBB454EC339}"/>
              </a:ext>
            </a:extLst>
          </p:cNvPr>
          <p:cNvSpPr txBox="1"/>
          <p:nvPr/>
        </p:nvSpPr>
        <p:spPr>
          <a:xfrm>
            <a:off x="10510610" y="2277280"/>
            <a:ext cx="1644348" cy="229370"/>
          </a:xfrm>
          <a:prstGeom prst="rect">
            <a:avLst/>
          </a:prstGeom>
          <a:solidFill>
            <a:schemeClr val="bg1"/>
          </a:solidFill>
        </p:spPr>
        <p:txBody>
          <a:bodyPr wrap="square" tIns="0" bIns="0" rtlCol="0" anchor="ctr" anchorCtr="0">
            <a:noAutofit/>
          </a:bodyPr>
          <a:lstStyle/>
          <a:p>
            <a:pPr algn="ctr"/>
            <a:r>
              <a:rPr lang="en-US" sz="1200" dirty="0">
                <a:latin typeface="Arial Rounded MT Bold" panose="020F0704030504030204" pitchFamily="34" charset="0"/>
              </a:rPr>
              <a:t>Krzysztof </a:t>
            </a:r>
            <a:r>
              <a:rPr lang="en-US" sz="1200" dirty="0" err="1">
                <a:latin typeface="Arial Rounded MT Bold" panose="020F0704030504030204" pitchFamily="34" charset="0"/>
              </a:rPr>
              <a:t>Kacprzyk</a:t>
            </a:r>
            <a:endParaRPr lang="en-US" sz="1200" dirty="0">
              <a:latin typeface="Arial Rounded MT Bold" panose="020F0704030504030204" pitchFamily="34" charset="0"/>
            </a:endParaRPr>
          </a:p>
        </p:txBody>
      </p:sp>
      <p:sp>
        <p:nvSpPr>
          <p:cNvPr id="47" name="TextBox 46">
            <a:extLst>
              <a:ext uri="{FF2B5EF4-FFF2-40B4-BE49-F238E27FC236}">
                <a16:creationId xmlns:a16="http://schemas.microsoft.com/office/drawing/2014/main" id="{8BE60E8E-D801-97A6-AAC5-904ED6B9776D}"/>
              </a:ext>
            </a:extLst>
          </p:cNvPr>
          <p:cNvSpPr txBox="1"/>
          <p:nvPr/>
        </p:nvSpPr>
        <p:spPr>
          <a:xfrm>
            <a:off x="6687825" y="2404557"/>
            <a:ext cx="5124485" cy="1569660"/>
          </a:xfrm>
          <a:prstGeom prst="rect">
            <a:avLst/>
          </a:prstGeom>
          <a:noFill/>
        </p:spPr>
        <p:txBody>
          <a:bodyPr wrap="square">
            <a:spAutoFit/>
          </a:bodyPr>
          <a:lstStyle/>
          <a:p>
            <a:r>
              <a:rPr lang="en-GB" sz="2400" dirty="0">
                <a:latin typeface="Arial Rounded MT Bold" panose="020F0704030504030204" pitchFamily="34" charset="0"/>
              </a:rPr>
              <a:t>Divide the shape of trajectory  into smaller intervals </a:t>
            </a:r>
          </a:p>
          <a:p>
            <a:r>
              <a:rPr lang="en-GB" sz="2400" dirty="0">
                <a:latin typeface="Arial Rounded MT Bold" panose="020F0704030504030204" pitchFamily="34" charset="0"/>
              </a:rPr>
              <a:t>where the trajectory has a particular shape, called motifs</a:t>
            </a:r>
          </a:p>
        </p:txBody>
      </p:sp>
    </p:spTree>
    <p:extLst>
      <p:ext uri="{BB962C8B-B14F-4D97-AF65-F5344CB8AC3E}">
        <p14:creationId xmlns:p14="http://schemas.microsoft.com/office/powerpoint/2010/main" val="25920191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p:bldP spid="12" grpId="0"/>
      <p:bldP spid="13" grpId="0"/>
      <p:bldP spid="15" grpId="0"/>
      <p:bldP spid="18" grpId="0"/>
      <p:bldP spid="19" grpId="0"/>
      <p:bldP spid="20" grpId="0" animBg="1"/>
      <p:bldP spid="21" grpId="0" animBg="1"/>
      <p:bldP spid="23" grpId="0" animBg="1"/>
      <p:bldP spid="24" grpId="0"/>
      <p:bldP spid="25" grpId="0" animBg="1"/>
      <p:bldP spid="26" grpId="0" animBg="1"/>
      <p:bldP spid="27" grpId="0" animBg="1"/>
      <p:bldP spid="28" grpId="0" animBg="1"/>
      <p:bldP spid="29" grpId="0"/>
      <p:bldP spid="30" grpId="0"/>
      <p:bldP spid="31" grpId="0"/>
      <p:bldP spid="32" grpId="0"/>
      <p:bldP spid="33" grpId="0" animBg="1"/>
      <p:bldP spid="34" grpId="0" animBg="1"/>
      <p:bldP spid="35" grpId="0"/>
      <p:bldP spid="36" grpId="0" animBg="1"/>
      <p:bldP spid="37" grpId="0"/>
      <p:bldP spid="38" grpId="0" animBg="1"/>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49" y="381000"/>
            <a:ext cx="11639551" cy="546100"/>
          </a:xfrm>
          <a:prstGeom prst="rect">
            <a:avLst/>
          </a:prstGeom>
        </p:spPr>
        <p:txBody>
          <a:bodyPr anchor="t" anchorCtr="0">
            <a:noAutofit/>
          </a:bodyPr>
          <a:lstStyle>
            <a:lvl1pPr defTabSz="448055">
              <a:defRPr sz="5586">
                <a:solidFill>
                  <a:srgbClr val="000000"/>
                </a:solidFill>
              </a:defRPr>
            </a:lvl1pPr>
          </a:lstStyle>
          <a:p>
            <a:r>
              <a:rPr lang="en-US" sz="3200" dirty="0">
                <a:solidFill>
                  <a:srgbClr val="2F7FB1"/>
                </a:solidFill>
                <a:latin typeface="Arial Rounded MT Bold" panose="020F0704030504030204" pitchFamily="34" charset="0"/>
              </a:rPr>
              <a:t>A fundamentally new paradigm is needed for AI to orient it towards addressing the complexities of the real-world</a:t>
            </a:r>
          </a:p>
        </p:txBody>
      </p:sp>
      <p:sp>
        <p:nvSpPr>
          <p:cNvPr id="7" name="TextBox 6">
            <a:extLst>
              <a:ext uri="{FF2B5EF4-FFF2-40B4-BE49-F238E27FC236}">
                <a16:creationId xmlns:a16="http://schemas.microsoft.com/office/drawing/2014/main" id="{5C7D0E27-05CA-4CB2-A5B7-64E596F74AC8}"/>
              </a:ext>
            </a:extLst>
          </p:cNvPr>
          <p:cNvSpPr txBox="1"/>
          <p:nvPr/>
        </p:nvSpPr>
        <p:spPr>
          <a:xfrm>
            <a:off x="4751658" y="64235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pic>
        <p:nvPicPr>
          <p:cNvPr id="8" name="Picture 7" descr="Text&#10;&#10;Description automatically generated">
            <a:extLst>
              <a:ext uri="{FF2B5EF4-FFF2-40B4-BE49-F238E27FC236}">
                <a16:creationId xmlns:a16="http://schemas.microsoft.com/office/drawing/2014/main" id="{43DB2FBC-0BE5-47C0-A0FD-A1B836FE44BF}"/>
              </a:ext>
            </a:extLst>
          </p:cNvPr>
          <p:cNvPicPr>
            <a:picLocks noChangeAspect="1"/>
          </p:cNvPicPr>
          <p:nvPr/>
        </p:nvPicPr>
        <p:blipFill>
          <a:blip r:embed="rId3">
            <a:duotone>
              <a:schemeClr val="accent3">
                <a:shade val="45000"/>
                <a:satMod val="135000"/>
              </a:schemeClr>
              <a:prstClr val="white"/>
            </a:duotone>
          </a:blip>
          <a:stretch>
            <a:fillRect/>
          </a:stretch>
        </p:blipFill>
        <p:spPr>
          <a:xfrm>
            <a:off x="10277392" y="6399675"/>
            <a:ext cx="1731812" cy="360000"/>
          </a:xfrm>
          <a:prstGeom prst="rect">
            <a:avLst/>
          </a:prstGeom>
        </p:spPr>
      </p:pic>
      <p:pic>
        <p:nvPicPr>
          <p:cNvPr id="9" name="Picture 8">
            <a:extLst>
              <a:ext uri="{FF2B5EF4-FFF2-40B4-BE49-F238E27FC236}">
                <a16:creationId xmlns:a16="http://schemas.microsoft.com/office/drawing/2014/main" id="{3F26093B-0C77-4DFE-B5A6-EEF00C7E2DFC}"/>
              </a:ext>
            </a:extLst>
          </p:cNvPr>
          <p:cNvPicPr>
            <a:picLocks noChangeAspect="1"/>
          </p:cNvPicPr>
          <p:nvPr/>
        </p:nvPicPr>
        <p:blipFill>
          <a:blip r:embed="rId4"/>
          <a:stretch>
            <a:fillRect/>
          </a:stretch>
        </p:blipFill>
        <p:spPr>
          <a:xfrm>
            <a:off x="182796" y="6262050"/>
            <a:ext cx="2249997" cy="540000"/>
          </a:xfrm>
          <a:prstGeom prst="rect">
            <a:avLst/>
          </a:prstGeom>
        </p:spPr>
      </p:pic>
      <p:pic>
        <p:nvPicPr>
          <p:cNvPr id="2" name="Picture 1" descr="A blue background with white text&#10;&#10;Description automatically generated">
            <a:extLst>
              <a:ext uri="{FF2B5EF4-FFF2-40B4-BE49-F238E27FC236}">
                <a16:creationId xmlns:a16="http://schemas.microsoft.com/office/drawing/2014/main" id="{AE425CB5-4523-C892-8BDF-9BAF5C6B5913}"/>
              </a:ext>
            </a:extLst>
          </p:cNvPr>
          <p:cNvPicPr>
            <a:picLocks noChangeAspect="1"/>
          </p:cNvPicPr>
          <p:nvPr/>
        </p:nvPicPr>
        <p:blipFill>
          <a:blip r:embed="rId5"/>
          <a:stretch>
            <a:fillRect/>
          </a:stretch>
        </p:blipFill>
        <p:spPr>
          <a:xfrm>
            <a:off x="1014438" y="2005053"/>
            <a:ext cx="7094138" cy="3990453"/>
          </a:xfrm>
          <a:prstGeom prst="rect">
            <a:avLst/>
          </a:prstGeom>
        </p:spPr>
      </p:pic>
      <p:pic>
        <p:nvPicPr>
          <p:cNvPr id="6" name="Picture 5" descr="A qr code with a few squares&#10;&#10;Description automatically generated">
            <a:extLst>
              <a:ext uri="{FF2B5EF4-FFF2-40B4-BE49-F238E27FC236}">
                <a16:creationId xmlns:a16="http://schemas.microsoft.com/office/drawing/2014/main" id="{8C85A048-C82A-810F-1DE3-2D87500F1476}"/>
              </a:ext>
            </a:extLst>
          </p:cNvPr>
          <p:cNvPicPr>
            <a:picLocks noChangeAspect="1"/>
          </p:cNvPicPr>
          <p:nvPr/>
        </p:nvPicPr>
        <p:blipFill>
          <a:blip r:embed="rId6"/>
          <a:stretch>
            <a:fillRect/>
          </a:stretch>
        </p:blipFill>
        <p:spPr>
          <a:xfrm>
            <a:off x="8910735" y="2500572"/>
            <a:ext cx="2458623" cy="2452755"/>
          </a:xfrm>
          <a:prstGeom prst="rect">
            <a:avLst/>
          </a:prstGeom>
        </p:spPr>
      </p:pic>
    </p:spTree>
    <p:extLst>
      <p:ext uri="{BB962C8B-B14F-4D97-AF65-F5344CB8AC3E}">
        <p14:creationId xmlns:p14="http://schemas.microsoft.com/office/powerpoint/2010/main" val="353185537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070D7-E736-5A85-546B-226934D47553}"/>
            </a:ext>
          </a:extLst>
        </p:cNvPr>
        <p:cNvGrpSpPr/>
        <p:nvPr/>
      </p:nvGrpSpPr>
      <p:grpSpPr>
        <a:xfrm>
          <a:off x="0" y="0"/>
          <a:ext cx="0" cy="0"/>
          <a:chOff x="0" y="0"/>
          <a:chExt cx="0" cy="0"/>
        </a:xfrm>
      </p:grpSpPr>
      <p:sp>
        <p:nvSpPr>
          <p:cNvPr id="10" name="English National Cancer Registration and Analysis Service…">
            <a:extLst>
              <a:ext uri="{FF2B5EF4-FFF2-40B4-BE49-F238E27FC236}">
                <a16:creationId xmlns:a16="http://schemas.microsoft.com/office/drawing/2014/main" id="{1AD4B16A-D214-358C-63AA-648D6E252787}"/>
              </a:ext>
            </a:extLst>
          </p:cNvPr>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pl-PL" sz="3000" dirty="0">
                <a:solidFill>
                  <a:srgbClr val="2F7FB1"/>
                </a:solidFill>
                <a:latin typeface="Arial Rounded MT Bold" panose="020F0704030504030204" pitchFamily="34" charset="0"/>
              </a:rPr>
              <a:t>Formalizing Semantic Representation</a:t>
            </a:r>
            <a:r>
              <a:rPr lang="en-GB" sz="3000" dirty="0">
                <a:solidFill>
                  <a:srgbClr val="2F7FB1"/>
                </a:solidFill>
                <a:latin typeface="Arial Rounded MT Bold" panose="020F0704030504030204" pitchFamily="34" charset="0"/>
              </a:rPr>
              <a:t>s: Shape of trajectory</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BE18EB2B-46E7-51B5-ED01-8C369186CC02}"/>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1A1816F2-2ADC-20E1-C600-54AD13B3EBA2}"/>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056E111D-2293-CC82-437D-DA62FB990812}"/>
              </a:ext>
            </a:extLst>
          </p:cNvPr>
          <p:cNvPicPr>
            <a:picLocks noChangeAspect="1"/>
          </p:cNvPicPr>
          <p:nvPr/>
        </p:nvPicPr>
        <p:blipFill>
          <a:blip r:embed="rId4"/>
          <a:stretch>
            <a:fillRect/>
          </a:stretch>
        </p:blipFill>
        <p:spPr>
          <a:xfrm>
            <a:off x="231457" y="6001196"/>
            <a:ext cx="3040380" cy="729692"/>
          </a:xfrm>
          <a:prstGeom prst="rect">
            <a:avLst/>
          </a:prstGeom>
        </p:spPr>
      </p:pic>
      <p:graphicFrame>
        <p:nvGraphicFramePr>
          <p:cNvPr id="5" name="Chart 4">
            <a:extLst>
              <a:ext uri="{FF2B5EF4-FFF2-40B4-BE49-F238E27FC236}">
                <a16:creationId xmlns:a16="http://schemas.microsoft.com/office/drawing/2014/main" id="{B372F76B-EC4A-7C5B-6977-FCB6FB171AB0}"/>
              </a:ext>
            </a:extLst>
          </p:cNvPr>
          <p:cNvGraphicFramePr>
            <a:graphicFrameLocks/>
          </p:cNvGraphicFramePr>
          <p:nvPr/>
        </p:nvGraphicFramePr>
        <p:xfrm>
          <a:off x="1267077" y="1261546"/>
          <a:ext cx="5124485" cy="1979777"/>
        </p:xfrm>
        <a:graphic>
          <a:graphicData uri="http://schemas.openxmlformats.org/drawingml/2006/chart">
            <c:chart xmlns:c="http://schemas.openxmlformats.org/drawingml/2006/chart" xmlns:r="http://schemas.openxmlformats.org/officeDocument/2006/relationships" r:id="rId5"/>
          </a:graphicData>
        </a:graphic>
      </p:graphicFrame>
      <p:pic>
        <p:nvPicPr>
          <p:cNvPr id="42" name="Picture 41">
            <a:extLst>
              <a:ext uri="{FF2B5EF4-FFF2-40B4-BE49-F238E27FC236}">
                <a16:creationId xmlns:a16="http://schemas.microsoft.com/office/drawing/2014/main" id="{CA89CFDF-DF60-4E1C-EBE2-986DDD9133CF}"/>
              </a:ext>
            </a:extLst>
          </p:cNvPr>
          <p:cNvPicPr>
            <a:picLocks noChangeAspect="1"/>
          </p:cNvPicPr>
          <p:nvPr/>
        </p:nvPicPr>
        <p:blipFill>
          <a:blip r:embed="rId6"/>
          <a:stretch>
            <a:fillRect/>
          </a:stretch>
        </p:blipFill>
        <p:spPr>
          <a:xfrm>
            <a:off x="6584107" y="2678227"/>
            <a:ext cx="5045300" cy="3035451"/>
          </a:xfrm>
          <a:prstGeom prst="rect">
            <a:avLst/>
          </a:prstGeom>
        </p:spPr>
      </p:pic>
      <p:sp>
        <p:nvSpPr>
          <p:cNvPr id="41" name="TextBox 40">
            <a:extLst>
              <a:ext uri="{FF2B5EF4-FFF2-40B4-BE49-F238E27FC236}">
                <a16:creationId xmlns:a16="http://schemas.microsoft.com/office/drawing/2014/main" id="{2434D65E-1CE9-71F6-0C09-C1E0B1726221}"/>
              </a:ext>
            </a:extLst>
          </p:cNvPr>
          <p:cNvSpPr txBox="1"/>
          <p:nvPr/>
        </p:nvSpPr>
        <p:spPr>
          <a:xfrm>
            <a:off x="286784" y="899283"/>
            <a:ext cx="9687565" cy="400110"/>
          </a:xfrm>
          <a:prstGeom prst="rect">
            <a:avLst/>
          </a:prstGeom>
          <a:noFill/>
        </p:spPr>
        <p:txBody>
          <a:bodyPr wrap="square">
            <a:spAutoFit/>
          </a:bodyPr>
          <a:lstStyle/>
          <a:p>
            <a:r>
              <a:rPr lang="en-US" sz="2000" i="0" dirty="0" err="1">
                <a:solidFill>
                  <a:srgbClr val="7030A0"/>
                </a:solidFill>
                <a:effectLst/>
                <a:latin typeface="Arial Rounded MT Bold" panose="020F0704030504030204" pitchFamily="34" charset="0"/>
              </a:rPr>
              <a:t>Kacprzyk</a:t>
            </a:r>
            <a:r>
              <a:rPr lang="en-US" sz="2000" dirty="0">
                <a:solidFill>
                  <a:srgbClr val="7030A0"/>
                </a:solidFill>
                <a:latin typeface="Arial Rounded MT Bold" panose="020F0704030504030204" pitchFamily="34" charset="0"/>
              </a:rPr>
              <a:t>,</a:t>
            </a:r>
            <a:r>
              <a:rPr lang="en-US" sz="2000" i="0" dirty="0">
                <a:solidFill>
                  <a:srgbClr val="7030A0"/>
                </a:solidFill>
                <a:effectLst/>
                <a:latin typeface="Arial Rounded MT Bold" panose="020F0704030504030204" pitchFamily="34" charset="0"/>
              </a:rPr>
              <a:t> </a:t>
            </a:r>
            <a:r>
              <a:rPr lang="en-US" sz="2000" b="0" i="0" dirty="0">
                <a:solidFill>
                  <a:srgbClr val="7030A0"/>
                </a:solidFill>
                <a:effectLst/>
                <a:latin typeface="Arial Rounded MT Bold" panose="020F0704030504030204" pitchFamily="34" charset="0"/>
              </a:rPr>
              <a:t>Liu, </a:t>
            </a:r>
            <a:r>
              <a:rPr lang="en-US" sz="2000" dirty="0" err="1">
                <a:solidFill>
                  <a:srgbClr val="7030A0"/>
                </a:solidFill>
                <a:latin typeface="Arial Rounded MT Bold" panose="020F0704030504030204" pitchFamily="34" charset="0"/>
              </a:rPr>
              <a:t>vdS</a:t>
            </a:r>
            <a:r>
              <a:rPr lang="en-US" sz="2000" dirty="0">
                <a:solidFill>
                  <a:srgbClr val="7030A0"/>
                </a:solidFill>
                <a:latin typeface="Arial Rounded MT Bold" panose="020F0704030504030204" pitchFamily="34" charset="0"/>
              </a:rPr>
              <a:t>, </a:t>
            </a:r>
            <a:r>
              <a:rPr lang="en-US" sz="2000" b="0" i="0" dirty="0">
                <a:solidFill>
                  <a:srgbClr val="7030A0"/>
                </a:solidFill>
                <a:effectLst/>
                <a:latin typeface="Arial Rounded MT Bold" panose="020F0704030504030204" pitchFamily="34" charset="0"/>
              </a:rPr>
              <a:t>Towards Transparent Time Series Forecasting. </a:t>
            </a:r>
            <a:r>
              <a:rPr lang="pl-PL" sz="2000" b="0" i="1" dirty="0">
                <a:solidFill>
                  <a:srgbClr val="7030A0"/>
                </a:solidFill>
                <a:effectLst/>
                <a:latin typeface="Arial Rounded MT Bold" panose="020F0704030504030204" pitchFamily="34" charset="0"/>
              </a:rPr>
              <a:t>ICLR 2024</a:t>
            </a:r>
          </a:p>
        </p:txBody>
      </p:sp>
      <p:pic>
        <p:nvPicPr>
          <p:cNvPr id="2" name="Picture 24">
            <a:extLst>
              <a:ext uri="{FF2B5EF4-FFF2-40B4-BE49-F238E27FC236}">
                <a16:creationId xmlns:a16="http://schemas.microsoft.com/office/drawing/2014/main" id="{E232AD00-1E85-66FB-4032-C88D74EC1789}"/>
              </a:ext>
            </a:extLst>
          </p:cNvPr>
          <p:cNvPicPr>
            <a:picLocks noChangeAspect="1" noChangeArrowheads="1"/>
          </p:cNvPicPr>
          <p:nvPr/>
        </p:nvPicPr>
        <p:blipFill>
          <a:blip r:embed="rId7"/>
          <a:srcRect/>
          <a:stretch/>
        </p:blipFill>
        <p:spPr bwMode="auto">
          <a:xfrm>
            <a:off x="10612784" y="949290"/>
            <a:ext cx="1440000" cy="1427368"/>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2E789FD6-FEC4-646E-3865-4DBB454EC339}"/>
              </a:ext>
            </a:extLst>
          </p:cNvPr>
          <p:cNvSpPr txBox="1"/>
          <p:nvPr/>
        </p:nvSpPr>
        <p:spPr>
          <a:xfrm>
            <a:off x="10510610" y="2277280"/>
            <a:ext cx="1644348" cy="229370"/>
          </a:xfrm>
          <a:prstGeom prst="rect">
            <a:avLst/>
          </a:prstGeom>
          <a:solidFill>
            <a:schemeClr val="bg1"/>
          </a:solidFill>
        </p:spPr>
        <p:txBody>
          <a:bodyPr wrap="square" tIns="0" bIns="0" rtlCol="0" anchor="ctr" anchorCtr="0">
            <a:noAutofit/>
          </a:bodyPr>
          <a:lstStyle/>
          <a:p>
            <a:pPr algn="ctr"/>
            <a:r>
              <a:rPr lang="en-US" sz="1200" dirty="0">
                <a:latin typeface="Arial Rounded MT Bold" panose="020F0704030504030204" pitchFamily="34" charset="0"/>
              </a:rPr>
              <a:t>Krzysztof </a:t>
            </a:r>
            <a:r>
              <a:rPr lang="en-US" sz="1200" dirty="0" err="1">
                <a:latin typeface="Arial Rounded MT Bold" panose="020F0704030504030204" pitchFamily="34" charset="0"/>
              </a:rPr>
              <a:t>Kacprzyk</a:t>
            </a:r>
            <a:endParaRPr lang="en-US" sz="1200" dirty="0">
              <a:latin typeface="Arial Rounded MT Bold" panose="020F0704030504030204" pitchFamily="34" charset="0"/>
            </a:endParaRPr>
          </a:p>
        </p:txBody>
      </p:sp>
      <p:sp>
        <p:nvSpPr>
          <p:cNvPr id="45" name="TextBox 44">
            <a:extLst>
              <a:ext uri="{FF2B5EF4-FFF2-40B4-BE49-F238E27FC236}">
                <a16:creationId xmlns:a16="http://schemas.microsoft.com/office/drawing/2014/main" id="{2ACA316B-2634-C108-762C-4FB982AEA68D}"/>
              </a:ext>
            </a:extLst>
          </p:cNvPr>
          <p:cNvSpPr txBox="1"/>
          <p:nvPr/>
        </p:nvSpPr>
        <p:spPr>
          <a:xfrm>
            <a:off x="662489" y="1988300"/>
            <a:ext cx="4896648" cy="1107996"/>
          </a:xfrm>
          <a:prstGeom prst="rect">
            <a:avLst/>
          </a:prstGeom>
          <a:noFill/>
        </p:spPr>
        <p:txBody>
          <a:bodyPr wrap="square">
            <a:spAutoFit/>
          </a:bodyPr>
          <a:lstStyle/>
          <a:p>
            <a:r>
              <a:rPr lang="en-GB" sz="2200" dirty="0">
                <a:latin typeface="Arial Rounded MT Bold" panose="020F0704030504030204" pitchFamily="34" charset="0"/>
              </a:rPr>
              <a:t>In semantic ODEs, we extended this framework to add motifs that describe unbounded trajectories</a:t>
            </a:r>
          </a:p>
        </p:txBody>
      </p:sp>
    </p:spTree>
    <p:extLst>
      <p:ext uri="{BB962C8B-B14F-4D97-AF65-F5344CB8AC3E}">
        <p14:creationId xmlns:p14="http://schemas.microsoft.com/office/powerpoint/2010/main" val="72946993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32989A-6F94-BFE0-19D1-CB54436168D5}"/>
            </a:ext>
          </a:extLst>
        </p:cNvPr>
        <p:cNvGrpSpPr/>
        <p:nvPr/>
      </p:nvGrpSpPr>
      <p:grpSpPr>
        <a:xfrm>
          <a:off x="0" y="0"/>
          <a:ext cx="0" cy="0"/>
          <a:chOff x="0" y="0"/>
          <a:chExt cx="0" cy="0"/>
        </a:xfrm>
      </p:grpSpPr>
      <p:sp>
        <p:nvSpPr>
          <p:cNvPr id="10" name="English National Cancer Registration and Analysis Service…">
            <a:extLst>
              <a:ext uri="{FF2B5EF4-FFF2-40B4-BE49-F238E27FC236}">
                <a16:creationId xmlns:a16="http://schemas.microsoft.com/office/drawing/2014/main" id="{EB64A823-3D46-D25B-2296-43287173D848}"/>
              </a:ext>
            </a:extLst>
          </p:cNvPr>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pl-PL" sz="3000" dirty="0">
                <a:solidFill>
                  <a:srgbClr val="2F7FB1"/>
                </a:solidFill>
                <a:latin typeface="Arial Rounded MT Bold" panose="020F0704030504030204" pitchFamily="34" charset="0"/>
              </a:rPr>
              <a:t>Formalizing Semantic Representation</a:t>
            </a:r>
            <a:r>
              <a:rPr lang="en-GB" sz="3000" dirty="0">
                <a:solidFill>
                  <a:srgbClr val="2F7FB1"/>
                </a:solidFill>
                <a:latin typeface="Arial Rounded MT Bold" panose="020F0704030504030204" pitchFamily="34" charset="0"/>
              </a:rPr>
              <a:t>s: Recap</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735384D9-D9DD-9D79-EE20-E23A441A0464}"/>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F5F30BB3-55BD-FBA2-629F-668D8D7C0680}"/>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717B69AA-1BD3-526F-3C20-260CD05F0CF6}"/>
              </a:ext>
            </a:extLst>
          </p:cNvPr>
          <p:cNvPicPr>
            <a:picLocks noChangeAspect="1"/>
          </p:cNvPicPr>
          <p:nvPr/>
        </p:nvPicPr>
        <p:blipFill>
          <a:blip r:embed="rId4"/>
          <a:stretch>
            <a:fillRect/>
          </a:stretch>
        </p:blipFill>
        <p:spPr>
          <a:xfrm>
            <a:off x="231457" y="6001196"/>
            <a:ext cx="3040380" cy="729692"/>
          </a:xfrm>
          <a:prstGeom prst="rect">
            <a:avLst/>
          </a:prstGeom>
        </p:spPr>
      </p:pic>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CE79AB41-739B-43D9-31B6-3FC1BB3DAA04}"/>
                  </a:ext>
                </a:extLst>
              </p:cNvPr>
              <p:cNvSpPr txBox="1"/>
              <p:nvPr/>
            </p:nvSpPr>
            <p:spPr>
              <a:xfrm>
                <a:off x="365929" y="2769574"/>
                <a:ext cx="4257092" cy="461665"/>
              </a:xfrm>
              <a:prstGeom prst="rect">
                <a:avLst/>
              </a:prstGeom>
              <a:noFill/>
            </p:spPr>
            <p:txBody>
              <a:bodyPr wrap="square">
                <a:spAutoFit/>
              </a:bodyPr>
              <a:lstStyle/>
              <a:p>
                <a:pPr algn="ctr"/>
                <a:r>
                  <a:rPr lang="pl-PL" sz="2400" dirty="0"/>
                  <a:t>Semantic representation of </a:t>
                </a:r>
                <a14:m>
                  <m:oMath xmlns:m="http://schemas.openxmlformats.org/officeDocument/2006/math">
                    <m:r>
                      <a:rPr lang="pl-PL" sz="2400" b="0" i="1" smtClean="0">
                        <a:latin typeface="Cambria Math" panose="02040503050406030204" pitchFamily="18" charset="0"/>
                      </a:rPr>
                      <m:t>𝑥</m:t>
                    </m:r>
                  </m:oMath>
                </a14:m>
                <a:endParaRPr lang="en-GB" sz="2400" dirty="0"/>
              </a:p>
            </p:txBody>
          </p:sp>
        </mc:Choice>
        <mc:Fallback xmlns="">
          <p:sp>
            <p:nvSpPr>
              <p:cNvPr id="43" name="TextBox 42">
                <a:extLst>
                  <a:ext uri="{FF2B5EF4-FFF2-40B4-BE49-F238E27FC236}">
                    <a16:creationId xmlns:a16="http://schemas.microsoft.com/office/drawing/2014/main" id="{CE79AB41-739B-43D9-31B6-3FC1BB3DAA04}"/>
                  </a:ext>
                </a:extLst>
              </p:cNvPr>
              <p:cNvSpPr txBox="1">
                <a:spLocks noRot="1" noChangeAspect="1" noMove="1" noResize="1" noEditPoints="1" noAdjustHandles="1" noChangeArrowheads="1" noChangeShapeType="1" noTextEdit="1"/>
              </p:cNvSpPr>
              <p:nvPr/>
            </p:nvSpPr>
            <p:spPr>
              <a:xfrm>
                <a:off x="365929" y="2769574"/>
                <a:ext cx="4257092" cy="461665"/>
              </a:xfrm>
              <a:prstGeom prst="rect">
                <a:avLst/>
              </a:prstGeom>
              <a:blipFill>
                <a:blip r:embed="rId5"/>
                <a:stretch>
                  <a:fillRect t="-10526" b="-2894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44" name="Table 43">
                <a:extLst>
                  <a:ext uri="{FF2B5EF4-FFF2-40B4-BE49-F238E27FC236}">
                    <a16:creationId xmlns:a16="http://schemas.microsoft.com/office/drawing/2014/main" id="{A363EE73-B9C9-49EF-16F1-79FB2D14ADC2}"/>
                  </a:ext>
                </a:extLst>
              </p:cNvPr>
              <p:cNvGraphicFramePr>
                <a:graphicFrameLocks noGrp="1"/>
              </p:cNvGraphicFramePr>
              <p:nvPr/>
            </p:nvGraphicFramePr>
            <p:xfrm>
              <a:off x="6317312" y="2410846"/>
              <a:ext cx="4604240" cy="1483360"/>
            </p:xfrm>
            <a:graphic>
              <a:graphicData uri="http://schemas.openxmlformats.org/drawingml/2006/table">
                <a:tbl>
                  <a:tblPr bandRow="1">
                    <a:tableStyleId>{5C22544A-7EE6-4342-B048-85BDC9FD1C3A}</a:tableStyleId>
                  </a:tblPr>
                  <a:tblGrid>
                    <a:gridCol w="1617232">
                      <a:extLst>
                        <a:ext uri="{9D8B030D-6E8A-4147-A177-3AD203B41FA5}">
                          <a16:colId xmlns:a16="http://schemas.microsoft.com/office/drawing/2014/main" val="667261812"/>
                        </a:ext>
                      </a:extLst>
                    </a:gridCol>
                    <a:gridCol w="2987008">
                      <a:extLst>
                        <a:ext uri="{9D8B030D-6E8A-4147-A177-3AD203B41FA5}">
                          <a16:colId xmlns:a16="http://schemas.microsoft.com/office/drawing/2014/main" val="2086475899"/>
                        </a:ext>
                      </a:extLst>
                    </a:gridCol>
                  </a:tblGrid>
                  <a:tr h="370840">
                    <a:tc>
                      <a:txBody>
                        <a:bodyPr/>
                        <a:lstStyle/>
                        <a:p>
                          <a:pPr marL="0" marR="0" lvl="0" indent="0" algn="l" defTabSz="914361" rtl="0" eaLnBrk="1" fontAlgn="auto" latinLnBrk="0" hangingPunct="1">
                            <a:lnSpc>
                              <a:spcPct val="100000"/>
                            </a:lnSpc>
                            <a:spcBef>
                              <a:spcPts val="0"/>
                            </a:spcBef>
                            <a:spcAft>
                              <a:spcPts val="0"/>
                            </a:spcAft>
                            <a:buClrTx/>
                            <a:buSzTx/>
                            <a:buFontTx/>
                            <a:buNone/>
                            <a:tabLst/>
                            <a:defRPr/>
                          </a:pPr>
                          <a:r>
                            <a:rPr lang="pl-PL" sz="1400" dirty="0"/>
                            <a:t>Composition:</a:t>
                          </a:r>
                          <a:endParaRPr lang="en-GB" sz="14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lvl="0" indent="0" algn="l" defTabSz="91436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l-PL" sz="1400" b="1" i="1" smtClean="0">
                                    <a:latin typeface="Cambria Math" panose="02040503050406030204" pitchFamily="18" charset="0"/>
                                  </a:rPr>
                                  <m:t>(</m:t>
                                </m:r>
                                <m:sSub>
                                  <m:sSubPr>
                                    <m:ctrlPr>
                                      <a:rPr lang="pl-PL" sz="1400" b="1" i="1" smtClean="0">
                                        <a:latin typeface="Cambria Math" panose="02040503050406030204" pitchFamily="18" charset="0"/>
                                      </a:rPr>
                                    </m:ctrlPr>
                                  </m:sSubPr>
                                  <m:e>
                                    <m:r>
                                      <a:rPr lang="pl-PL" sz="1400" b="1" i="1" smtClean="0">
                                        <a:latin typeface="Cambria Math" panose="02040503050406030204" pitchFamily="18" charset="0"/>
                                      </a:rPr>
                                      <m:t>𝒔</m:t>
                                    </m:r>
                                  </m:e>
                                  <m:sub>
                                    <m:r>
                                      <a:rPr lang="pl-PL" sz="1400" b="1" i="1" smtClean="0">
                                        <a:latin typeface="Cambria Math" panose="02040503050406030204" pitchFamily="18" charset="0"/>
                                      </a:rPr>
                                      <m:t>++</m:t>
                                    </m:r>
                                    <m:r>
                                      <a:rPr lang="pl-PL" sz="1400" b="1" i="1" smtClean="0">
                                        <a:latin typeface="Cambria Math" panose="02040503050406030204" pitchFamily="18" charset="0"/>
                                      </a:rPr>
                                      <m:t>𝒃</m:t>
                                    </m:r>
                                  </m:sub>
                                </m:sSub>
                                <m:r>
                                  <a:rPr lang="pl-PL" sz="1400" b="1" i="1" smtClean="0">
                                    <a:latin typeface="Cambria Math" panose="02040503050406030204" pitchFamily="18" charset="0"/>
                                  </a:rPr>
                                  <m:t>,</m:t>
                                </m:r>
                                <m:sSub>
                                  <m:sSubPr>
                                    <m:ctrlPr>
                                      <a:rPr lang="pl-PL" sz="1400" b="1" i="1" smtClean="0">
                                        <a:latin typeface="Cambria Math" panose="02040503050406030204" pitchFamily="18" charset="0"/>
                                      </a:rPr>
                                    </m:ctrlPr>
                                  </m:sSubPr>
                                  <m:e>
                                    <m:r>
                                      <a:rPr lang="pl-PL" sz="1400" b="1" i="1" smtClean="0">
                                        <a:latin typeface="Cambria Math" panose="02040503050406030204" pitchFamily="18" charset="0"/>
                                      </a:rPr>
                                      <m:t>𝒔</m:t>
                                    </m:r>
                                  </m:e>
                                  <m:sub>
                                    <m:r>
                                      <a:rPr lang="pl-PL" sz="1400" b="1" i="1" smtClean="0">
                                        <a:latin typeface="Cambria Math" panose="02040503050406030204" pitchFamily="18" charset="0"/>
                                      </a:rPr>
                                      <m:t>+−</m:t>
                                    </m:r>
                                    <m:r>
                                      <a:rPr lang="pl-PL" sz="1400" b="1" i="1" smtClean="0">
                                        <a:latin typeface="Cambria Math" panose="02040503050406030204" pitchFamily="18" charset="0"/>
                                      </a:rPr>
                                      <m:t>𝒉</m:t>
                                    </m:r>
                                  </m:sub>
                                </m:sSub>
                                <m:r>
                                  <a:rPr lang="pl-PL" sz="1400" b="1" i="1" smtClean="0">
                                    <a:latin typeface="Cambria Math" panose="02040503050406030204" pitchFamily="18" charset="0"/>
                                  </a:rPr>
                                  <m:t>)</m:t>
                                </m:r>
                              </m:oMath>
                            </m:oMathPara>
                          </a14:m>
                          <a:endParaRPr lang="en-GB" sz="14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12109023"/>
                      </a:ext>
                    </a:extLst>
                  </a:tr>
                  <a:tr h="370840">
                    <a:tc>
                      <a:txBody>
                        <a:bodyPr/>
                        <a:lstStyle/>
                        <a:p>
                          <a:r>
                            <a:rPr lang="pl-PL" sz="1400" dirty="0"/>
                            <a:t>Transition points:</a:t>
                          </a:r>
                          <a:endParaRPr lang="en-GB" sz="1400" dirty="0"/>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d>
                                  <m:dPr>
                                    <m:ctrlPr>
                                      <a:rPr lang="pl-PL" sz="1400" b="0" i="1" smtClean="0">
                                        <a:latin typeface="Cambria Math" panose="02040503050406030204" pitchFamily="18" charset="0"/>
                                      </a:rPr>
                                    </m:ctrlPr>
                                  </m:dPr>
                                  <m:e>
                                    <m:r>
                                      <a:rPr lang="pl-PL" sz="1400" b="0" i="1" smtClean="0">
                                        <a:latin typeface="Cambria Math" panose="02040503050406030204" pitchFamily="18" charset="0"/>
                                      </a:rPr>
                                      <m:t>0,0.4</m:t>
                                    </m:r>
                                  </m:e>
                                </m:d>
                                <m:r>
                                  <a:rPr lang="pl-PL" sz="1400" b="0" i="1" smtClean="0">
                                    <a:latin typeface="Cambria Math" panose="02040503050406030204" pitchFamily="18" charset="0"/>
                                  </a:rPr>
                                  <m:t>,(</m:t>
                                </m:r>
                                <m:r>
                                  <a:rPr lang="pl-PL" sz="1400" b="0" i="0" smtClean="0">
                                    <a:latin typeface="Cambria Math" panose="02040503050406030204" pitchFamily="18" charset="0"/>
                                  </a:rPr>
                                  <m:t>1.8,1.4)</m:t>
                                </m:r>
                              </m:oMath>
                            </m:oMathPara>
                          </a14:m>
                          <a:endParaRPr lang="en-GB" sz="1400" dirty="0"/>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6501807"/>
                      </a:ext>
                    </a:extLst>
                  </a:tr>
                  <a:tr h="370840">
                    <a:tc>
                      <a:txBody>
                        <a:bodyPr/>
                        <a:lstStyle/>
                        <a:p>
                          <a:r>
                            <a:rPr lang="pl-PL" sz="1400" dirty="0"/>
                            <a:t>Derivatives:</a:t>
                          </a:r>
                          <a:endParaRPr lang="en-GB" sz="14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acc>
                                  <m:accPr>
                                    <m:chr m:val="̇"/>
                                    <m:ctrlPr>
                                      <a:rPr lang="pl-PL" sz="1400" b="0" i="1" smtClean="0">
                                        <a:latin typeface="Cambria Math" panose="02040503050406030204" pitchFamily="18" charset="0"/>
                                      </a:rPr>
                                    </m:ctrlPr>
                                  </m:accPr>
                                  <m:e>
                                    <m:r>
                                      <a:rPr lang="pl-PL" sz="1400" b="0" i="1" smtClean="0">
                                        <a:latin typeface="Cambria Math" panose="02040503050406030204" pitchFamily="18" charset="0"/>
                                      </a:rPr>
                                      <m:t>𝑥</m:t>
                                    </m:r>
                                  </m:e>
                                </m:acc>
                                <m:d>
                                  <m:dPr>
                                    <m:ctrlPr>
                                      <a:rPr lang="pl-PL" sz="1400" b="0" i="1" smtClean="0">
                                        <a:latin typeface="Cambria Math" panose="02040503050406030204" pitchFamily="18" charset="0"/>
                                      </a:rPr>
                                    </m:ctrlPr>
                                  </m:dPr>
                                  <m:e>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𝑡</m:t>
                                        </m:r>
                                      </m:e>
                                      <m:sub>
                                        <m:r>
                                          <a:rPr lang="pl-PL" sz="1400" b="0" i="0" smtClean="0">
                                            <a:latin typeface="Cambria Math" panose="02040503050406030204" pitchFamily="18" charset="0"/>
                                          </a:rPr>
                                          <m:t>0</m:t>
                                        </m:r>
                                      </m:sub>
                                    </m:sSub>
                                  </m:e>
                                </m:d>
                                <m:r>
                                  <a:rPr lang="pl-PL" sz="1400" b="0" i="1" smtClean="0">
                                    <a:latin typeface="Cambria Math" panose="02040503050406030204" pitchFamily="18" charset="0"/>
                                  </a:rPr>
                                  <m:t>=0.3</m:t>
                                </m:r>
                                <m:r>
                                  <a:rPr lang="pl-PL" sz="1400" b="0" i="0" smtClean="0">
                                    <a:latin typeface="Cambria Math" panose="02040503050406030204" pitchFamily="18" charset="0"/>
                                  </a:rPr>
                                  <m:t>,</m:t>
                                </m:r>
                                <m:acc>
                                  <m:accPr>
                                    <m:chr m:val="̇"/>
                                    <m:ctrlPr>
                                      <a:rPr lang="en-GB" sz="1400" i="1" smtClean="0">
                                        <a:latin typeface="Cambria Math" panose="02040503050406030204" pitchFamily="18" charset="0"/>
                                      </a:rPr>
                                    </m:ctrlPr>
                                  </m:accPr>
                                  <m:e>
                                    <m:r>
                                      <a:rPr lang="pl-PL" sz="1400" b="0" i="1" smtClean="0">
                                        <a:latin typeface="Cambria Math" panose="02040503050406030204" pitchFamily="18" charset="0"/>
                                      </a:rPr>
                                      <m:t>𝑥</m:t>
                                    </m:r>
                                  </m:e>
                                </m:acc>
                                <m:d>
                                  <m:dPr>
                                    <m:ctrlPr>
                                      <a:rPr lang="pl-PL" sz="1400" b="0" i="1" smtClean="0">
                                        <a:latin typeface="Cambria Math" panose="02040503050406030204" pitchFamily="18" charset="0"/>
                                      </a:rPr>
                                    </m:ctrlPr>
                                  </m:dPr>
                                  <m:e>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𝑡</m:t>
                                        </m:r>
                                      </m:e>
                                      <m:sub>
                                        <m:r>
                                          <a:rPr lang="pl-PL" sz="1400" b="0" i="0" smtClean="0">
                                            <a:latin typeface="Cambria Math" panose="02040503050406030204" pitchFamily="18" charset="0"/>
                                          </a:rPr>
                                          <m:t>1</m:t>
                                        </m:r>
                                      </m:sub>
                                    </m:sSub>
                                  </m:e>
                                </m:d>
                                <m:r>
                                  <a:rPr lang="pl-PL" sz="1400" b="0" i="1" smtClean="0">
                                    <a:latin typeface="Cambria Math" panose="02040503050406030204" pitchFamily="18" charset="0"/>
                                  </a:rPr>
                                  <m:t>=0.</m:t>
                                </m:r>
                                <m:r>
                                  <a:rPr lang="pl-PL" sz="1400" b="0" i="0" smtClean="0">
                                    <a:latin typeface="Cambria Math" panose="02040503050406030204" pitchFamily="18" charset="0"/>
                                  </a:rPr>
                                  <m:t>7, </m:t>
                                </m:r>
                                <m:acc>
                                  <m:accPr>
                                    <m:chr m:val="̈"/>
                                    <m:ctrlPr>
                                      <a:rPr lang="en-GB" sz="1400" i="1" smtClean="0">
                                        <a:latin typeface="Cambria Math" panose="02040503050406030204" pitchFamily="18" charset="0"/>
                                      </a:rPr>
                                    </m:ctrlPr>
                                  </m:accPr>
                                  <m:e>
                                    <m:r>
                                      <a:rPr lang="pl-PL" sz="1400" b="0" i="1" smtClean="0">
                                        <a:latin typeface="Cambria Math" panose="02040503050406030204" pitchFamily="18" charset="0"/>
                                      </a:rPr>
                                      <m:t>𝑥</m:t>
                                    </m:r>
                                  </m:e>
                                </m:acc>
                                <m:d>
                                  <m:dPr>
                                    <m:ctrlPr>
                                      <a:rPr lang="pl-PL" sz="1400" b="0" i="1" smtClean="0">
                                        <a:latin typeface="Cambria Math" panose="02040503050406030204" pitchFamily="18" charset="0"/>
                                      </a:rPr>
                                    </m:ctrlPr>
                                  </m:dPr>
                                  <m:e>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𝑡</m:t>
                                        </m:r>
                                      </m:e>
                                      <m:sub>
                                        <m:r>
                                          <a:rPr lang="pl-PL" sz="1400" b="0" i="0" smtClean="0">
                                            <a:latin typeface="Cambria Math" panose="02040503050406030204" pitchFamily="18" charset="0"/>
                                          </a:rPr>
                                          <m:t>1</m:t>
                                        </m:r>
                                      </m:sub>
                                    </m:sSub>
                                  </m:e>
                                </m:d>
                                <m:r>
                                  <a:rPr lang="pl-PL" sz="1400" b="0" i="1" smtClean="0">
                                    <a:latin typeface="Cambria Math" panose="02040503050406030204" pitchFamily="18" charset="0"/>
                                  </a:rPr>
                                  <m:t>=0</m:t>
                                </m:r>
                              </m:oMath>
                            </m:oMathPara>
                          </a14:m>
                          <a:endParaRPr lang="en-GB"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88730041"/>
                      </a:ext>
                    </a:extLst>
                  </a:tr>
                  <a:tr h="370840">
                    <a:tc>
                      <a:txBody>
                        <a:bodyPr/>
                        <a:lstStyle/>
                        <a:p>
                          <a:r>
                            <a:rPr lang="pl-PL" sz="1400" dirty="0"/>
                            <a:t>Properties of </a:t>
                          </a:r>
                          <a14:m>
                            <m:oMath xmlns:m="http://schemas.openxmlformats.org/officeDocument/2006/math">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𝑠</m:t>
                                  </m:r>
                                </m:e>
                                <m:sub>
                                  <m:r>
                                    <a:rPr lang="pl-PL" sz="1400" b="0" i="1" smtClean="0">
                                      <a:latin typeface="Cambria Math" panose="02040503050406030204" pitchFamily="18" charset="0"/>
                                    </a:rPr>
                                    <m:t>+−</m:t>
                                  </m:r>
                                  <m:r>
                                    <a:rPr lang="pl-PL" sz="1400" b="0" i="1" smtClean="0">
                                      <a:latin typeface="Cambria Math" panose="02040503050406030204" pitchFamily="18" charset="0"/>
                                    </a:rPr>
                                    <m:t>h</m:t>
                                  </m:r>
                                </m:sub>
                              </m:sSub>
                            </m:oMath>
                          </a14:m>
                          <a:r>
                            <a:rPr lang="pl-PL" sz="1400" dirty="0"/>
                            <a:t>:</a:t>
                          </a:r>
                          <a:endParaRPr lang="en-GB" sz="14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r>
                                  <a:rPr lang="pl-PL" sz="1400" b="0" i="1" smtClean="0">
                                    <a:latin typeface="Cambria Math" panose="02040503050406030204" pitchFamily="18" charset="0"/>
                                  </a:rPr>
                                  <m:t>h</m:t>
                                </m:r>
                                <m:r>
                                  <a:rPr lang="pl-PL" sz="1400" b="0" i="1" smtClean="0">
                                    <a:latin typeface="Cambria Math" panose="02040503050406030204" pitchFamily="18" charset="0"/>
                                  </a:rPr>
                                  <m:t>=2.8,</m:t>
                                </m:r>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𝑡</m:t>
                                    </m:r>
                                  </m:e>
                                  <m:sub>
                                    <m:r>
                                      <a:rPr lang="pl-PL" sz="1400" b="0" i="1" smtClean="0">
                                        <a:latin typeface="Cambria Math" panose="02040503050406030204" pitchFamily="18" charset="0"/>
                                      </a:rPr>
                                      <m:t>1/2</m:t>
                                    </m:r>
                                  </m:sub>
                                </m:sSub>
                                <m:r>
                                  <a:rPr lang="pl-PL" sz="1400" b="0" i="1" smtClean="0">
                                    <a:latin typeface="Cambria Math" panose="02040503050406030204" pitchFamily="18" charset="0"/>
                                  </a:rPr>
                                  <m:t>=2.9</m:t>
                                </m:r>
                              </m:oMath>
                            </m:oMathPara>
                          </a14:m>
                          <a:endParaRPr lang="en-GB" sz="14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55436959"/>
                      </a:ext>
                    </a:extLst>
                  </a:tr>
                </a:tbl>
              </a:graphicData>
            </a:graphic>
          </p:graphicFrame>
        </mc:Choice>
        <mc:Fallback xmlns="">
          <p:graphicFrame>
            <p:nvGraphicFramePr>
              <p:cNvPr id="44" name="Table 43">
                <a:extLst>
                  <a:ext uri="{FF2B5EF4-FFF2-40B4-BE49-F238E27FC236}">
                    <a16:creationId xmlns:a16="http://schemas.microsoft.com/office/drawing/2014/main" id="{A363EE73-B9C9-49EF-16F1-79FB2D14ADC2}"/>
                  </a:ext>
                </a:extLst>
              </p:cNvPr>
              <p:cNvGraphicFramePr>
                <a:graphicFrameLocks noGrp="1"/>
              </p:cNvGraphicFramePr>
              <p:nvPr>
                <p:extLst>
                  <p:ext uri="{D42A27DB-BD31-4B8C-83A1-F6EECF244321}">
                    <p14:modId xmlns:p14="http://schemas.microsoft.com/office/powerpoint/2010/main" val="1706582395"/>
                  </p:ext>
                </p:extLst>
              </p:nvPr>
            </p:nvGraphicFramePr>
            <p:xfrm>
              <a:off x="6317312" y="2410846"/>
              <a:ext cx="4604240" cy="1483360"/>
            </p:xfrm>
            <a:graphic>
              <a:graphicData uri="http://schemas.openxmlformats.org/drawingml/2006/table">
                <a:tbl>
                  <a:tblPr bandRow="1">
                    <a:tableStyleId>{5C22544A-7EE6-4342-B048-85BDC9FD1C3A}</a:tableStyleId>
                  </a:tblPr>
                  <a:tblGrid>
                    <a:gridCol w="1617232">
                      <a:extLst>
                        <a:ext uri="{9D8B030D-6E8A-4147-A177-3AD203B41FA5}">
                          <a16:colId xmlns:a16="http://schemas.microsoft.com/office/drawing/2014/main" val="667261812"/>
                        </a:ext>
                      </a:extLst>
                    </a:gridCol>
                    <a:gridCol w="2987008">
                      <a:extLst>
                        <a:ext uri="{9D8B030D-6E8A-4147-A177-3AD203B41FA5}">
                          <a16:colId xmlns:a16="http://schemas.microsoft.com/office/drawing/2014/main" val="2086475899"/>
                        </a:ext>
                      </a:extLst>
                    </a:gridCol>
                  </a:tblGrid>
                  <a:tr h="370840">
                    <a:tc>
                      <a:txBody>
                        <a:bodyPr/>
                        <a:lstStyle/>
                        <a:p>
                          <a:pPr marL="0" marR="0" lvl="0" indent="0" algn="l" defTabSz="914361" rtl="0" eaLnBrk="1" fontAlgn="auto" latinLnBrk="0" hangingPunct="1">
                            <a:lnSpc>
                              <a:spcPct val="100000"/>
                            </a:lnSpc>
                            <a:spcBef>
                              <a:spcPts val="0"/>
                            </a:spcBef>
                            <a:spcAft>
                              <a:spcPts val="0"/>
                            </a:spcAft>
                            <a:buClrTx/>
                            <a:buSzTx/>
                            <a:buFontTx/>
                            <a:buNone/>
                            <a:tabLst/>
                            <a:defRPr/>
                          </a:pPr>
                          <a:r>
                            <a:rPr lang="pl-PL" sz="1400" dirty="0"/>
                            <a:t>Composition:</a:t>
                          </a:r>
                          <a:endParaRPr lang="en-GB" sz="14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blipFill>
                          <a:blip r:embed="rId6"/>
                          <a:stretch>
                            <a:fillRect l="-54490" t="-1639" r="-408" b="-303279"/>
                          </a:stretch>
                        </a:blipFill>
                      </a:tcPr>
                    </a:tc>
                    <a:extLst>
                      <a:ext uri="{0D108BD9-81ED-4DB2-BD59-A6C34878D82A}">
                        <a16:rowId xmlns:a16="http://schemas.microsoft.com/office/drawing/2014/main" val="2112109023"/>
                      </a:ext>
                    </a:extLst>
                  </a:tr>
                  <a:tr h="370840">
                    <a:tc>
                      <a:txBody>
                        <a:bodyPr/>
                        <a:lstStyle/>
                        <a:p>
                          <a:r>
                            <a:rPr lang="pl-PL" sz="1400" dirty="0"/>
                            <a:t>Transition points:</a:t>
                          </a:r>
                          <a:endParaRPr lang="en-GB" sz="1400" dirty="0"/>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6"/>
                          <a:stretch>
                            <a:fillRect l="-54490" t="-101639" r="-408" b="-203279"/>
                          </a:stretch>
                        </a:blipFill>
                      </a:tcPr>
                    </a:tc>
                    <a:extLst>
                      <a:ext uri="{0D108BD9-81ED-4DB2-BD59-A6C34878D82A}">
                        <a16:rowId xmlns:a16="http://schemas.microsoft.com/office/drawing/2014/main" val="1006501807"/>
                      </a:ext>
                    </a:extLst>
                  </a:tr>
                  <a:tr h="370840">
                    <a:tc>
                      <a:txBody>
                        <a:bodyPr/>
                        <a:lstStyle/>
                        <a:p>
                          <a:r>
                            <a:rPr lang="pl-PL" sz="1400" dirty="0"/>
                            <a:t>Derivatives:</a:t>
                          </a:r>
                          <a:endParaRPr lang="en-GB" sz="14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6"/>
                          <a:stretch>
                            <a:fillRect l="-54490" t="-201639" r="-408" b="-103279"/>
                          </a:stretch>
                        </a:blipFill>
                      </a:tcPr>
                    </a:tc>
                    <a:extLst>
                      <a:ext uri="{0D108BD9-81ED-4DB2-BD59-A6C34878D82A}">
                        <a16:rowId xmlns:a16="http://schemas.microsoft.com/office/drawing/2014/main" val="128873004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376" t="-301639" r="-184962" b="-3279"/>
                          </a:stretch>
                        </a:blipFill>
                      </a:tcPr>
                    </a:tc>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54490" t="-301639" r="-408" b="-3279"/>
                          </a:stretch>
                        </a:blipFill>
                      </a:tcPr>
                    </a:tc>
                    <a:extLst>
                      <a:ext uri="{0D108BD9-81ED-4DB2-BD59-A6C34878D82A}">
                        <a16:rowId xmlns:a16="http://schemas.microsoft.com/office/drawing/2014/main" val="555436959"/>
                      </a:ext>
                    </a:extLst>
                  </a:tr>
                </a:tbl>
              </a:graphicData>
            </a:graphic>
          </p:graphicFrame>
        </mc:Fallback>
      </mc:AlternateContent>
      <p:sp>
        <p:nvSpPr>
          <p:cNvPr id="45" name="Freeform: Shape 44">
            <a:extLst>
              <a:ext uri="{FF2B5EF4-FFF2-40B4-BE49-F238E27FC236}">
                <a16:creationId xmlns:a16="http://schemas.microsoft.com/office/drawing/2014/main" id="{6D604E5A-7449-C136-A9F1-2638269F8F56}"/>
              </a:ext>
            </a:extLst>
          </p:cNvPr>
          <p:cNvSpPr/>
          <p:nvPr/>
        </p:nvSpPr>
        <p:spPr>
          <a:xfrm rot="21112281">
            <a:off x="8507241" y="2496303"/>
            <a:ext cx="415462" cy="196263"/>
          </a:xfrm>
          <a:custGeom>
            <a:avLst/>
            <a:gdLst>
              <a:gd name="connsiteX0" fmla="*/ 0 w 741047"/>
              <a:gd name="connsiteY0" fmla="*/ 353321 h 366264"/>
              <a:gd name="connsiteX1" fmla="*/ 263336 w 741047"/>
              <a:gd name="connsiteY1" fmla="*/ 332148 h 366264"/>
              <a:gd name="connsiteX2" fmla="*/ 460508 w 741047"/>
              <a:gd name="connsiteY2" fmla="*/ 60872 h 366264"/>
              <a:gd name="connsiteX3" fmla="*/ 741047 w 741047"/>
              <a:gd name="connsiteY3" fmla="*/ 0 h 366264"/>
            </a:gdLst>
            <a:ahLst/>
            <a:cxnLst>
              <a:cxn ang="0">
                <a:pos x="connsiteX0" y="connsiteY0"/>
              </a:cxn>
              <a:cxn ang="0">
                <a:pos x="connsiteX1" y="connsiteY1"/>
              </a:cxn>
              <a:cxn ang="0">
                <a:pos x="connsiteX2" y="connsiteY2"/>
              </a:cxn>
              <a:cxn ang="0">
                <a:pos x="connsiteX3" y="connsiteY3"/>
              </a:cxn>
            </a:cxnLst>
            <a:rect l="l" t="t" r="r" b="b"/>
            <a:pathLst>
              <a:path w="741047" h="366264">
                <a:moveTo>
                  <a:pt x="0" y="353321"/>
                </a:moveTo>
                <a:cubicBezTo>
                  <a:pt x="93292" y="367105"/>
                  <a:pt x="186585" y="380889"/>
                  <a:pt x="263336" y="332148"/>
                </a:cubicBezTo>
                <a:cubicBezTo>
                  <a:pt x="340087" y="283407"/>
                  <a:pt x="380890" y="116230"/>
                  <a:pt x="460508" y="60872"/>
                </a:cubicBezTo>
                <a:cubicBezTo>
                  <a:pt x="540126" y="5514"/>
                  <a:pt x="640586" y="2757"/>
                  <a:pt x="741047"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2556928-6CE4-4779-8F80-5A9E27896FF9}"/>
                  </a:ext>
                </a:extLst>
              </p:cNvPr>
              <p:cNvSpPr txBox="1"/>
              <p:nvPr/>
            </p:nvSpPr>
            <p:spPr>
              <a:xfrm>
                <a:off x="5228973" y="2351621"/>
                <a:ext cx="34791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2400" b="0" i="1" smtClean="0">
                              <a:latin typeface="Cambria Math" panose="02040503050406030204" pitchFamily="18" charset="0"/>
                            </a:rPr>
                          </m:ctrlPr>
                        </m:sSubPr>
                        <m:e>
                          <m:r>
                            <a:rPr lang="pl-PL" sz="2400" b="0" i="1" smtClean="0">
                              <a:latin typeface="Cambria Math" panose="02040503050406030204" pitchFamily="18" charset="0"/>
                            </a:rPr>
                            <m:t>𝑐</m:t>
                          </m:r>
                        </m:e>
                        <m:sub>
                          <m:r>
                            <a:rPr lang="pl-PL" sz="2400" b="0" i="1" smtClean="0">
                              <a:latin typeface="Cambria Math" panose="02040503050406030204" pitchFamily="18" charset="0"/>
                            </a:rPr>
                            <m:t>𝑥</m:t>
                          </m:r>
                        </m:sub>
                      </m:sSub>
                    </m:oMath>
                  </m:oMathPara>
                </a14:m>
                <a:endParaRPr lang="en-GB" sz="2400" dirty="0"/>
              </a:p>
            </p:txBody>
          </p:sp>
        </mc:Choice>
        <mc:Fallback xmlns="">
          <p:sp>
            <p:nvSpPr>
              <p:cNvPr id="2" name="TextBox 1">
                <a:extLst>
                  <a:ext uri="{FF2B5EF4-FFF2-40B4-BE49-F238E27FC236}">
                    <a16:creationId xmlns:a16="http://schemas.microsoft.com/office/drawing/2014/main" id="{E2556928-6CE4-4779-8F80-5A9E27896FF9}"/>
                  </a:ext>
                </a:extLst>
              </p:cNvPr>
              <p:cNvSpPr txBox="1">
                <a:spLocks noRot="1" noChangeAspect="1" noMove="1" noResize="1" noEditPoints="1" noAdjustHandles="1" noChangeArrowheads="1" noChangeShapeType="1" noTextEdit="1"/>
              </p:cNvSpPr>
              <p:nvPr/>
            </p:nvSpPr>
            <p:spPr>
              <a:xfrm>
                <a:off x="5228973" y="2351621"/>
                <a:ext cx="347916" cy="369332"/>
              </a:xfrm>
              <a:prstGeom prst="rect">
                <a:avLst/>
              </a:prstGeom>
              <a:blipFill>
                <a:blip r:embed="rId7"/>
                <a:stretch>
                  <a:fillRect l="-14035" r="-1754" b="-8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E006D888-3D1B-B3A3-5EEA-D90C1FE725A2}"/>
                  </a:ext>
                </a:extLst>
              </p:cNvPr>
              <p:cNvSpPr txBox="1"/>
              <p:nvPr/>
            </p:nvSpPr>
            <p:spPr>
              <a:xfrm>
                <a:off x="5215988" y="3094816"/>
                <a:ext cx="3738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l-PL" sz="2400" b="0" i="1" smtClean="0">
                              <a:latin typeface="Cambria Math" panose="02040503050406030204" pitchFamily="18" charset="0"/>
                            </a:rPr>
                          </m:ctrlPr>
                        </m:sSubPr>
                        <m:e>
                          <m:r>
                            <a:rPr lang="pl-PL" sz="2400" b="0" i="1" smtClean="0">
                              <a:latin typeface="Cambria Math" panose="02040503050406030204" pitchFamily="18" charset="0"/>
                            </a:rPr>
                            <m:t>𝑝</m:t>
                          </m:r>
                        </m:e>
                        <m:sub>
                          <m:r>
                            <a:rPr lang="pl-PL" sz="2400" b="0" i="1" smtClean="0">
                              <a:latin typeface="Cambria Math" panose="02040503050406030204" pitchFamily="18" charset="0"/>
                            </a:rPr>
                            <m:t>𝑥</m:t>
                          </m:r>
                        </m:sub>
                      </m:sSub>
                    </m:oMath>
                  </m:oMathPara>
                </a14:m>
                <a:endParaRPr lang="en-GB" sz="2400" dirty="0"/>
              </a:p>
            </p:txBody>
          </p:sp>
        </mc:Choice>
        <mc:Fallback xmlns="">
          <p:sp>
            <p:nvSpPr>
              <p:cNvPr id="41" name="TextBox 40">
                <a:extLst>
                  <a:ext uri="{FF2B5EF4-FFF2-40B4-BE49-F238E27FC236}">
                    <a16:creationId xmlns:a16="http://schemas.microsoft.com/office/drawing/2014/main" id="{E006D888-3D1B-B3A3-5EEA-D90C1FE725A2}"/>
                  </a:ext>
                </a:extLst>
              </p:cNvPr>
              <p:cNvSpPr txBox="1">
                <a:spLocks noRot="1" noChangeAspect="1" noMove="1" noResize="1" noEditPoints="1" noAdjustHandles="1" noChangeArrowheads="1" noChangeShapeType="1" noTextEdit="1"/>
              </p:cNvSpPr>
              <p:nvPr/>
            </p:nvSpPr>
            <p:spPr>
              <a:xfrm>
                <a:off x="5215988" y="3094816"/>
                <a:ext cx="373885" cy="369332"/>
              </a:xfrm>
              <a:prstGeom prst="rect">
                <a:avLst/>
              </a:prstGeom>
              <a:blipFill>
                <a:blip r:embed="rId8"/>
                <a:stretch>
                  <a:fillRect l="-21311" r="-1639" b="-25000"/>
                </a:stretch>
              </a:blipFill>
            </p:spPr>
            <p:txBody>
              <a:bodyPr/>
              <a:lstStyle/>
              <a:p>
                <a:r>
                  <a:rPr lang="en-GB">
                    <a:noFill/>
                  </a:rPr>
                  <a:t> </a:t>
                </a:r>
              </a:p>
            </p:txBody>
          </p:sp>
        </mc:Fallback>
      </mc:AlternateContent>
      <p:cxnSp>
        <p:nvCxnSpPr>
          <p:cNvPr id="46" name="Straight Arrow Connector 45">
            <a:extLst>
              <a:ext uri="{FF2B5EF4-FFF2-40B4-BE49-F238E27FC236}">
                <a16:creationId xmlns:a16="http://schemas.microsoft.com/office/drawing/2014/main" id="{8595146D-3259-0692-C3D1-4969723C03AE}"/>
              </a:ext>
            </a:extLst>
          </p:cNvPr>
          <p:cNvCxnSpPr>
            <a:cxnSpLocks/>
            <a:stCxn id="43" idx="3"/>
            <a:endCxn id="2" idx="1"/>
          </p:cNvCxnSpPr>
          <p:nvPr/>
        </p:nvCxnSpPr>
        <p:spPr>
          <a:xfrm flipV="1">
            <a:off x="4623021" y="2536287"/>
            <a:ext cx="605952" cy="4641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C874DA8-F332-E509-4E19-FD1E6E97BADD}"/>
              </a:ext>
            </a:extLst>
          </p:cNvPr>
          <p:cNvCxnSpPr>
            <a:cxnSpLocks/>
            <a:stCxn id="43" idx="3"/>
            <a:endCxn id="41" idx="1"/>
          </p:cNvCxnSpPr>
          <p:nvPr/>
        </p:nvCxnSpPr>
        <p:spPr>
          <a:xfrm>
            <a:off x="4623021" y="3000407"/>
            <a:ext cx="592967" cy="2790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3" name="Left Brace 52">
            <a:extLst>
              <a:ext uri="{FF2B5EF4-FFF2-40B4-BE49-F238E27FC236}">
                <a16:creationId xmlns:a16="http://schemas.microsoft.com/office/drawing/2014/main" id="{2CEA84F0-FC05-6720-D16C-F2EBBA8994EF}"/>
              </a:ext>
            </a:extLst>
          </p:cNvPr>
          <p:cNvSpPr/>
          <p:nvPr/>
        </p:nvSpPr>
        <p:spPr>
          <a:xfrm>
            <a:off x="5639749" y="2797557"/>
            <a:ext cx="469880" cy="1079270"/>
          </a:xfrm>
          <a:prstGeom prst="leftBrace">
            <a:avLst>
              <a:gd name="adj1" fmla="val 77632"/>
              <a:gd name="adj2" fmla="val 50000"/>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cxnSp>
        <p:nvCxnSpPr>
          <p:cNvPr id="55" name="Straight Arrow Connector 54">
            <a:extLst>
              <a:ext uri="{FF2B5EF4-FFF2-40B4-BE49-F238E27FC236}">
                <a16:creationId xmlns:a16="http://schemas.microsoft.com/office/drawing/2014/main" id="{37C62163-C0EE-06B2-6490-4A52EE051665}"/>
              </a:ext>
            </a:extLst>
          </p:cNvPr>
          <p:cNvCxnSpPr>
            <a:cxnSpLocks/>
            <a:stCxn id="2" idx="3"/>
          </p:cNvCxnSpPr>
          <p:nvPr/>
        </p:nvCxnSpPr>
        <p:spPr>
          <a:xfrm>
            <a:off x="5576889" y="2536287"/>
            <a:ext cx="588137" cy="1107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9889776"/>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15C084-A9C6-7361-D689-80AA5C6B2573}"/>
            </a:ext>
          </a:extLst>
        </p:cNvPr>
        <p:cNvGrpSpPr/>
        <p:nvPr/>
      </p:nvGrpSpPr>
      <p:grpSpPr>
        <a:xfrm>
          <a:off x="0" y="0"/>
          <a:ext cx="0" cy="0"/>
          <a:chOff x="0" y="0"/>
          <a:chExt cx="0" cy="0"/>
        </a:xfrm>
      </p:grpSpPr>
      <p:sp>
        <p:nvSpPr>
          <p:cNvPr id="10" name="English National Cancer Registration and Analysis Service…">
            <a:extLst>
              <a:ext uri="{FF2B5EF4-FFF2-40B4-BE49-F238E27FC236}">
                <a16:creationId xmlns:a16="http://schemas.microsoft.com/office/drawing/2014/main" id="{69563409-8905-340E-53B0-5FEA75BAB202}"/>
              </a:ext>
            </a:extLst>
          </p:cNvPr>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en-GB" sz="3000" dirty="0">
                <a:solidFill>
                  <a:srgbClr val="2F7FB1"/>
                </a:solidFill>
                <a:latin typeface="Arial Rounded MT Bold" panose="020F0704030504030204" pitchFamily="34" charset="0"/>
              </a:rPr>
              <a:t>How do we build </a:t>
            </a:r>
            <a:r>
              <a:rPr lang="pl-PL" sz="3000" dirty="0">
                <a:solidFill>
                  <a:srgbClr val="2F7FB1"/>
                </a:solidFill>
                <a:latin typeface="Arial Rounded MT Bold" panose="020F0704030504030204" pitchFamily="34" charset="0"/>
              </a:rPr>
              <a:t>Semantic ODE</a:t>
            </a:r>
            <a:r>
              <a:rPr lang="en-GB" sz="3000" dirty="0">
                <a:solidFill>
                  <a:srgbClr val="2F7FB1"/>
                </a:solidFill>
                <a:latin typeface="Arial Rounded MT Bold" panose="020F0704030504030204" pitchFamily="34" charset="0"/>
              </a:rPr>
              <a:t>s?</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97D7594D-CA15-FFA2-00A9-001505D63CC6}"/>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5A1F5C52-DE2A-4D43-FEBF-10FF41BB21E1}"/>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01BA8FF7-D054-C5C5-B472-C0011BAB234D}"/>
              </a:ext>
            </a:extLst>
          </p:cNvPr>
          <p:cNvPicPr>
            <a:picLocks noChangeAspect="1"/>
          </p:cNvPicPr>
          <p:nvPr/>
        </p:nvPicPr>
        <p:blipFill>
          <a:blip r:embed="rId4"/>
          <a:stretch>
            <a:fillRect/>
          </a:stretch>
        </p:blipFill>
        <p:spPr>
          <a:xfrm>
            <a:off x="231457" y="6001196"/>
            <a:ext cx="3040380" cy="729692"/>
          </a:xfrm>
          <a:prstGeom prst="rect">
            <a:avLst/>
          </a:prstGeom>
        </p:spPr>
      </p:pic>
      <p:grpSp>
        <p:nvGrpSpPr>
          <p:cNvPr id="3" name="Group 2">
            <a:extLst>
              <a:ext uri="{FF2B5EF4-FFF2-40B4-BE49-F238E27FC236}">
                <a16:creationId xmlns:a16="http://schemas.microsoft.com/office/drawing/2014/main" id="{E7D8B9B6-F2E7-6E0D-E389-E5E19AB1E88D}"/>
              </a:ext>
            </a:extLst>
          </p:cNvPr>
          <p:cNvGrpSpPr/>
          <p:nvPr/>
        </p:nvGrpSpPr>
        <p:grpSpPr>
          <a:xfrm>
            <a:off x="10052571" y="2201549"/>
            <a:ext cx="2069788" cy="1451890"/>
            <a:chOff x="-44441" y="635649"/>
            <a:chExt cx="2687009" cy="1945419"/>
          </a:xfrm>
        </p:grpSpPr>
        <p:grpSp>
          <p:nvGrpSpPr>
            <p:cNvPr id="4" name="Group 3">
              <a:extLst>
                <a:ext uri="{FF2B5EF4-FFF2-40B4-BE49-F238E27FC236}">
                  <a16:creationId xmlns:a16="http://schemas.microsoft.com/office/drawing/2014/main" id="{D0FCD400-CBC8-F275-5030-F95C4F261F0B}"/>
                </a:ext>
              </a:extLst>
            </p:cNvPr>
            <p:cNvGrpSpPr/>
            <p:nvPr/>
          </p:nvGrpSpPr>
          <p:grpSpPr>
            <a:xfrm>
              <a:off x="611731" y="635649"/>
              <a:ext cx="1978471" cy="1828121"/>
              <a:chOff x="509130" y="549411"/>
              <a:chExt cx="939113" cy="1145626"/>
            </a:xfrm>
          </p:grpSpPr>
          <p:cxnSp>
            <p:nvCxnSpPr>
              <p:cNvPr id="15" name="Straight Arrow Connector 14">
                <a:extLst>
                  <a:ext uri="{FF2B5EF4-FFF2-40B4-BE49-F238E27FC236}">
                    <a16:creationId xmlns:a16="http://schemas.microsoft.com/office/drawing/2014/main" id="{9CFF05D4-F2EF-72A3-E02A-7F07530D912B}"/>
                  </a:ext>
                </a:extLst>
              </p:cNvPr>
              <p:cNvCxnSpPr>
                <a:cxnSpLocks/>
              </p:cNvCxnSpPr>
              <p:nvPr/>
            </p:nvCxnSpPr>
            <p:spPr>
              <a:xfrm flipV="1">
                <a:off x="618468" y="549411"/>
                <a:ext cx="0" cy="11456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89A9BDED-9CCA-9407-B0DE-5B526307784B}"/>
                  </a:ext>
                </a:extLst>
              </p:cNvPr>
              <p:cNvCxnSpPr>
                <a:cxnSpLocks/>
              </p:cNvCxnSpPr>
              <p:nvPr/>
            </p:nvCxnSpPr>
            <p:spPr>
              <a:xfrm rot="5400000" flipV="1">
                <a:off x="978687" y="1153903"/>
                <a:ext cx="0" cy="93911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7" name="Freeform: Shape 16">
                <a:extLst>
                  <a:ext uri="{FF2B5EF4-FFF2-40B4-BE49-F238E27FC236}">
                    <a16:creationId xmlns:a16="http://schemas.microsoft.com/office/drawing/2014/main" id="{E45C1CD9-FE2C-4E71-82D1-CFA3D3294B0A}"/>
                  </a:ext>
                </a:extLst>
              </p:cNvPr>
              <p:cNvSpPr/>
              <p:nvPr/>
            </p:nvSpPr>
            <p:spPr>
              <a:xfrm rot="21112281">
                <a:off x="592072" y="963360"/>
                <a:ext cx="816522" cy="525608"/>
              </a:xfrm>
              <a:custGeom>
                <a:avLst/>
                <a:gdLst>
                  <a:gd name="connsiteX0" fmla="*/ 0 w 741047"/>
                  <a:gd name="connsiteY0" fmla="*/ 353321 h 366264"/>
                  <a:gd name="connsiteX1" fmla="*/ 263336 w 741047"/>
                  <a:gd name="connsiteY1" fmla="*/ 332148 h 366264"/>
                  <a:gd name="connsiteX2" fmla="*/ 460508 w 741047"/>
                  <a:gd name="connsiteY2" fmla="*/ 60872 h 366264"/>
                  <a:gd name="connsiteX3" fmla="*/ 741047 w 741047"/>
                  <a:gd name="connsiteY3" fmla="*/ 0 h 366264"/>
                </a:gdLst>
                <a:ahLst/>
                <a:cxnLst>
                  <a:cxn ang="0">
                    <a:pos x="connsiteX0" y="connsiteY0"/>
                  </a:cxn>
                  <a:cxn ang="0">
                    <a:pos x="connsiteX1" y="connsiteY1"/>
                  </a:cxn>
                  <a:cxn ang="0">
                    <a:pos x="connsiteX2" y="connsiteY2"/>
                  </a:cxn>
                  <a:cxn ang="0">
                    <a:pos x="connsiteX3" y="connsiteY3"/>
                  </a:cxn>
                </a:cxnLst>
                <a:rect l="l" t="t" r="r" b="b"/>
                <a:pathLst>
                  <a:path w="741047" h="366264">
                    <a:moveTo>
                      <a:pt x="0" y="353321"/>
                    </a:moveTo>
                    <a:cubicBezTo>
                      <a:pt x="93292" y="367105"/>
                      <a:pt x="186585" y="380889"/>
                      <a:pt x="263336" y="332148"/>
                    </a:cubicBezTo>
                    <a:cubicBezTo>
                      <a:pt x="340087" y="283407"/>
                      <a:pt x="380890" y="116230"/>
                      <a:pt x="460508" y="60872"/>
                    </a:cubicBezTo>
                    <a:cubicBezTo>
                      <a:pt x="540126" y="5514"/>
                      <a:pt x="640586" y="2757"/>
                      <a:pt x="741047"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8" name="Straight Connector 17">
                <a:extLst>
                  <a:ext uri="{FF2B5EF4-FFF2-40B4-BE49-F238E27FC236}">
                    <a16:creationId xmlns:a16="http://schemas.microsoft.com/office/drawing/2014/main" id="{AB040B67-C46F-BB43-0B7B-B2F657D979FE}"/>
                  </a:ext>
                </a:extLst>
              </p:cNvPr>
              <p:cNvCxnSpPr>
                <a:cxnSpLocks/>
              </p:cNvCxnSpPr>
              <p:nvPr/>
            </p:nvCxnSpPr>
            <p:spPr>
              <a:xfrm>
                <a:off x="518393" y="842942"/>
                <a:ext cx="887242" cy="0"/>
              </a:xfrm>
              <a:prstGeom prst="line">
                <a:avLst/>
              </a:prstGeom>
              <a:ln>
                <a:solidFill>
                  <a:srgbClr val="FF0000"/>
                </a:solidFill>
                <a:prstDash val="dash"/>
              </a:ln>
            </p:spPr>
            <p:style>
              <a:lnRef idx="2">
                <a:schemeClr val="accent2"/>
              </a:lnRef>
              <a:fillRef idx="0">
                <a:schemeClr val="accent2"/>
              </a:fillRef>
              <a:effectRef idx="1">
                <a:schemeClr val="accent2"/>
              </a:effectRef>
              <a:fontRef idx="minor">
                <a:schemeClr val="tx1"/>
              </a:fontRef>
            </p:style>
          </p:cxnSp>
        </p:grpSp>
        <p:sp>
          <p:nvSpPr>
            <p:cNvPr id="5" name="Oval 4">
              <a:extLst>
                <a:ext uri="{FF2B5EF4-FFF2-40B4-BE49-F238E27FC236}">
                  <a16:creationId xmlns:a16="http://schemas.microsoft.com/office/drawing/2014/main" id="{4AB07BB7-AEE8-7E56-6564-02A6704B3185}"/>
                </a:ext>
              </a:extLst>
            </p:cNvPr>
            <p:cNvSpPr/>
            <p:nvPr/>
          </p:nvSpPr>
          <p:spPr>
            <a:xfrm>
              <a:off x="777109" y="2171643"/>
              <a:ext cx="106579" cy="96265"/>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573796D6-2DDE-9167-67F7-EA5C58AEA7F9}"/>
                </a:ext>
              </a:extLst>
            </p:cNvPr>
            <p:cNvSpPr/>
            <p:nvPr/>
          </p:nvSpPr>
          <p:spPr>
            <a:xfrm>
              <a:off x="1558177" y="1748852"/>
              <a:ext cx="106579" cy="96266"/>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9DA1CF4-215E-FD31-70D9-CB7571F44F40}"/>
                    </a:ext>
                  </a:extLst>
                </p:cNvPr>
                <p:cNvSpPr txBox="1"/>
                <p:nvPr/>
              </p:nvSpPr>
              <p:spPr>
                <a:xfrm>
                  <a:off x="-44441" y="1937622"/>
                  <a:ext cx="619171" cy="1988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b="0" i="1" smtClean="0">
                            <a:latin typeface="Cambria Math" panose="02040503050406030204" pitchFamily="18" charset="0"/>
                          </a:rPr>
                          <m:t>(0.0</m:t>
                        </m:r>
                        <m:r>
                          <a:rPr lang="pl-PL" sz="1400" i="1">
                            <a:latin typeface="Cambria Math" panose="02040503050406030204" pitchFamily="18" charset="0"/>
                          </a:rPr>
                          <m:t>,</m:t>
                        </m:r>
                        <m:r>
                          <a:rPr lang="pl-PL" sz="1400" b="0" i="1" smtClean="0">
                            <a:latin typeface="Cambria Math" panose="02040503050406030204" pitchFamily="18" charset="0"/>
                          </a:rPr>
                          <m:t>0.4</m:t>
                        </m:r>
                        <m:r>
                          <a:rPr lang="pl-PL" sz="1400" i="1">
                            <a:latin typeface="Cambria Math" panose="02040503050406030204" pitchFamily="18" charset="0"/>
                          </a:rPr>
                          <m:t>)</m:t>
                        </m:r>
                      </m:oMath>
                    </m:oMathPara>
                  </a14:m>
                  <a:endParaRPr lang="en-GB" sz="1400" dirty="0"/>
                </a:p>
              </p:txBody>
            </p:sp>
          </mc:Choice>
          <mc:Fallback xmlns="">
            <p:sp>
              <p:nvSpPr>
                <p:cNvPr id="10" name="TextBox 9">
                  <a:extLst>
                    <a:ext uri="{FF2B5EF4-FFF2-40B4-BE49-F238E27FC236}">
                      <a16:creationId xmlns:a16="http://schemas.microsoft.com/office/drawing/2014/main" id="{0DE03B54-C26F-DEF2-838F-6BC8D817F81F}"/>
                    </a:ext>
                  </a:extLst>
                </p:cNvPr>
                <p:cNvSpPr txBox="1">
                  <a:spLocks noRot="1" noChangeAspect="1" noMove="1" noResize="1" noEditPoints="1" noAdjustHandles="1" noChangeArrowheads="1" noChangeShapeType="1" noTextEdit="1"/>
                </p:cNvSpPr>
                <p:nvPr/>
              </p:nvSpPr>
              <p:spPr>
                <a:xfrm>
                  <a:off x="-44441" y="1937622"/>
                  <a:ext cx="619171" cy="198820"/>
                </a:xfrm>
                <a:prstGeom prst="rect">
                  <a:avLst/>
                </a:prstGeom>
                <a:blipFill>
                  <a:blip r:embed="rId5"/>
                  <a:stretch>
                    <a:fillRect l="-16667" r="-55128" b="-9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EE663D-3A6B-6C6F-7DCF-6A188C5A9BDE}"/>
                    </a:ext>
                  </a:extLst>
                </p:cNvPr>
                <p:cNvSpPr txBox="1"/>
                <p:nvPr/>
              </p:nvSpPr>
              <p:spPr>
                <a:xfrm>
                  <a:off x="1743566" y="1700988"/>
                  <a:ext cx="899002" cy="2886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b="0" i="1" smtClean="0">
                            <a:latin typeface="Cambria Math" panose="02040503050406030204" pitchFamily="18" charset="0"/>
                          </a:rPr>
                          <m:t>(1.8,1.4</m:t>
                        </m:r>
                        <m:r>
                          <a:rPr lang="pl-PL" sz="1400" i="1">
                            <a:latin typeface="Cambria Math" panose="02040503050406030204" pitchFamily="18" charset="0"/>
                          </a:rPr>
                          <m:t>)</m:t>
                        </m:r>
                      </m:oMath>
                    </m:oMathPara>
                  </a14:m>
                  <a:endParaRPr lang="en-GB" sz="1400" dirty="0"/>
                </a:p>
              </p:txBody>
            </p:sp>
          </mc:Choice>
          <mc:Fallback xmlns="">
            <p:sp>
              <p:nvSpPr>
                <p:cNvPr id="11" name="TextBox 10">
                  <a:extLst>
                    <a:ext uri="{FF2B5EF4-FFF2-40B4-BE49-F238E27FC236}">
                      <a16:creationId xmlns:a16="http://schemas.microsoft.com/office/drawing/2014/main" id="{46CA7F11-30DB-BFFE-BF5D-29BB2798B6A0}"/>
                    </a:ext>
                  </a:extLst>
                </p:cNvPr>
                <p:cNvSpPr txBox="1">
                  <a:spLocks noRot="1" noChangeAspect="1" noMove="1" noResize="1" noEditPoints="1" noAdjustHandles="1" noChangeArrowheads="1" noChangeShapeType="1" noTextEdit="1"/>
                </p:cNvSpPr>
                <p:nvPr/>
              </p:nvSpPr>
              <p:spPr>
                <a:xfrm>
                  <a:off x="1743566" y="1700988"/>
                  <a:ext cx="899002" cy="288678"/>
                </a:xfrm>
                <a:prstGeom prst="rect">
                  <a:avLst/>
                </a:prstGeom>
                <a:blipFill>
                  <a:blip r:embed="rId6"/>
                  <a:stretch>
                    <a:fillRect l="-7895" r="-8772" b="-314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14E5AF7-5199-0BC9-9997-69C552347ABE}"/>
                    </a:ext>
                  </a:extLst>
                </p:cNvPr>
                <p:cNvSpPr txBox="1"/>
                <p:nvPr/>
              </p:nvSpPr>
              <p:spPr>
                <a:xfrm>
                  <a:off x="1273841" y="823778"/>
                  <a:ext cx="544125" cy="1988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smtClean="0">
                            <a:latin typeface="Cambria Math" panose="02040503050406030204" pitchFamily="18" charset="0"/>
                          </a:rPr>
                          <m:t>𝑥</m:t>
                        </m:r>
                        <m:r>
                          <a:rPr lang="pl-PL" sz="1400" i="1" smtClean="0">
                            <a:latin typeface="Cambria Math" panose="02040503050406030204" pitchFamily="18" charset="0"/>
                          </a:rPr>
                          <m:t>=2.8</m:t>
                        </m:r>
                      </m:oMath>
                    </m:oMathPara>
                  </a14:m>
                  <a:endParaRPr lang="en-GB" sz="1400" dirty="0"/>
                </a:p>
              </p:txBody>
            </p:sp>
          </mc:Choice>
          <mc:Fallback xmlns="">
            <p:sp>
              <p:nvSpPr>
                <p:cNvPr id="12" name="TextBox 11">
                  <a:extLst>
                    <a:ext uri="{FF2B5EF4-FFF2-40B4-BE49-F238E27FC236}">
                      <a16:creationId xmlns:a16="http://schemas.microsoft.com/office/drawing/2014/main" id="{10A09DE8-5C1D-828E-2E92-DDAA97831F7B}"/>
                    </a:ext>
                  </a:extLst>
                </p:cNvPr>
                <p:cNvSpPr txBox="1">
                  <a:spLocks noRot="1" noChangeAspect="1" noMove="1" noResize="1" noEditPoints="1" noAdjustHandles="1" noChangeArrowheads="1" noChangeShapeType="1" noTextEdit="1"/>
                </p:cNvSpPr>
                <p:nvPr/>
              </p:nvSpPr>
              <p:spPr>
                <a:xfrm>
                  <a:off x="1273841" y="823778"/>
                  <a:ext cx="544125" cy="198821"/>
                </a:xfrm>
                <a:prstGeom prst="rect">
                  <a:avLst/>
                </a:prstGeom>
                <a:blipFill>
                  <a:blip r:embed="rId7"/>
                  <a:stretch>
                    <a:fillRect l="-5000" r="-6000" b="-5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04AAC3B-E0E6-6B3E-13DA-4E796BEB55A5}"/>
                    </a:ext>
                  </a:extLst>
                </p:cNvPr>
                <p:cNvSpPr txBox="1"/>
                <p:nvPr/>
              </p:nvSpPr>
              <p:spPr>
                <a:xfrm>
                  <a:off x="605416" y="1250282"/>
                  <a:ext cx="123834" cy="19882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latin typeface="Cambria Math" panose="02040503050406030204" pitchFamily="18" charset="0"/>
                          </a:rPr>
                          <m:t>𝑥</m:t>
                        </m:r>
                      </m:oMath>
                    </m:oMathPara>
                  </a14:m>
                  <a:endParaRPr lang="en-GB" sz="1400" dirty="0"/>
                </a:p>
              </p:txBody>
            </p:sp>
          </mc:Choice>
          <mc:Fallback xmlns="">
            <p:sp>
              <p:nvSpPr>
                <p:cNvPr id="13" name="TextBox 12">
                  <a:extLst>
                    <a:ext uri="{FF2B5EF4-FFF2-40B4-BE49-F238E27FC236}">
                      <a16:creationId xmlns:a16="http://schemas.microsoft.com/office/drawing/2014/main" id="{6C74EDDD-860A-BDCA-87E2-621C5D705A3D}"/>
                    </a:ext>
                  </a:extLst>
                </p:cNvPr>
                <p:cNvSpPr txBox="1">
                  <a:spLocks noRot="1" noChangeAspect="1" noMove="1" noResize="1" noEditPoints="1" noAdjustHandles="1" noChangeArrowheads="1" noChangeShapeType="1" noTextEdit="1"/>
                </p:cNvSpPr>
                <p:nvPr/>
              </p:nvSpPr>
              <p:spPr>
                <a:xfrm>
                  <a:off x="605416" y="1250282"/>
                  <a:ext cx="123834" cy="198822"/>
                </a:xfrm>
                <a:prstGeom prst="rect">
                  <a:avLst/>
                </a:prstGeom>
                <a:blipFill>
                  <a:blip r:embed="rId8"/>
                  <a:stretch>
                    <a:fillRect l="-43750" r="-43750" b="-4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0413519-5977-D0B0-4347-8B95BEDA0449}"/>
                    </a:ext>
                  </a:extLst>
                </p:cNvPr>
                <p:cNvSpPr txBox="1"/>
                <p:nvPr/>
              </p:nvSpPr>
              <p:spPr>
                <a:xfrm>
                  <a:off x="1768001" y="2382248"/>
                  <a:ext cx="99927" cy="1988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1400" i="1">
                            <a:latin typeface="Cambria Math" panose="02040503050406030204" pitchFamily="18" charset="0"/>
                          </a:rPr>
                          <m:t>𝑡</m:t>
                        </m:r>
                      </m:oMath>
                    </m:oMathPara>
                  </a14:m>
                  <a:endParaRPr lang="en-GB" sz="1400" dirty="0"/>
                </a:p>
              </p:txBody>
            </p:sp>
          </mc:Choice>
          <mc:Fallback xmlns="">
            <p:sp>
              <p:nvSpPr>
                <p:cNvPr id="14" name="TextBox 13">
                  <a:extLst>
                    <a:ext uri="{FF2B5EF4-FFF2-40B4-BE49-F238E27FC236}">
                      <a16:creationId xmlns:a16="http://schemas.microsoft.com/office/drawing/2014/main" id="{C173A923-F36A-0807-A2E2-630E7D51AF3C}"/>
                    </a:ext>
                  </a:extLst>
                </p:cNvPr>
                <p:cNvSpPr txBox="1">
                  <a:spLocks noRot="1" noChangeAspect="1" noMove="1" noResize="1" noEditPoints="1" noAdjustHandles="1" noChangeArrowheads="1" noChangeShapeType="1" noTextEdit="1"/>
                </p:cNvSpPr>
                <p:nvPr/>
              </p:nvSpPr>
              <p:spPr>
                <a:xfrm>
                  <a:off x="1768001" y="2382248"/>
                  <a:ext cx="99927" cy="198820"/>
                </a:xfrm>
                <a:prstGeom prst="rect">
                  <a:avLst/>
                </a:prstGeom>
                <a:blipFill>
                  <a:blip r:embed="rId9"/>
                  <a:stretch>
                    <a:fillRect l="-69231" r="-61538" b="-48000"/>
                  </a:stretch>
                </a:blipFill>
              </p:spPr>
              <p:txBody>
                <a:bodyPr/>
                <a:lstStyle/>
                <a:p>
                  <a:r>
                    <a:rPr lang="en-GB">
                      <a:noFill/>
                    </a:rPr>
                    <a:t> </a:t>
                  </a:r>
                </a:p>
              </p:txBody>
            </p:sp>
          </mc:Fallback>
        </mc:AlternateContent>
      </p:grpSp>
      <p:sp>
        <p:nvSpPr>
          <p:cNvPr id="19" name="TextBox 18">
            <a:extLst>
              <a:ext uri="{FF2B5EF4-FFF2-40B4-BE49-F238E27FC236}">
                <a16:creationId xmlns:a16="http://schemas.microsoft.com/office/drawing/2014/main" id="{984449F2-8A2A-0BCB-6F4D-E7F19CF5076D}"/>
              </a:ext>
            </a:extLst>
          </p:cNvPr>
          <p:cNvSpPr txBox="1"/>
          <p:nvPr/>
        </p:nvSpPr>
        <p:spPr>
          <a:xfrm>
            <a:off x="10539761" y="1770286"/>
            <a:ext cx="1242628" cy="338554"/>
          </a:xfrm>
          <a:prstGeom prst="rect">
            <a:avLst/>
          </a:prstGeom>
          <a:noFill/>
        </p:spPr>
        <p:txBody>
          <a:bodyPr wrap="square">
            <a:spAutoFit/>
          </a:bodyPr>
          <a:lstStyle/>
          <a:p>
            <a:pPr algn="ctr"/>
            <a:r>
              <a:rPr lang="pl-PL" sz="1600" dirty="0"/>
              <a:t>Trajectory</a:t>
            </a:r>
            <a:endParaRPr lang="en-GB" sz="1600" dirty="0"/>
          </a:p>
        </p:txBody>
      </p:sp>
      <p:sp>
        <p:nvSpPr>
          <p:cNvPr id="20" name="TextBox 19">
            <a:extLst>
              <a:ext uri="{FF2B5EF4-FFF2-40B4-BE49-F238E27FC236}">
                <a16:creationId xmlns:a16="http://schemas.microsoft.com/office/drawing/2014/main" id="{E6B9756B-1FF1-A712-740D-43EC52F8DD00}"/>
              </a:ext>
            </a:extLst>
          </p:cNvPr>
          <p:cNvSpPr txBox="1"/>
          <p:nvPr/>
        </p:nvSpPr>
        <p:spPr>
          <a:xfrm>
            <a:off x="0" y="1777243"/>
            <a:ext cx="1654722" cy="338554"/>
          </a:xfrm>
          <a:prstGeom prst="rect">
            <a:avLst/>
          </a:prstGeom>
          <a:noFill/>
        </p:spPr>
        <p:txBody>
          <a:bodyPr wrap="square">
            <a:spAutoFit/>
          </a:bodyPr>
          <a:lstStyle/>
          <a:p>
            <a:pPr algn="ctr"/>
            <a:r>
              <a:rPr lang="pl-PL" sz="1600" dirty="0"/>
              <a:t>Initial condition</a:t>
            </a:r>
            <a:endParaRPr lang="en-GB" sz="1600" dirty="0"/>
          </a:p>
        </p:txBody>
      </p:sp>
      <p:cxnSp>
        <p:nvCxnSpPr>
          <p:cNvPr id="21" name="Straight Arrow Connector 20">
            <a:extLst>
              <a:ext uri="{FF2B5EF4-FFF2-40B4-BE49-F238E27FC236}">
                <a16:creationId xmlns:a16="http://schemas.microsoft.com/office/drawing/2014/main" id="{4181BD2A-0B11-4BF4-4BF7-D317CBB525DE}"/>
              </a:ext>
            </a:extLst>
          </p:cNvPr>
          <p:cNvCxnSpPr>
            <a:cxnSpLocks/>
          </p:cNvCxnSpPr>
          <p:nvPr/>
        </p:nvCxnSpPr>
        <p:spPr>
          <a:xfrm>
            <a:off x="1514397" y="2738107"/>
            <a:ext cx="447367" cy="0"/>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Rectangle: Rounded Corners 22">
                <a:extLst>
                  <a:ext uri="{FF2B5EF4-FFF2-40B4-BE49-F238E27FC236}">
                    <a16:creationId xmlns:a16="http://schemas.microsoft.com/office/drawing/2014/main" id="{D5D95D61-E2A2-CAFE-0676-7B9B7C82815B}"/>
                  </a:ext>
                </a:extLst>
              </p:cNvPr>
              <p:cNvSpPr/>
              <p:nvPr/>
            </p:nvSpPr>
            <p:spPr>
              <a:xfrm>
                <a:off x="140326" y="2532984"/>
                <a:ext cx="1374071" cy="41024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𝑥</m:t>
                      </m:r>
                      <m:r>
                        <a:rPr lang="pl-PL" b="0" i="1" smtClean="0">
                          <a:latin typeface="Cambria Math" panose="02040503050406030204" pitchFamily="18" charset="0"/>
                        </a:rPr>
                        <m:t>(0)=0.4</m:t>
                      </m:r>
                    </m:oMath>
                  </m:oMathPara>
                </a14:m>
                <a:endParaRPr lang="en-GB" dirty="0"/>
              </a:p>
            </p:txBody>
          </p:sp>
        </mc:Choice>
        <mc:Fallback xmlns="">
          <p:sp>
            <p:nvSpPr>
              <p:cNvPr id="23" name="Rectangle: Rounded Corners 22">
                <a:extLst>
                  <a:ext uri="{FF2B5EF4-FFF2-40B4-BE49-F238E27FC236}">
                    <a16:creationId xmlns:a16="http://schemas.microsoft.com/office/drawing/2014/main" id="{D5D95D61-E2A2-CAFE-0676-7B9B7C82815B}"/>
                  </a:ext>
                </a:extLst>
              </p:cNvPr>
              <p:cNvSpPr>
                <a:spLocks noRot="1" noChangeAspect="1" noMove="1" noResize="1" noEditPoints="1" noAdjustHandles="1" noChangeArrowheads="1" noChangeShapeType="1" noTextEdit="1"/>
              </p:cNvSpPr>
              <p:nvPr/>
            </p:nvSpPr>
            <p:spPr>
              <a:xfrm>
                <a:off x="140326" y="2532984"/>
                <a:ext cx="1374071" cy="410245"/>
              </a:xfrm>
              <a:prstGeom prst="roundRect">
                <a:avLst/>
              </a:prstGeom>
              <a:blipFill>
                <a:blip r:embed="rId10"/>
                <a:stretch>
                  <a:fillRect b="-57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Rectangle: Rounded Corners 23">
                <a:extLst>
                  <a:ext uri="{FF2B5EF4-FFF2-40B4-BE49-F238E27FC236}">
                    <a16:creationId xmlns:a16="http://schemas.microsoft.com/office/drawing/2014/main" id="{1D6CD8A0-C033-490B-18A1-85247198E2FC}"/>
                  </a:ext>
                </a:extLst>
              </p:cNvPr>
              <p:cNvSpPr/>
              <p:nvPr/>
            </p:nvSpPr>
            <p:spPr>
              <a:xfrm>
                <a:off x="1950397" y="2537222"/>
                <a:ext cx="1209825" cy="41024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𝐹</m:t>
                          </m:r>
                        </m:e>
                        <m:sub>
                          <m:r>
                            <m:rPr>
                              <m:sty m:val="p"/>
                            </m:rPr>
                            <a:rPr lang="pl-PL" b="0" i="0" smtClean="0">
                              <a:latin typeface="Cambria Math" panose="02040503050406030204" pitchFamily="18" charset="0"/>
                            </a:rPr>
                            <m:t>sem</m:t>
                          </m:r>
                        </m:sub>
                      </m:sSub>
                    </m:oMath>
                  </m:oMathPara>
                </a14:m>
                <a:endParaRPr lang="en-GB" dirty="0"/>
              </a:p>
            </p:txBody>
          </p:sp>
        </mc:Choice>
        <mc:Fallback xmlns="">
          <p:sp>
            <p:nvSpPr>
              <p:cNvPr id="24" name="Rectangle: Rounded Corners 23">
                <a:extLst>
                  <a:ext uri="{FF2B5EF4-FFF2-40B4-BE49-F238E27FC236}">
                    <a16:creationId xmlns:a16="http://schemas.microsoft.com/office/drawing/2014/main" id="{1D6CD8A0-C033-490B-18A1-85247198E2FC}"/>
                  </a:ext>
                </a:extLst>
              </p:cNvPr>
              <p:cNvSpPr>
                <a:spLocks noRot="1" noChangeAspect="1" noMove="1" noResize="1" noEditPoints="1" noAdjustHandles="1" noChangeArrowheads="1" noChangeShapeType="1" noTextEdit="1"/>
              </p:cNvSpPr>
              <p:nvPr/>
            </p:nvSpPr>
            <p:spPr>
              <a:xfrm>
                <a:off x="1950397" y="2537222"/>
                <a:ext cx="1209825" cy="410245"/>
              </a:xfrm>
              <a:prstGeom prst="roundRect">
                <a:avLst/>
              </a:prstGeom>
              <a:blipFill>
                <a:blip r:embed="rId11"/>
                <a:stretch>
                  <a:fillRect/>
                </a:stretch>
              </a:blipFill>
            </p:spPr>
            <p:txBody>
              <a:bodyPr/>
              <a:lstStyle/>
              <a:p>
                <a:r>
                  <a:rPr lang="en-GB">
                    <a:noFill/>
                  </a:rPr>
                  <a:t> </a:t>
                </a:r>
              </a:p>
            </p:txBody>
          </p:sp>
        </mc:Fallback>
      </mc:AlternateContent>
      <p:cxnSp>
        <p:nvCxnSpPr>
          <p:cNvPr id="26" name="Straight Arrow Connector 25">
            <a:extLst>
              <a:ext uri="{FF2B5EF4-FFF2-40B4-BE49-F238E27FC236}">
                <a16:creationId xmlns:a16="http://schemas.microsoft.com/office/drawing/2014/main" id="{1E8103C8-FE7F-4650-18F7-F60BB40C15FE}"/>
              </a:ext>
            </a:extLst>
          </p:cNvPr>
          <p:cNvCxnSpPr>
            <a:cxnSpLocks/>
          </p:cNvCxnSpPr>
          <p:nvPr/>
        </p:nvCxnSpPr>
        <p:spPr>
          <a:xfrm>
            <a:off x="3168296" y="2738107"/>
            <a:ext cx="447367" cy="0"/>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Rounded Corners 26">
                <a:extLst>
                  <a:ext uri="{FF2B5EF4-FFF2-40B4-BE49-F238E27FC236}">
                    <a16:creationId xmlns:a16="http://schemas.microsoft.com/office/drawing/2014/main" id="{037D3565-055F-4FB9-D819-82D05EB72A0E}"/>
                  </a:ext>
                </a:extLst>
              </p:cNvPr>
              <p:cNvSpPr/>
              <p:nvPr/>
            </p:nvSpPr>
            <p:spPr>
              <a:xfrm>
                <a:off x="8676213" y="2532984"/>
                <a:ext cx="1209825" cy="41024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l-PL" i="1" smtClean="0">
                              <a:latin typeface="Cambria Math" panose="02040503050406030204" pitchFamily="18" charset="0"/>
                            </a:rPr>
                          </m:ctrlPr>
                        </m:sSubPr>
                        <m:e>
                          <m:r>
                            <a:rPr lang="pl-PL" i="1">
                              <a:latin typeface="Cambria Math" panose="02040503050406030204" pitchFamily="18" charset="0"/>
                            </a:rPr>
                            <m:t>𝐹</m:t>
                          </m:r>
                        </m:e>
                        <m:sub>
                          <m:r>
                            <m:rPr>
                              <m:sty m:val="p"/>
                            </m:rPr>
                            <a:rPr lang="pl-PL" b="0" i="0" smtClean="0">
                              <a:latin typeface="Cambria Math" panose="02040503050406030204" pitchFamily="18" charset="0"/>
                            </a:rPr>
                            <m:t>traj</m:t>
                          </m:r>
                        </m:sub>
                      </m:sSub>
                    </m:oMath>
                  </m:oMathPara>
                </a14:m>
                <a:endParaRPr lang="en-GB" dirty="0"/>
              </a:p>
            </p:txBody>
          </p:sp>
        </mc:Choice>
        <mc:Fallback xmlns="">
          <p:sp>
            <p:nvSpPr>
              <p:cNvPr id="27" name="Rectangle: Rounded Corners 26">
                <a:extLst>
                  <a:ext uri="{FF2B5EF4-FFF2-40B4-BE49-F238E27FC236}">
                    <a16:creationId xmlns:a16="http://schemas.microsoft.com/office/drawing/2014/main" id="{037D3565-055F-4FB9-D819-82D05EB72A0E}"/>
                  </a:ext>
                </a:extLst>
              </p:cNvPr>
              <p:cNvSpPr>
                <a:spLocks noRot="1" noChangeAspect="1" noMove="1" noResize="1" noEditPoints="1" noAdjustHandles="1" noChangeArrowheads="1" noChangeShapeType="1" noTextEdit="1"/>
              </p:cNvSpPr>
              <p:nvPr/>
            </p:nvSpPr>
            <p:spPr>
              <a:xfrm>
                <a:off x="8676213" y="2532984"/>
                <a:ext cx="1209825" cy="410245"/>
              </a:xfrm>
              <a:prstGeom prst="roundRect">
                <a:avLst/>
              </a:prstGeom>
              <a:blipFill>
                <a:blip r:embed="rId12"/>
                <a:stretch>
                  <a:fillRect b="-5797"/>
                </a:stretch>
              </a:blipFill>
            </p:spPr>
            <p:txBody>
              <a:bodyPr/>
              <a:lstStyle/>
              <a:p>
                <a:r>
                  <a:rPr lang="en-GB">
                    <a:noFill/>
                  </a:rPr>
                  <a:t> </a:t>
                </a:r>
              </a:p>
            </p:txBody>
          </p:sp>
        </mc:Fallback>
      </mc:AlternateContent>
      <p:cxnSp>
        <p:nvCxnSpPr>
          <p:cNvPr id="28" name="Straight Arrow Connector 27">
            <a:extLst>
              <a:ext uri="{FF2B5EF4-FFF2-40B4-BE49-F238E27FC236}">
                <a16:creationId xmlns:a16="http://schemas.microsoft.com/office/drawing/2014/main" id="{6B73A51A-6FB1-DA2E-D50C-30D4916E8D2C}"/>
              </a:ext>
            </a:extLst>
          </p:cNvPr>
          <p:cNvCxnSpPr>
            <a:cxnSpLocks/>
          </p:cNvCxnSpPr>
          <p:nvPr/>
        </p:nvCxnSpPr>
        <p:spPr>
          <a:xfrm>
            <a:off x="8228846" y="2738107"/>
            <a:ext cx="447367" cy="0"/>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9B5FD468-3EC6-7231-D26B-84926731055E}"/>
              </a:ext>
            </a:extLst>
          </p:cNvPr>
          <p:cNvCxnSpPr>
            <a:cxnSpLocks/>
          </p:cNvCxnSpPr>
          <p:nvPr/>
        </p:nvCxnSpPr>
        <p:spPr>
          <a:xfrm>
            <a:off x="9886038" y="2734449"/>
            <a:ext cx="447367" cy="0"/>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0C8B2CC-F011-9588-BAF6-55BAB2473933}"/>
                  </a:ext>
                </a:extLst>
              </p:cNvPr>
              <p:cNvSpPr txBox="1"/>
              <p:nvPr/>
            </p:nvSpPr>
            <p:spPr>
              <a:xfrm>
                <a:off x="4383831" y="1778745"/>
                <a:ext cx="3066737" cy="338554"/>
              </a:xfrm>
              <a:prstGeom prst="rect">
                <a:avLst/>
              </a:prstGeom>
              <a:noFill/>
            </p:spPr>
            <p:txBody>
              <a:bodyPr wrap="square">
                <a:spAutoFit/>
              </a:bodyPr>
              <a:lstStyle/>
              <a:p>
                <a:pPr algn="ctr"/>
                <a:r>
                  <a:rPr lang="pl-PL" sz="1600" dirty="0"/>
                  <a:t>Semantic representation of </a:t>
                </a:r>
                <a14:m>
                  <m:oMath xmlns:m="http://schemas.openxmlformats.org/officeDocument/2006/math">
                    <m:r>
                      <a:rPr lang="pl-PL" sz="1600" b="0" i="1" smtClean="0">
                        <a:latin typeface="Cambria Math" panose="02040503050406030204" pitchFamily="18" charset="0"/>
                      </a:rPr>
                      <m:t>𝑥</m:t>
                    </m:r>
                  </m:oMath>
                </a14:m>
                <a:endParaRPr lang="en-GB" sz="1600" dirty="0"/>
              </a:p>
            </p:txBody>
          </p:sp>
        </mc:Choice>
        <mc:Fallback xmlns="">
          <p:sp>
            <p:nvSpPr>
              <p:cNvPr id="31" name="TextBox 30">
                <a:extLst>
                  <a:ext uri="{FF2B5EF4-FFF2-40B4-BE49-F238E27FC236}">
                    <a16:creationId xmlns:a16="http://schemas.microsoft.com/office/drawing/2014/main" id="{A0C8B2CC-F011-9588-BAF6-55BAB2473933}"/>
                  </a:ext>
                </a:extLst>
              </p:cNvPr>
              <p:cNvSpPr txBox="1">
                <a:spLocks noRot="1" noChangeAspect="1" noMove="1" noResize="1" noEditPoints="1" noAdjustHandles="1" noChangeArrowheads="1" noChangeShapeType="1" noTextEdit="1"/>
              </p:cNvSpPr>
              <p:nvPr/>
            </p:nvSpPr>
            <p:spPr>
              <a:xfrm>
                <a:off x="4383831" y="1778745"/>
                <a:ext cx="3066737" cy="338554"/>
              </a:xfrm>
              <a:prstGeom prst="rect">
                <a:avLst/>
              </a:prstGeom>
              <a:blipFill>
                <a:blip r:embed="rId13"/>
                <a:stretch>
                  <a:fillRect t="-5455" b="-23636"/>
                </a:stretch>
              </a:blipFill>
            </p:spPr>
            <p:txBody>
              <a:bodyPr/>
              <a:lstStyle/>
              <a:p>
                <a:r>
                  <a:rPr lang="en-GB">
                    <a:noFill/>
                  </a:rPr>
                  <a:t> </a:t>
                </a:r>
              </a:p>
            </p:txBody>
          </p:sp>
        </mc:Fallback>
      </mc:AlternateContent>
      <p:sp>
        <p:nvSpPr>
          <p:cNvPr id="32" name="TextBox 31">
            <a:extLst>
              <a:ext uri="{FF2B5EF4-FFF2-40B4-BE49-F238E27FC236}">
                <a16:creationId xmlns:a16="http://schemas.microsoft.com/office/drawing/2014/main" id="{97F68FDD-2A4F-5DEC-F9B6-86E9C52D9A94}"/>
              </a:ext>
            </a:extLst>
          </p:cNvPr>
          <p:cNvSpPr txBox="1"/>
          <p:nvPr/>
        </p:nvSpPr>
        <p:spPr>
          <a:xfrm>
            <a:off x="1578339" y="1775560"/>
            <a:ext cx="1970874" cy="338554"/>
          </a:xfrm>
          <a:prstGeom prst="rect">
            <a:avLst/>
          </a:prstGeom>
          <a:noFill/>
        </p:spPr>
        <p:txBody>
          <a:bodyPr wrap="square">
            <a:spAutoFit/>
          </a:bodyPr>
          <a:lstStyle/>
          <a:p>
            <a:pPr algn="ctr"/>
            <a:r>
              <a:rPr lang="pl-PL" sz="1600" dirty="0"/>
              <a:t>Semantic predictor</a:t>
            </a:r>
            <a:endParaRPr lang="en-GB" sz="1600" dirty="0"/>
          </a:p>
        </p:txBody>
      </p:sp>
      <p:sp>
        <p:nvSpPr>
          <p:cNvPr id="33" name="TextBox 32">
            <a:extLst>
              <a:ext uri="{FF2B5EF4-FFF2-40B4-BE49-F238E27FC236}">
                <a16:creationId xmlns:a16="http://schemas.microsoft.com/office/drawing/2014/main" id="{9F9C4F65-1D8E-80AA-D9F9-D0BB2E85EA00}"/>
              </a:ext>
            </a:extLst>
          </p:cNvPr>
          <p:cNvSpPr txBox="1"/>
          <p:nvPr/>
        </p:nvSpPr>
        <p:spPr>
          <a:xfrm>
            <a:off x="8316637" y="1770286"/>
            <a:ext cx="1970874" cy="338554"/>
          </a:xfrm>
          <a:prstGeom prst="rect">
            <a:avLst/>
          </a:prstGeom>
          <a:noFill/>
        </p:spPr>
        <p:txBody>
          <a:bodyPr wrap="square">
            <a:spAutoFit/>
          </a:bodyPr>
          <a:lstStyle/>
          <a:p>
            <a:pPr algn="ctr"/>
            <a:r>
              <a:rPr lang="pl-PL" sz="1600" dirty="0"/>
              <a:t>Trajectory predictor</a:t>
            </a:r>
            <a:endParaRPr lang="en-GB" sz="1600" dirty="0"/>
          </a:p>
        </p:txBody>
      </p:sp>
      <mc:AlternateContent xmlns:mc="http://schemas.openxmlformats.org/markup-compatibility/2006" xmlns:a14="http://schemas.microsoft.com/office/drawing/2010/main">
        <mc:Choice Requires="a14">
          <p:graphicFrame>
            <p:nvGraphicFramePr>
              <p:cNvPr id="34" name="Table 33">
                <a:extLst>
                  <a:ext uri="{FF2B5EF4-FFF2-40B4-BE49-F238E27FC236}">
                    <a16:creationId xmlns:a16="http://schemas.microsoft.com/office/drawing/2014/main" id="{4352ADD6-AA43-C957-FFE9-7B1CCE6C24EA}"/>
                  </a:ext>
                </a:extLst>
              </p:cNvPr>
              <p:cNvGraphicFramePr>
                <a:graphicFrameLocks noGrp="1"/>
              </p:cNvGraphicFramePr>
              <p:nvPr/>
            </p:nvGraphicFramePr>
            <p:xfrm>
              <a:off x="3615080" y="2201549"/>
              <a:ext cx="4604240" cy="1483360"/>
            </p:xfrm>
            <a:graphic>
              <a:graphicData uri="http://schemas.openxmlformats.org/drawingml/2006/table">
                <a:tbl>
                  <a:tblPr bandRow="1">
                    <a:tableStyleId>{5C22544A-7EE6-4342-B048-85BDC9FD1C3A}</a:tableStyleId>
                  </a:tblPr>
                  <a:tblGrid>
                    <a:gridCol w="1617232">
                      <a:extLst>
                        <a:ext uri="{9D8B030D-6E8A-4147-A177-3AD203B41FA5}">
                          <a16:colId xmlns:a16="http://schemas.microsoft.com/office/drawing/2014/main" val="667261812"/>
                        </a:ext>
                      </a:extLst>
                    </a:gridCol>
                    <a:gridCol w="2987008">
                      <a:extLst>
                        <a:ext uri="{9D8B030D-6E8A-4147-A177-3AD203B41FA5}">
                          <a16:colId xmlns:a16="http://schemas.microsoft.com/office/drawing/2014/main" val="2086475899"/>
                        </a:ext>
                      </a:extLst>
                    </a:gridCol>
                  </a:tblGrid>
                  <a:tr h="370840">
                    <a:tc>
                      <a:txBody>
                        <a:bodyPr/>
                        <a:lstStyle/>
                        <a:p>
                          <a:pPr marL="0" marR="0" lvl="0" indent="0" algn="l" defTabSz="914361" rtl="0" eaLnBrk="1" fontAlgn="auto" latinLnBrk="0" hangingPunct="1">
                            <a:lnSpc>
                              <a:spcPct val="100000"/>
                            </a:lnSpc>
                            <a:spcBef>
                              <a:spcPts val="0"/>
                            </a:spcBef>
                            <a:spcAft>
                              <a:spcPts val="0"/>
                            </a:spcAft>
                            <a:buClrTx/>
                            <a:buSzTx/>
                            <a:buFontTx/>
                            <a:buNone/>
                            <a:tabLst/>
                            <a:defRPr/>
                          </a:pPr>
                          <a:r>
                            <a:rPr lang="pl-PL" sz="1400" dirty="0"/>
                            <a:t>Composition:</a:t>
                          </a:r>
                          <a:endParaRPr lang="en-GB" sz="14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pPr marL="0" marR="0" lvl="0" indent="0" algn="l" defTabSz="914361"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pl-PL" sz="1400" b="1" i="1" smtClean="0">
                                    <a:latin typeface="Cambria Math" panose="02040503050406030204" pitchFamily="18" charset="0"/>
                                  </a:rPr>
                                  <m:t>(</m:t>
                                </m:r>
                                <m:sSub>
                                  <m:sSubPr>
                                    <m:ctrlPr>
                                      <a:rPr lang="pl-PL" sz="1400" b="1" i="1" smtClean="0">
                                        <a:latin typeface="Cambria Math" panose="02040503050406030204" pitchFamily="18" charset="0"/>
                                      </a:rPr>
                                    </m:ctrlPr>
                                  </m:sSubPr>
                                  <m:e>
                                    <m:r>
                                      <a:rPr lang="pl-PL" sz="1400" b="1" i="1" smtClean="0">
                                        <a:latin typeface="Cambria Math" panose="02040503050406030204" pitchFamily="18" charset="0"/>
                                      </a:rPr>
                                      <m:t>𝒔</m:t>
                                    </m:r>
                                  </m:e>
                                  <m:sub>
                                    <m:r>
                                      <a:rPr lang="pl-PL" sz="1400" b="1" i="1" smtClean="0">
                                        <a:latin typeface="Cambria Math" panose="02040503050406030204" pitchFamily="18" charset="0"/>
                                      </a:rPr>
                                      <m:t>++</m:t>
                                    </m:r>
                                    <m:r>
                                      <a:rPr lang="pl-PL" sz="1400" b="1" i="1" smtClean="0">
                                        <a:latin typeface="Cambria Math" panose="02040503050406030204" pitchFamily="18" charset="0"/>
                                      </a:rPr>
                                      <m:t>𝒃</m:t>
                                    </m:r>
                                  </m:sub>
                                </m:sSub>
                                <m:r>
                                  <a:rPr lang="pl-PL" sz="1400" b="1" i="1" smtClean="0">
                                    <a:latin typeface="Cambria Math" panose="02040503050406030204" pitchFamily="18" charset="0"/>
                                  </a:rPr>
                                  <m:t>,</m:t>
                                </m:r>
                                <m:sSub>
                                  <m:sSubPr>
                                    <m:ctrlPr>
                                      <a:rPr lang="pl-PL" sz="1400" b="1" i="1" smtClean="0">
                                        <a:latin typeface="Cambria Math" panose="02040503050406030204" pitchFamily="18" charset="0"/>
                                      </a:rPr>
                                    </m:ctrlPr>
                                  </m:sSubPr>
                                  <m:e>
                                    <m:r>
                                      <a:rPr lang="pl-PL" sz="1400" b="1" i="1" smtClean="0">
                                        <a:latin typeface="Cambria Math" panose="02040503050406030204" pitchFamily="18" charset="0"/>
                                      </a:rPr>
                                      <m:t>𝒔</m:t>
                                    </m:r>
                                  </m:e>
                                  <m:sub>
                                    <m:r>
                                      <a:rPr lang="pl-PL" sz="1400" b="1" i="1" smtClean="0">
                                        <a:latin typeface="Cambria Math" panose="02040503050406030204" pitchFamily="18" charset="0"/>
                                      </a:rPr>
                                      <m:t>+−</m:t>
                                    </m:r>
                                    <m:r>
                                      <a:rPr lang="pl-PL" sz="1400" b="1" i="1" smtClean="0">
                                        <a:latin typeface="Cambria Math" panose="02040503050406030204" pitchFamily="18" charset="0"/>
                                      </a:rPr>
                                      <m:t>𝒉</m:t>
                                    </m:r>
                                  </m:sub>
                                </m:sSub>
                                <m:r>
                                  <a:rPr lang="pl-PL" sz="1400" b="1" i="1" smtClean="0">
                                    <a:latin typeface="Cambria Math" panose="02040503050406030204" pitchFamily="18" charset="0"/>
                                  </a:rPr>
                                  <m:t>)</m:t>
                                </m:r>
                              </m:oMath>
                            </m:oMathPara>
                          </a14:m>
                          <a:endParaRPr lang="en-GB" sz="14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2112109023"/>
                      </a:ext>
                    </a:extLst>
                  </a:tr>
                  <a:tr h="370840">
                    <a:tc>
                      <a:txBody>
                        <a:bodyPr/>
                        <a:lstStyle/>
                        <a:p>
                          <a:r>
                            <a:rPr lang="pl-PL" sz="1400" dirty="0"/>
                            <a:t>Transition points:</a:t>
                          </a:r>
                          <a:endParaRPr lang="en-GB" sz="1400" dirty="0"/>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d>
                                  <m:dPr>
                                    <m:ctrlPr>
                                      <a:rPr lang="pl-PL" sz="1400" b="0" i="1" smtClean="0">
                                        <a:latin typeface="Cambria Math" panose="02040503050406030204" pitchFamily="18" charset="0"/>
                                      </a:rPr>
                                    </m:ctrlPr>
                                  </m:dPr>
                                  <m:e>
                                    <m:r>
                                      <a:rPr lang="pl-PL" sz="1400" b="0" i="1" smtClean="0">
                                        <a:latin typeface="Cambria Math" panose="02040503050406030204" pitchFamily="18" charset="0"/>
                                      </a:rPr>
                                      <m:t>0,0.4</m:t>
                                    </m:r>
                                  </m:e>
                                </m:d>
                                <m:r>
                                  <a:rPr lang="pl-PL" sz="1400" b="0" i="1" smtClean="0">
                                    <a:latin typeface="Cambria Math" panose="02040503050406030204" pitchFamily="18" charset="0"/>
                                  </a:rPr>
                                  <m:t>,(</m:t>
                                </m:r>
                                <m:r>
                                  <a:rPr lang="pl-PL" sz="1400" b="0" i="0" smtClean="0">
                                    <a:latin typeface="Cambria Math" panose="02040503050406030204" pitchFamily="18" charset="0"/>
                                  </a:rPr>
                                  <m:t>1.8,1.4)</m:t>
                                </m:r>
                              </m:oMath>
                            </m:oMathPara>
                          </a14:m>
                          <a:endParaRPr lang="en-GB" sz="1400" dirty="0"/>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6501807"/>
                      </a:ext>
                    </a:extLst>
                  </a:tr>
                  <a:tr h="370840">
                    <a:tc>
                      <a:txBody>
                        <a:bodyPr/>
                        <a:lstStyle/>
                        <a:p>
                          <a:r>
                            <a:rPr lang="pl-PL" sz="1400" dirty="0"/>
                            <a:t>Derivatives:</a:t>
                          </a:r>
                          <a:endParaRPr lang="en-GB" sz="14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acc>
                                  <m:accPr>
                                    <m:chr m:val="̇"/>
                                    <m:ctrlPr>
                                      <a:rPr lang="pl-PL" sz="1400" b="0" i="1" smtClean="0">
                                        <a:latin typeface="Cambria Math" panose="02040503050406030204" pitchFamily="18" charset="0"/>
                                      </a:rPr>
                                    </m:ctrlPr>
                                  </m:accPr>
                                  <m:e>
                                    <m:r>
                                      <a:rPr lang="pl-PL" sz="1400" b="0" i="1" smtClean="0">
                                        <a:latin typeface="Cambria Math" panose="02040503050406030204" pitchFamily="18" charset="0"/>
                                      </a:rPr>
                                      <m:t>𝑥</m:t>
                                    </m:r>
                                  </m:e>
                                </m:acc>
                                <m:d>
                                  <m:dPr>
                                    <m:ctrlPr>
                                      <a:rPr lang="pl-PL" sz="1400" b="0" i="1" smtClean="0">
                                        <a:latin typeface="Cambria Math" panose="02040503050406030204" pitchFamily="18" charset="0"/>
                                      </a:rPr>
                                    </m:ctrlPr>
                                  </m:dPr>
                                  <m:e>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𝑡</m:t>
                                        </m:r>
                                      </m:e>
                                      <m:sub>
                                        <m:r>
                                          <a:rPr lang="pl-PL" sz="1400" b="0" i="0" smtClean="0">
                                            <a:latin typeface="Cambria Math" panose="02040503050406030204" pitchFamily="18" charset="0"/>
                                          </a:rPr>
                                          <m:t>0</m:t>
                                        </m:r>
                                      </m:sub>
                                    </m:sSub>
                                  </m:e>
                                </m:d>
                                <m:r>
                                  <a:rPr lang="pl-PL" sz="1400" b="0" i="1" smtClean="0">
                                    <a:latin typeface="Cambria Math" panose="02040503050406030204" pitchFamily="18" charset="0"/>
                                  </a:rPr>
                                  <m:t>=0.3</m:t>
                                </m:r>
                                <m:r>
                                  <a:rPr lang="pl-PL" sz="1400" b="0" i="0" smtClean="0">
                                    <a:latin typeface="Cambria Math" panose="02040503050406030204" pitchFamily="18" charset="0"/>
                                  </a:rPr>
                                  <m:t>,</m:t>
                                </m:r>
                                <m:acc>
                                  <m:accPr>
                                    <m:chr m:val="̇"/>
                                    <m:ctrlPr>
                                      <a:rPr lang="en-GB" sz="1400" i="1" smtClean="0">
                                        <a:latin typeface="Cambria Math" panose="02040503050406030204" pitchFamily="18" charset="0"/>
                                      </a:rPr>
                                    </m:ctrlPr>
                                  </m:accPr>
                                  <m:e>
                                    <m:r>
                                      <a:rPr lang="pl-PL" sz="1400" b="0" i="1" smtClean="0">
                                        <a:latin typeface="Cambria Math" panose="02040503050406030204" pitchFamily="18" charset="0"/>
                                      </a:rPr>
                                      <m:t>𝑥</m:t>
                                    </m:r>
                                  </m:e>
                                </m:acc>
                                <m:d>
                                  <m:dPr>
                                    <m:ctrlPr>
                                      <a:rPr lang="pl-PL" sz="1400" b="0" i="1" smtClean="0">
                                        <a:latin typeface="Cambria Math" panose="02040503050406030204" pitchFamily="18" charset="0"/>
                                      </a:rPr>
                                    </m:ctrlPr>
                                  </m:dPr>
                                  <m:e>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𝑡</m:t>
                                        </m:r>
                                      </m:e>
                                      <m:sub>
                                        <m:r>
                                          <a:rPr lang="pl-PL" sz="1400" b="0" i="0" smtClean="0">
                                            <a:latin typeface="Cambria Math" panose="02040503050406030204" pitchFamily="18" charset="0"/>
                                          </a:rPr>
                                          <m:t>1</m:t>
                                        </m:r>
                                      </m:sub>
                                    </m:sSub>
                                  </m:e>
                                </m:d>
                                <m:r>
                                  <a:rPr lang="pl-PL" sz="1400" b="0" i="1" smtClean="0">
                                    <a:latin typeface="Cambria Math" panose="02040503050406030204" pitchFamily="18" charset="0"/>
                                  </a:rPr>
                                  <m:t>=0.</m:t>
                                </m:r>
                                <m:r>
                                  <a:rPr lang="pl-PL" sz="1400" b="0" i="0" smtClean="0">
                                    <a:latin typeface="Cambria Math" panose="02040503050406030204" pitchFamily="18" charset="0"/>
                                  </a:rPr>
                                  <m:t>7, </m:t>
                                </m:r>
                                <m:acc>
                                  <m:accPr>
                                    <m:chr m:val="̈"/>
                                    <m:ctrlPr>
                                      <a:rPr lang="en-GB" sz="1400" i="1" smtClean="0">
                                        <a:latin typeface="Cambria Math" panose="02040503050406030204" pitchFamily="18" charset="0"/>
                                      </a:rPr>
                                    </m:ctrlPr>
                                  </m:accPr>
                                  <m:e>
                                    <m:r>
                                      <a:rPr lang="pl-PL" sz="1400" b="0" i="1" smtClean="0">
                                        <a:latin typeface="Cambria Math" panose="02040503050406030204" pitchFamily="18" charset="0"/>
                                      </a:rPr>
                                      <m:t>𝑥</m:t>
                                    </m:r>
                                  </m:e>
                                </m:acc>
                                <m:d>
                                  <m:dPr>
                                    <m:ctrlPr>
                                      <a:rPr lang="pl-PL" sz="1400" b="0" i="1" smtClean="0">
                                        <a:latin typeface="Cambria Math" panose="02040503050406030204" pitchFamily="18" charset="0"/>
                                      </a:rPr>
                                    </m:ctrlPr>
                                  </m:dPr>
                                  <m:e>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𝑡</m:t>
                                        </m:r>
                                      </m:e>
                                      <m:sub>
                                        <m:r>
                                          <a:rPr lang="pl-PL" sz="1400" b="0" i="0" smtClean="0">
                                            <a:latin typeface="Cambria Math" panose="02040503050406030204" pitchFamily="18" charset="0"/>
                                          </a:rPr>
                                          <m:t>1</m:t>
                                        </m:r>
                                      </m:sub>
                                    </m:sSub>
                                  </m:e>
                                </m:d>
                                <m:r>
                                  <a:rPr lang="pl-PL" sz="1400" b="0" i="1" smtClean="0">
                                    <a:latin typeface="Cambria Math" panose="02040503050406030204" pitchFamily="18" charset="0"/>
                                  </a:rPr>
                                  <m:t>=0</m:t>
                                </m:r>
                              </m:oMath>
                            </m:oMathPara>
                          </a14:m>
                          <a:endParaRPr lang="en-GB" sz="14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88730041"/>
                      </a:ext>
                    </a:extLst>
                  </a:tr>
                  <a:tr h="370840">
                    <a:tc>
                      <a:txBody>
                        <a:bodyPr/>
                        <a:lstStyle/>
                        <a:p>
                          <a:r>
                            <a:rPr lang="pl-PL" sz="1400" dirty="0"/>
                            <a:t>Properties of </a:t>
                          </a:r>
                          <a14:m>
                            <m:oMath xmlns:m="http://schemas.openxmlformats.org/officeDocument/2006/math">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𝑠</m:t>
                                  </m:r>
                                </m:e>
                                <m:sub>
                                  <m:r>
                                    <a:rPr lang="pl-PL" sz="1400" b="0" i="1" smtClean="0">
                                      <a:latin typeface="Cambria Math" panose="02040503050406030204" pitchFamily="18" charset="0"/>
                                    </a:rPr>
                                    <m:t>+−</m:t>
                                  </m:r>
                                  <m:r>
                                    <a:rPr lang="pl-PL" sz="1400" b="0" i="1" smtClean="0">
                                      <a:latin typeface="Cambria Math" panose="02040503050406030204" pitchFamily="18" charset="0"/>
                                    </a:rPr>
                                    <m:t>h</m:t>
                                  </m:r>
                                </m:sub>
                              </m:sSub>
                            </m:oMath>
                          </a14:m>
                          <a:r>
                            <a:rPr lang="pl-PL" sz="1400" dirty="0"/>
                            <a:t>:</a:t>
                          </a:r>
                          <a:endParaRPr lang="en-GB" sz="14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r>
                                  <a:rPr lang="pl-PL" sz="1400" b="0" i="1" smtClean="0">
                                    <a:latin typeface="Cambria Math" panose="02040503050406030204" pitchFamily="18" charset="0"/>
                                  </a:rPr>
                                  <m:t>h</m:t>
                                </m:r>
                                <m:r>
                                  <a:rPr lang="pl-PL" sz="1400" b="0" i="1" smtClean="0">
                                    <a:latin typeface="Cambria Math" panose="02040503050406030204" pitchFamily="18" charset="0"/>
                                  </a:rPr>
                                  <m:t>=2.8,</m:t>
                                </m:r>
                                <m:sSub>
                                  <m:sSubPr>
                                    <m:ctrlPr>
                                      <a:rPr lang="pl-PL" sz="1400" b="0" i="1" smtClean="0">
                                        <a:latin typeface="Cambria Math" panose="02040503050406030204" pitchFamily="18" charset="0"/>
                                      </a:rPr>
                                    </m:ctrlPr>
                                  </m:sSubPr>
                                  <m:e>
                                    <m:r>
                                      <a:rPr lang="pl-PL" sz="1400" b="0" i="1" smtClean="0">
                                        <a:latin typeface="Cambria Math" panose="02040503050406030204" pitchFamily="18" charset="0"/>
                                      </a:rPr>
                                      <m:t>𝑡</m:t>
                                    </m:r>
                                  </m:e>
                                  <m:sub>
                                    <m:r>
                                      <a:rPr lang="pl-PL" sz="1400" b="0" i="1" smtClean="0">
                                        <a:latin typeface="Cambria Math" panose="02040503050406030204" pitchFamily="18" charset="0"/>
                                      </a:rPr>
                                      <m:t>1/2</m:t>
                                    </m:r>
                                  </m:sub>
                                </m:sSub>
                                <m:r>
                                  <a:rPr lang="pl-PL" sz="1400" b="0" i="1" smtClean="0">
                                    <a:latin typeface="Cambria Math" panose="02040503050406030204" pitchFamily="18" charset="0"/>
                                  </a:rPr>
                                  <m:t>=2.9</m:t>
                                </m:r>
                              </m:oMath>
                            </m:oMathPara>
                          </a14:m>
                          <a:endParaRPr lang="en-GB" sz="14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55436959"/>
                      </a:ext>
                    </a:extLst>
                  </a:tr>
                </a:tbl>
              </a:graphicData>
            </a:graphic>
          </p:graphicFrame>
        </mc:Choice>
        <mc:Fallback xmlns="">
          <p:graphicFrame>
            <p:nvGraphicFramePr>
              <p:cNvPr id="34" name="Table 33">
                <a:extLst>
                  <a:ext uri="{FF2B5EF4-FFF2-40B4-BE49-F238E27FC236}">
                    <a16:creationId xmlns:a16="http://schemas.microsoft.com/office/drawing/2014/main" id="{4352ADD6-AA43-C957-FFE9-7B1CCE6C24EA}"/>
                  </a:ext>
                </a:extLst>
              </p:cNvPr>
              <p:cNvGraphicFramePr>
                <a:graphicFrameLocks noGrp="1"/>
              </p:cNvGraphicFramePr>
              <p:nvPr>
                <p:extLst>
                  <p:ext uri="{D42A27DB-BD31-4B8C-83A1-F6EECF244321}">
                    <p14:modId xmlns:p14="http://schemas.microsoft.com/office/powerpoint/2010/main" val="638434311"/>
                  </p:ext>
                </p:extLst>
              </p:nvPr>
            </p:nvGraphicFramePr>
            <p:xfrm>
              <a:off x="3615080" y="2201549"/>
              <a:ext cx="4604240" cy="1483360"/>
            </p:xfrm>
            <a:graphic>
              <a:graphicData uri="http://schemas.openxmlformats.org/drawingml/2006/table">
                <a:tbl>
                  <a:tblPr bandRow="1">
                    <a:tableStyleId>{5C22544A-7EE6-4342-B048-85BDC9FD1C3A}</a:tableStyleId>
                  </a:tblPr>
                  <a:tblGrid>
                    <a:gridCol w="1617232">
                      <a:extLst>
                        <a:ext uri="{9D8B030D-6E8A-4147-A177-3AD203B41FA5}">
                          <a16:colId xmlns:a16="http://schemas.microsoft.com/office/drawing/2014/main" val="667261812"/>
                        </a:ext>
                      </a:extLst>
                    </a:gridCol>
                    <a:gridCol w="2987008">
                      <a:extLst>
                        <a:ext uri="{9D8B030D-6E8A-4147-A177-3AD203B41FA5}">
                          <a16:colId xmlns:a16="http://schemas.microsoft.com/office/drawing/2014/main" val="2086475899"/>
                        </a:ext>
                      </a:extLst>
                    </a:gridCol>
                  </a:tblGrid>
                  <a:tr h="370840">
                    <a:tc>
                      <a:txBody>
                        <a:bodyPr/>
                        <a:lstStyle/>
                        <a:p>
                          <a:pPr marL="0" marR="0" lvl="0" indent="0" algn="l" defTabSz="914361" rtl="0" eaLnBrk="1" fontAlgn="auto" latinLnBrk="0" hangingPunct="1">
                            <a:lnSpc>
                              <a:spcPct val="100000"/>
                            </a:lnSpc>
                            <a:spcBef>
                              <a:spcPts val="0"/>
                            </a:spcBef>
                            <a:spcAft>
                              <a:spcPts val="0"/>
                            </a:spcAft>
                            <a:buClrTx/>
                            <a:buSzTx/>
                            <a:buFontTx/>
                            <a:buNone/>
                            <a:tabLst/>
                            <a:defRPr/>
                          </a:pPr>
                          <a:r>
                            <a:rPr lang="pl-PL" sz="1400" dirty="0"/>
                            <a:t>Composition:</a:t>
                          </a:r>
                          <a:endParaRPr lang="en-GB" sz="14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blipFill>
                          <a:blip r:embed="rId14"/>
                          <a:stretch>
                            <a:fillRect l="-54694" t="-3279" r="-408" b="-303279"/>
                          </a:stretch>
                        </a:blipFill>
                      </a:tcPr>
                    </a:tc>
                    <a:extLst>
                      <a:ext uri="{0D108BD9-81ED-4DB2-BD59-A6C34878D82A}">
                        <a16:rowId xmlns:a16="http://schemas.microsoft.com/office/drawing/2014/main" val="2112109023"/>
                      </a:ext>
                    </a:extLst>
                  </a:tr>
                  <a:tr h="370840">
                    <a:tc>
                      <a:txBody>
                        <a:bodyPr/>
                        <a:lstStyle/>
                        <a:p>
                          <a:r>
                            <a:rPr lang="pl-PL" sz="1400" dirty="0"/>
                            <a:t>Transition points:</a:t>
                          </a:r>
                          <a:endParaRPr lang="en-GB" sz="1400" dirty="0"/>
                        </a:p>
                      </a:txBody>
                      <a:tcP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14"/>
                          <a:stretch>
                            <a:fillRect l="-54694" t="-103279" r="-408" b="-203279"/>
                          </a:stretch>
                        </a:blipFill>
                      </a:tcPr>
                    </a:tc>
                    <a:extLst>
                      <a:ext uri="{0D108BD9-81ED-4DB2-BD59-A6C34878D82A}">
                        <a16:rowId xmlns:a16="http://schemas.microsoft.com/office/drawing/2014/main" val="1006501807"/>
                      </a:ext>
                    </a:extLst>
                  </a:tr>
                  <a:tr h="370840">
                    <a:tc>
                      <a:txBody>
                        <a:bodyPr/>
                        <a:lstStyle/>
                        <a:p>
                          <a:r>
                            <a:rPr lang="pl-PL" sz="1400" dirty="0"/>
                            <a:t>Derivatives:</a:t>
                          </a:r>
                          <a:endParaRPr lang="en-GB" sz="14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14"/>
                          <a:stretch>
                            <a:fillRect l="-54694" t="-203279" r="-408" b="-103279"/>
                          </a:stretch>
                        </a:blipFill>
                      </a:tcPr>
                    </a:tc>
                    <a:extLst>
                      <a:ext uri="{0D108BD9-81ED-4DB2-BD59-A6C34878D82A}">
                        <a16:rowId xmlns:a16="http://schemas.microsoft.com/office/drawing/2014/main" val="128873004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4"/>
                          <a:stretch>
                            <a:fillRect l="-752" t="-303279" r="-184962" b="-3279"/>
                          </a:stretch>
                        </a:blipFill>
                      </a:tcPr>
                    </a:tc>
                    <a:tc>
                      <a:txBody>
                        <a:bodyPr/>
                        <a:lstStyle/>
                        <a:p>
                          <a:endParaRPr lang="en-US"/>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14"/>
                          <a:stretch>
                            <a:fillRect l="-54694" t="-303279" r="-408" b="-3279"/>
                          </a:stretch>
                        </a:blipFill>
                      </a:tcPr>
                    </a:tc>
                    <a:extLst>
                      <a:ext uri="{0D108BD9-81ED-4DB2-BD59-A6C34878D82A}">
                        <a16:rowId xmlns:a16="http://schemas.microsoft.com/office/drawing/2014/main" val="555436959"/>
                      </a:ext>
                    </a:extLst>
                  </a:tr>
                </a:tbl>
              </a:graphicData>
            </a:graphic>
          </p:graphicFrame>
        </mc:Fallback>
      </mc:AlternateContent>
      <p:sp>
        <p:nvSpPr>
          <p:cNvPr id="35" name="Freeform: Shape 34">
            <a:extLst>
              <a:ext uri="{FF2B5EF4-FFF2-40B4-BE49-F238E27FC236}">
                <a16:creationId xmlns:a16="http://schemas.microsoft.com/office/drawing/2014/main" id="{FF0C89D1-CE8F-8E72-0103-488EA887940B}"/>
              </a:ext>
            </a:extLst>
          </p:cNvPr>
          <p:cNvSpPr/>
          <p:nvPr/>
        </p:nvSpPr>
        <p:spPr>
          <a:xfrm rot="21112281">
            <a:off x="5779141" y="2293608"/>
            <a:ext cx="415462" cy="196263"/>
          </a:xfrm>
          <a:custGeom>
            <a:avLst/>
            <a:gdLst>
              <a:gd name="connsiteX0" fmla="*/ 0 w 741047"/>
              <a:gd name="connsiteY0" fmla="*/ 353321 h 366264"/>
              <a:gd name="connsiteX1" fmla="*/ 263336 w 741047"/>
              <a:gd name="connsiteY1" fmla="*/ 332148 h 366264"/>
              <a:gd name="connsiteX2" fmla="*/ 460508 w 741047"/>
              <a:gd name="connsiteY2" fmla="*/ 60872 h 366264"/>
              <a:gd name="connsiteX3" fmla="*/ 741047 w 741047"/>
              <a:gd name="connsiteY3" fmla="*/ 0 h 366264"/>
            </a:gdLst>
            <a:ahLst/>
            <a:cxnLst>
              <a:cxn ang="0">
                <a:pos x="connsiteX0" y="connsiteY0"/>
              </a:cxn>
              <a:cxn ang="0">
                <a:pos x="connsiteX1" y="connsiteY1"/>
              </a:cxn>
              <a:cxn ang="0">
                <a:pos x="connsiteX2" y="connsiteY2"/>
              </a:cxn>
              <a:cxn ang="0">
                <a:pos x="connsiteX3" y="connsiteY3"/>
              </a:cxn>
            </a:cxnLst>
            <a:rect l="l" t="t" r="r" b="b"/>
            <a:pathLst>
              <a:path w="741047" h="366264">
                <a:moveTo>
                  <a:pt x="0" y="353321"/>
                </a:moveTo>
                <a:cubicBezTo>
                  <a:pt x="93292" y="367105"/>
                  <a:pt x="186585" y="380889"/>
                  <a:pt x="263336" y="332148"/>
                </a:cubicBezTo>
                <a:cubicBezTo>
                  <a:pt x="340087" y="283407"/>
                  <a:pt x="380890" y="116230"/>
                  <a:pt x="460508" y="60872"/>
                </a:cubicBezTo>
                <a:cubicBezTo>
                  <a:pt x="540126" y="5514"/>
                  <a:pt x="640586" y="2757"/>
                  <a:pt x="741047" y="0"/>
                </a:cubicBezTo>
              </a:path>
            </a:pathLst>
          </a:cu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6" name="Straight Arrow Connector 35">
            <a:extLst>
              <a:ext uri="{FF2B5EF4-FFF2-40B4-BE49-F238E27FC236}">
                <a16:creationId xmlns:a16="http://schemas.microsoft.com/office/drawing/2014/main" id="{5935C350-180B-BA05-2F89-939B11C87966}"/>
              </a:ext>
            </a:extLst>
          </p:cNvPr>
          <p:cNvCxnSpPr>
            <a:cxnSpLocks/>
            <a:stCxn id="24" idx="2"/>
          </p:cNvCxnSpPr>
          <p:nvPr/>
        </p:nvCxnSpPr>
        <p:spPr>
          <a:xfrm flipH="1">
            <a:off x="1416618" y="2947467"/>
            <a:ext cx="1138692" cy="11430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F2A30C2-94B7-2CE0-378D-815FF1BD8339}"/>
              </a:ext>
            </a:extLst>
          </p:cNvPr>
          <p:cNvCxnSpPr>
            <a:cxnSpLocks/>
            <a:stCxn id="24" idx="2"/>
          </p:cNvCxnSpPr>
          <p:nvPr/>
        </p:nvCxnSpPr>
        <p:spPr>
          <a:xfrm>
            <a:off x="2555310" y="2947467"/>
            <a:ext cx="849414" cy="11724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Rectangle: Rounded Corners 41">
                <a:extLst>
                  <a:ext uri="{FF2B5EF4-FFF2-40B4-BE49-F238E27FC236}">
                    <a16:creationId xmlns:a16="http://schemas.microsoft.com/office/drawing/2014/main" id="{5007BDF6-25EA-ED0D-C293-D2901B92AB4C}"/>
                  </a:ext>
                </a:extLst>
              </p:cNvPr>
              <p:cNvSpPr/>
              <p:nvPr/>
            </p:nvSpPr>
            <p:spPr>
              <a:xfrm>
                <a:off x="909484" y="4201188"/>
                <a:ext cx="1209825" cy="41024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𝐹</m:t>
                          </m:r>
                        </m:e>
                        <m:sub>
                          <m:r>
                            <m:rPr>
                              <m:sty m:val="p"/>
                            </m:rPr>
                            <a:rPr lang="pl-PL" b="0" i="0" smtClean="0">
                              <a:latin typeface="Cambria Math" panose="02040503050406030204" pitchFamily="18" charset="0"/>
                            </a:rPr>
                            <m:t>com</m:t>
                          </m:r>
                        </m:sub>
                      </m:sSub>
                    </m:oMath>
                  </m:oMathPara>
                </a14:m>
                <a:endParaRPr lang="en-GB" dirty="0"/>
              </a:p>
            </p:txBody>
          </p:sp>
        </mc:Choice>
        <mc:Fallback xmlns="">
          <p:sp>
            <p:nvSpPr>
              <p:cNvPr id="42" name="Rectangle: Rounded Corners 41">
                <a:extLst>
                  <a:ext uri="{FF2B5EF4-FFF2-40B4-BE49-F238E27FC236}">
                    <a16:creationId xmlns:a16="http://schemas.microsoft.com/office/drawing/2014/main" id="{5007BDF6-25EA-ED0D-C293-D2901B92AB4C}"/>
                  </a:ext>
                </a:extLst>
              </p:cNvPr>
              <p:cNvSpPr>
                <a:spLocks noRot="1" noChangeAspect="1" noMove="1" noResize="1" noEditPoints="1" noAdjustHandles="1" noChangeArrowheads="1" noChangeShapeType="1" noTextEdit="1"/>
              </p:cNvSpPr>
              <p:nvPr/>
            </p:nvSpPr>
            <p:spPr>
              <a:xfrm>
                <a:off x="909484" y="4201188"/>
                <a:ext cx="1209825" cy="410245"/>
              </a:xfrm>
              <a:prstGeom prst="round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Rectangle: Rounded Corners 42">
                <a:extLst>
                  <a:ext uri="{FF2B5EF4-FFF2-40B4-BE49-F238E27FC236}">
                    <a16:creationId xmlns:a16="http://schemas.microsoft.com/office/drawing/2014/main" id="{327EB7B2-6564-DF67-2858-A5590F46E6F3}"/>
                  </a:ext>
                </a:extLst>
              </p:cNvPr>
              <p:cNvSpPr/>
              <p:nvPr/>
            </p:nvSpPr>
            <p:spPr>
              <a:xfrm>
                <a:off x="2787066" y="4200473"/>
                <a:ext cx="1209825" cy="41024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pl-PL" b="0" i="1" smtClean="0">
                              <a:latin typeface="Cambria Math" panose="02040503050406030204" pitchFamily="18" charset="0"/>
                            </a:rPr>
                          </m:ctrlPr>
                        </m:sSubPr>
                        <m:e>
                          <m:r>
                            <a:rPr lang="pl-PL" b="0" i="1" smtClean="0">
                              <a:latin typeface="Cambria Math" panose="02040503050406030204" pitchFamily="18" charset="0"/>
                            </a:rPr>
                            <m:t>𝐹</m:t>
                          </m:r>
                        </m:e>
                        <m:sub>
                          <m:r>
                            <m:rPr>
                              <m:sty m:val="p"/>
                            </m:rPr>
                            <a:rPr lang="pl-PL" b="0" i="0" smtClean="0">
                              <a:latin typeface="Cambria Math" panose="02040503050406030204" pitchFamily="18" charset="0"/>
                            </a:rPr>
                            <m:t>prop</m:t>
                          </m:r>
                        </m:sub>
                      </m:sSub>
                    </m:oMath>
                  </m:oMathPara>
                </a14:m>
                <a:endParaRPr lang="en-GB" dirty="0"/>
              </a:p>
            </p:txBody>
          </p:sp>
        </mc:Choice>
        <mc:Fallback xmlns="">
          <p:sp>
            <p:nvSpPr>
              <p:cNvPr id="43" name="Rectangle: Rounded Corners 42">
                <a:extLst>
                  <a:ext uri="{FF2B5EF4-FFF2-40B4-BE49-F238E27FC236}">
                    <a16:creationId xmlns:a16="http://schemas.microsoft.com/office/drawing/2014/main" id="{327EB7B2-6564-DF67-2858-A5590F46E6F3}"/>
                  </a:ext>
                </a:extLst>
              </p:cNvPr>
              <p:cNvSpPr>
                <a:spLocks noRot="1" noChangeAspect="1" noMove="1" noResize="1" noEditPoints="1" noAdjustHandles="1" noChangeArrowheads="1" noChangeShapeType="1" noTextEdit="1"/>
              </p:cNvSpPr>
              <p:nvPr/>
            </p:nvSpPr>
            <p:spPr>
              <a:xfrm>
                <a:off x="2787066" y="4200473"/>
                <a:ext cx="1209825" cy="410245"/>
              </a:xfrm>
              <a:prstGeom prst="roundRect">
                <a:avLst/>
              </a:prstGeom>
              <a:blipFill>
                <a:blip r:embed="rId16"/>
                <a:stretch>
                  <a:fillRect b="-2899"/>
                </a:stretch>
              </a:blipFill>
            </p:spPr>
            <p:txBody>
              <a:bodyPr/>
              <a:lstStyle/>
              <a:p>
                <a:r>
                  <a:rPr lang="en-GB">
                    <a:noFill/>
                  </a:rPr>
                  <a:t> </a:t>
                </a:r>
              </a:p>
            </p:txBody>
          </p:sp>
        </mc:Fallback>
      </mc:AlternateContent>
    </p:spTree>
    <p:extLst>
      <p:ext uri="{BB962C8B-B14F-4D97-AF65-F5344CB8AC3E}">
        <p14:creationId xmlns:p14="http://schemas.microsoft.com/office/powerpoint/2010/main" val="75478003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12124-C205-BD42-FA6A-DDAF8DBA7742}"/>
            </a:ext>
          </a:extLst>
        </p:cNvPr>
        <p:cNvGrpSpPr/>
        <p:nvPr/>
      </p:nvGrpSpPr>
      <p:grpSpPr>
        <a:xfrm>
          <a:off x="0" y="0"/>
          <a:ext cx="0" cy="0"/>
          <a:chOff x="0" y="0"/>
          <a:chExt cx="0" cy="0"/>
        </a:xfrm>
      </p:grpSpPr>
      <p:sp>
        <p:nvSpPr>
          <p:cNvPr id="10" name="English National Cancer Registration and Analysis Service…">
            <a:extLst>
              <a:ext uri="{FF2B5EF4-FFF2-40B4-BE49-F238E27FC236}">
                <a16:creationId xmlns:a16="http://schemas.microsoft.com/office/drawing/2014/main" id="{279ADBFE-60D7-8815-790E-29203414934D}"/>
              </a:ext>
            </a:extLst>
          </p:cNvPr>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pl-PL" sz="3000" dirty="0">
                <a:solidFill>
                  <a:srgbClr val="2F7FB1"/>
                </a:solidFill>
                <a:latin typeface="Arial Rounded MT Bold" panose="020F0704030504030204" pitchFamily="34" charset="0"/>
              </a:rPr>
              <a:t>Semantic Inductive Biases</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F2E51C8E-C655-4E75-B1C4-97BA3000F5B7}"/>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B80EDE5B-A081-47C0-67A7-704C813E3F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F7ECFC3-CF03-0142-000A-073C7FE570C2}"/>
              </a:ext>
            </a:extLst>
          </p:cNvPr>
          <p:cNvPicPr>
            <a:picLocks noChangeAspect="1"/>
          </p:cNvPicPr>
          <p:nvPr/>
        </p:nvPicPr>
        <p:blipFill>
          <a:blip r:embed="rId4"/>
          <a:stretch>
            <a:fillRect/>
          </a:stretch>
        </p:blipFill>
        <p:spPr>
          <a:xfrm>
            <a:off x="231457" y="6001196"/>
            <a:ext cx="3040380" cy="729692"/>
          </a:xfrm>
          <a:prstGeom prst="rect">
            <a:avLst/>
          </a:prstGeom>
        </p:spPr>
      </p:pic>
      <p:sp>
        <p:nvSpPr>
          <p:cNvPr id="3" name="Rectangle 2">
            <a:extLst>
              <a:ext uri="{FF2B5EF4-FFF2-40B4-BE49-F238E27FC236}">
                <a16:creationId xmlns:a16="http://schemas.microsoft.com/office/drawing/2014/main" id="{F5A27F9F-2D1E-4446-818D-D67DA3A3AF2A}"/>
              </a:ext>
            </a:extLst>
          </p:cNvPr>
          <p:cNvSpPr/>
          <p:nvPr/>
        </p:nvSpPr>
        <p:spPr>
          <a:xfrm>
            <a:off x="4751658" y="1011067"/>
            <a:ext cx="3003695" cy="1720083"/>
          </a:xfrm>
          <a:prstGeom prst="rect">
            <a:avLst/>
          </a:prstGeom>
          <a:solidFill>
            <a:srgbClr val="FFFFFF">
              <a:alpha val="89804"/>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 name="Group 3">
            <a:extLst>
              <a:ext uri="{FF2B5EF4-FFF2-40B4-BE49-F238E27FC236}">
                <a16:creationId xmlns:a16="http://schemas.microsoft.com/office/drawing/2014/main" id="{09BF0302-FB51-B0E6-A824-0CC7DE2B05B7}"/>
              </a:ext>
            </a:extLst>
          </p:cNvPr>
          <p:cNvGrpSpPr/>
          <p:nvPr/>
        </p:nvGrpSpPr>
        <p:grpSpPr>
          <a:xfrm>
            <a:off x="4937861" y="1123934"/>
            <a:ext cx="2388163" cy="1556585"/>
            <a:chOff x="7699634" y="1928245"/>
            <a:chExt cx="2388163" cy="1556585"/>
          </a:xfrm>
        </p:grpSpPr>
        <p:cxnSp>
          <p:nvCxnSpPr>
            <p:cNvPr id="5" name="Straight Arrow Connector 4">
              <a:extLst>
                <a:ext uri="{FF2B5EF4-FFF2-40B4-BE49-F238E27FC236}">
                  <a16:creationId xmlns:a16="http://schemas.microsoft.com/office/drawing/2014/main" id="{0EC4ACF7-DD61-9D9A-E47E-289167C890BD}"/>
                </a:ext>
              </a:extLst>
            </p:cNvPr>
            <p:cNvCxnSpPr>
              <a:cxnSpLocks/>
            </p:cNvCxnSpPr>
            <p:nvPr/>
          </p:nvCxnSpPr>
          <p:spPr>
            <a:xfrm flipV="1">
              <a:off x="8072806" y="1928245"/>
              <a:ext cx="0" cy="14180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11E2406-D9AD-6D23-C5D0-EF6FC7314636}"/>
                </a:ext>
              </a:extLst>
            </p:cNvPr>
            <p:cNvCxnSpPr>
              <a:cxnSpLocks/>
            </p:cNvCxnSpPr>
            <p:nvPr/>
          </p:nvCxnSpPr>
          <p:spPr>
            <a:xfrm>
              <a:off x="7862314" y="3196081"/>
              <a:ext cx="222548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Freeform: Shape 7">
              <a:extLst>
                <a:ext uri="{FF2B5EF4-FFF2-40B4-BE49-F238E27FC236}">
                  <a16:creationId xmlns:a16="http://schemas.microsoft.com/office/drawing/2014/main" id="{CD6F5C6A-1563-B3A4-4B7C-BEE493142071}"/>
                </a:ext>
              </a:extLst>
            </p:cNvPr>
            <p:cNvSpPr/>
            <p:nvPr/>
          </p:nvSpPr>
          <p:spPr>
            <a:xfrm>
              <a:off x="8067371" y="2198185"/>
              <a:ext cx="1936750" cy="991661"/>
            </a:xfrm>
            <a:custGeom>
              <a:avLst/>
              <a:gdLst>
                <a:gd name="connsiteX0" fmla="*/ 0 w 1936750"/>
                <a:gd name="connsiteY0" fmla="*/ 991661 h 991661"/>
                <a:gd name="connsiteX1" fmla="*/ 463550 w 1936750"/>
                <a:gd name="connsiteY1" fmla="*/ 801161 h 991661"/>
                <a:gd name="connsiteX2" fmla="*/ 768350 w 1936750"/>
                <a:gd name="connsiteY2" fmla="*/ 1061 h 991661"/>
                <a:gd name="connsiteX3" fmla="*/ 1143000 w 1936750"/>
                <a:gd name="connsiteY3" fmla="*/ 636061 h 991661"/>
                <a:gd name="connsiteX4" fmla="*/ 1936750 w 1936750"/>
                <a:gd name="connsiteY4" fmla="*/ 883711 h 9916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6750" h="991661">
                  <a:moveTo>
                    <a:pt x="0" y="991661"/>
                  </a:moveTo>
                  <a:cubicBezTo>
                    <a:pt x="167746" y="978961"/>
                    <a:pt x="335492" y="966261"/>
                    <a:pt x="463550" y="801161"/>
                  </a:cubicBezTo>
                  <a:cubicBezTo>
                    <a:pt x="591608" y="636061"/>
                    <a:pt x="655108" y="28578"/>
                    <a:pt x="768350" y="1061"/>
                  </a:cubicBezTo>
                  <a:cubicBezTo>
                    <a:pt x="881592" y="-26456"/>
                    <a:pt x="948267" y="488953"/>
                    <a:pt x="1143000" y="636061"/>
                  </a:cubicBezTo>
                  <a:cubicBezTo>
                    <a:pt x="1337733" y="783169"/>
                    <a:pt x="1637241" y="833440"/>
                    <a:pt x="1936750" y="883711"/>
                  </a:cubicBezTo>
                </a:path>
              </a:pathLst>
            </a:cu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882B463-D1A9-8F97-B71A-8E48693CD68E}"/>
                    </a:ext>
                  </a:extLst>
                </p:cNvPr>
                <p:cNvSpPr txBox="1"/>
                <p:nvPr/>
              </p:nvSpPr>
              <p:spPr>
                <a:xfrm>
                  <a:off x="9005345" y="3207831"/>
                  <a:ext cx="1499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𝑡</m:t>
                        </m:r>
                      </m:oMath>
                    </m:oMathPara>
                  </a14:m>
                  <a:endParaRPr lang="en-GB" dirty="0"/>
                </a:p>
              </p:txBody>
            </p:sp>
          </mc:Choice>
          <mc:Fallback xmlns="">
            <p:sp>
              <p:nvSpPr>
                <p:cNvPr id="23" name="TextBox 22">
                  <a:extLst>
                    <a:ext uri="{FF2B5EF4-FFF2-40B4-BE49-F238E27FC236}">
                      <a16:creationId xmlns:a16="http://schemas.microsoft.com/office/drawing/2014/main" id="{2444EA79-1D2A-1DED-F641-E680F3AE7F55}"/>
                    </a:ext>
                  </a:extLst>
                </p:cNvPr>
                <p:cNvSpPr txBox="1">
                  <a:spLocks noRot="1" noChangeAspect="1" noMove="1" noResize="1" noEditPoints="1" noAdjustHandles="1" noChangeArrowheads="1" noChangeShapeType="1" noTextEdit="1"/>
                </p:cNvSpPr>
                <p:nvPr/>
              </p:nvSpPr>
              <p:spPr>
                <a:xfrm>
                  <a:off x="9005345" y="3207831"/>
                  <a:ext cx="149913" cy="276999"/>
                </a:xfrm>
                <a:prstGeom prst="rect">
                  <a:avLst/>
                </a:prstGeom>
                <a:blipFill>
                  <a:blip r:embed="rId8"/>
                  <a:stretch>
                    <a:fillRect l="-32000" r="-28000" b="-4348"/>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7C0F4E7B-864C-ACF0-D450-0B890B667636}"/>
                </a:ext>
              </a:extLst>
            </p:cNvPr>
            <p:cNvSpPr txBox="1"/>
            <p:nvPr/>
          </p:nvSpPr>
          <p:spPr>
            <a:xfrm rot="16200000">
              <a:off x="7241304" y="2418224"/>
              <a:ext cx="1224438" cy="307777"/>
            </a:xfrm>
            <a:prstGeom prst="rect">
              <a:avLst/>
            </a:prstGeom>
            <a:noFill/>
          </p:spPr>
          <p:txBody>
            <a:bodyPr wrap="none" rtlCol="0">
              <a:spAutoFit/>
            </a:bodyPr>
            <a:lstStyle/>
            <a:p>
              <a:r>
                <a:rPr lang="pl-PL" sz="1400" dirty="0"/>
                <a:t>Concentration</a:t>
              </a:r>
              <a:endParaRPr lang="en-GB" sz="1400" dirty="0"/>
            </a:p>
          </p:txBody>
        </p:sp>
      </p:grpSp>
      <p:sp>
        <p:nvSpPr>
          <p:cNvPr id="12" name="TextBox 11">
            <a:extLst>
              <a:ext uri="{FF2B5EF4-FFF2-40B4-BE49-F238E27FC236}">
                <a16:creationId xmlns:a16="http://schemas.microsoft.com/office/drawing/2014/main" id="{355B9C62-F191-49D5-F2A2-F60904F3C1A8}"/>
              </a:ext>
            </a:extLst>
          </p:cNvPr>
          <p:cNvSpPr txBox="1"/>
          <p:nvPr/>
        </p:nvSpPr>
        <p:spPr>
          <a:xfrm>
            <a:off x="685952" y="2940928"/>
            <a:ext cx="4065706" cy="523220"/>
          </a:xfrm>
          <a:prstGeom prst="rect">
            <a:avLst/>
          </a:prstGeom>
          <a:noFill/>
        </p:spPr>
        <p:txBody>
          <a:bodyPr wrap="square" rtlCol="0">
            <a:spAutoFit/>
          </a:bodyPr>
          <a:lstStyle/>
          <a:p>
            <a:pPr lvl="1"/>
            <a:r>
              <a:rPr lang="pl-PL" sz="2800" dirty="0">
                <a:solidFill>
                  <a:srgbClr val="7030A0"/>
                </a:solidFill>
                <a:latin typeface="Arial Rounded MT Bold" panose="020F0704030504030204" pitchFamily="34" charset="0"/>
              </a:rPr>
              <a:t>ODE discovery</a:t>
            </a:r>
          </a:p>
        </p:txBody>
      </p:sp>
      <p:sp>
        <p:nvSpPr>
          <p:cNvPr id="13" name="TextBox 12">
            <a:extLst>
              <a:ext uri="{FF2B5EF4-FFF2-40B4-BE49-F238E27FC236}">
                <a16:creationId xmlns:a16="http://schemas.microsoft.com/office/drawing/2014/main" id="{E4A08BD3-5051-E029-E352-CBDE3181F136}"/>
              </a:ext>
            </a:extLst>
          </p:cNvPr>
          <p:cNvSpPr txBox="1"/>
          <p:nvPr/>
        </p:nvSpPr>
        <p:spPr>
          <a:xfrm>
            <a:off x="7402966" y="2940928"/>
            <a:ext cx="3168417" cy="523220"/>
          </a:xfrm>
          <a:prstGeom prst="rect">
            <a:avLst/>
          </a:prstGeom>
          <a:noFill/>
        </p:spPr>
        <p:txBody>
          <a:bodyPr wrap="square" rtlCol="0">
            <a:spAutoFit/>
          </a:bodyPr>
          <a:lstStyle/>
          <a:p>
            <a:pPr lvl="1"/>
            <a:r>
              <a:rPr lang="pl-PL" sz="2800" dirty="0">
                <a:solidFill>
                  <a:srgbClr val="7030A0"/>
                </a:solidFill>
                <a:latin typeface="Arial Rounded MT Bold" panose="020F0704030504030204" pitchFamily="34" charset="0"/>
              </a:rPr>
              <a:t>Semantic ODE</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94A77F9-3D25-3F0D-7387-78C0F87423A1}"/>
                  </a:ext>
                </a:extLst>
              </p:cNvPr>
              <p:cNvSpPr txBox="1"/>
              <p:nvPr/>
            </p:nvSpPr>
            <p:spPr>
              <a:xfrm>
                <a:off x="1057777" y="3669532"/>
                <a:ext cx="2424766" cy="1008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pl-PL" sz="2400" b="0" i="1" smtClean="0">
                              <a:latin typeface="Cambria Math" panose="02040503050406030204" pitchFamily="18" charset="0"/>
                            </a:rPr>
                            <m:t>𝑥</m:t>
                          </m:r>
                        </m:e>
                      </m:acc>
                      <m:d>
                        <m:dPr>
                          <m:ctrlPr>
                            <a:rPr lang="pl-PL" sz="2400" b="0" i="1" smtClean="0">
                              <a:latin typeface="Cambria Math" panose="02040503050406030204" pitchFamily="18" charset="0"/>
                            </a:rPr>
                          </m:ctrlPr>
                        </m:dPr>
                        <m:e>
                          <m:r>
                            <a:rPr lang="pl-PL" sz="2400" b="0" i="1" smtClean="0">
                              <a:latin typeface="Cambria Math" panose="02040503050406030204" pitchFamily="18" charset="0"/>
                            </a:rPr>
                            <m:t>𝑡</m:t>
                          </m:r>
                        </m:e>
                      </m:d>
                      <m:r>
                        <a:rPr lang="pl-PL" sz="2400" b="0" i="1" smtClean="0">
                          <a:latin typeface="Cambria Math" panose="02040503050406030204" pitchFamily="18" charset="0"/>
                        </a:rPr>
                        <m:t>=</m:t>
                      </m:r>
                      <m:nary>
                        <m:naryPr>
                          <m:chr m:val="∑"/>
                          <m:ctrlPr>
                            <a:rPr lang="pl-PL" sz="2400" b="0" i="1" smtClean="0">
                              <a:latin typeface="Cambria Math" panose="02040503050406030204" pitchFamily="18" charset="0"/>
                            </a:rPr>
                          </m:ctrlPr>
                        </m:naryPr>
                        <m:sub>
                          <m:r>
                            <m:rPr>
                              <m:brk m:alnAt="23"/>
                            </m:rPr>
                            <a:rPr lang="pl-PL" sz="2400" b="0" i="1" smtClean="0">
                              <a:latin typeface="Cambria Math" panose="02040503050406030204" pitchFamily="18" charset="0"/>
                            </a:rPr>
                            <m:t>𝑖</m:t>
                          </m:r>
                          <m:r>
                            <a:rPr lang="pl-PL" sz="2400" b="0" i="1" smtClean="0">
                              <a:latin typeface="Cambria Math" panose="02040503050406030204" pitchFamily="18" charset="0"/>
                            </a:rPr>
                            <m:t>=1</m:t>
                          </m:r>
                        </m:sub>
                        <m:sup>
                          <m:r>
                            <a:rPr lang="pl-PL" sz="2400" b="0" i="1" smtClean="0">
                              <a:latin typeface="Cambria Math" panose="02040503050406030204" pitchFamily="18" charset="0"/>
                            </a:rPr>
                            <m:t>𝑛</m:t>
                          </m:r>
                        </m:sup>
                        <m:e>
                          <m:sSub>
                            <m:sSubPr>
                              <m:ctrlPr>
                                <a:rPr lang="pl-PL" sz="2400" b="0" i="1" smtClean="0">
                                  <a:latin typeface="Cambria Math" panose="02040503050406030204" pitchFamily="18" charset="0"/>
                                </a:rPr>
                              </m:ctrlPr>
                            </m:sSubPr>
                            <m:e>
                              <m:r>
                                <a:rPr lang="pl-PL" sz="2400" b="0" i="1" smtClean="0">
                                  <a:latin typeface="Cambria Math" panose="02040503050406030204" pitchFamily="18" charset="0"/>
                                </a:rPr>
                                <m:t>𝛼</m:t>
                              </m:r>
                            </m:e>
                            <m:sub>
                              <m:r>
                                <a:rPr lang="pl-PL" sz="2400" b="0" i="1" smtClean="0">
                                  <a:latin typeface="Cambria Math" panose="02040503050406030204" pitchFamily="18" charset="0"/>
                                </a:rPr>
                                <m:t>𝑖</m:t>
                              </m:r>
                            </m:sub>
                          </m:sSub>
                          <m:sSub>
                            <m:sSubPr>
                              <m:ctrlPr>
                                <a:rPr lang="pl-PL" sz="2400" b="0" i="1" smtClean="0">
                                  <a:latin typeface="Cambria Math" panose="02040503050406030204" pitchFamily="18" charset="0"/>
                                </a:rPr>
                              </m:ctrlPr>
                            </m:sSubPr>
                            <m:e>
                              <m:r>
                                <a:rPr lang="pl-PL" sz="2400" b="0" i="1" smtClean="0">
                                  <a:latin typeface="Cambria Math" panose="02040503050406030204" pitchFamily="18" charset="0"/>
                                </a:rPr>
                                <m:t>𝑔</m:t>
                              </m:r>
                            </m:e>
                            <m:sub>
                              <m:r>
                                <a:rPr lang="pl-PL" sz="2400" b="0" i="1" smtClean="0">
                                  <a:latin typeface="Cambria Math" panose="02040503050406030204" pitchFamily="18" charset="0"/>
                                </a:rPr>
                                <m:t>𝑖</m:t>
                              </m:r>
                            </m:sub>
                          </m:sSub>
                          <m:r>
                            <a:rPr lang="pl-PL" sz="2400" b="0" i="1" smtClean="0">
                              <a:latin typeface="Cambria Math" panose="02040503050406030204" pitchFamily="18" charset="0"/>
                            </a:rPr>
                            <m:t>(</m:t>
                          </m:r>
                          <m:r>
                            <a:rPr lang="pl-PL" sz="2400" b="0" i="1" smtClean="0">
                              <a:latin typeface="Cambria Math" panose="02040503050406030204" pitchFamily="18" charset="0"/>
                            </a:rPr>
                            <m:t>𝑡</m:t>
                          </m:r>
                          <m:r>
                            <a:rPr lang="pl-PL" sz="2400" b="0" i="1" smtClean="0">
                              <a:latin typeface="Cambria Math" panose="02040503050406030204" pitchFamily="18" charset="0"/>
                            </a:rPr>
                            <m:t>)</m:t>
                          </m:r>
                        </m:e>
                      </m:nary>
                    </m:oMath>
                  </m:oMathPara>
                </a14:m>
                <a:endParaRPr lang="en-GB" sz="2400" dirty="0"/>
              </a:p>
            </p:txBody>
          </p:sp>
        </mc:Choice>
        <mc:Fallback xmlns="">
          <p:sp>
            <p:nvSpPr>
              <p:cNvPr id="15" name="TextBox 14">
                <a:extLst>
                  <a:ext uri="{FF2B5EF4-FFF2-40B4-BE49-F238E27FC236}">
                    <a16:creationId xmlns:a16="http://schemas.microsoft.com/office/drawing/2014/main" id="{894A77F9-3D25-3F0D-7387-78C0F87423A1}"/>
                  </a:ext>
                </a:extLst>
              </p:cNvPr>
              <p:cNvSpPr txBox="1">
                <a:spLocks noRot="1" noChangeAspect="1" noMove="1" noResize="1" noEditPoints="1" noAdjustHandles="1" noChangeArrowheads="1" noChangeShapeType="1" noTextEdit="1"/>
              </p:cNvSpPr>
              <p:nvPr/>
            </p:nvSpPr>
            <p:spPr>
              <a:xfrm>
                <a:off x="1057777" y="3669532"/>
                <a:ext cx="2424766" cy="1008225"/>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BBAD61E-6CF3-D9D0-0883-3C06428806D7}"/>
                  </a:ext>
                </a:extLst>
              </p:cNvPr>
              <p:cNvSpPr txBox="1"/>
              <p:nvPr/>
            </p:nvSpPr>
            <p:spPr>
              <a:xfrm>
                <a:off x="3482543" y="5097296"/>
                <a:ext cx="385427" cy="369332"/>
              </a:xfrm>
              <a:prstGeom prst="rect">
                <a:avLst/>
              </a:prstGeom>
              <a:noFill/>
            </p:spPr>
            <p:txBody>
              <a:bodyPr wrap="none" lIns="0" tIns="0" rIns="0" bIns="0" rtlCol="0">
                <a:spAutoFit/>
              </a:bodyPr>
              <a:lstStyle/>
              <a:p>
                <a14:m>
                  <m:oMath xmlns:m="http://schemas.openxmlformats.org/officeDocument/2006/math">
                    <m:sSup>
                      <m:sSupPr>
                        <m:ctrlPr>
                          <a:rPr lang="pl-PL" sz="2400" b="0" i="1" smtClean="0">
                            <a:latin typeface="Cambria Math" panose="02040503050406030204" pitchFamily="18" charset="0"/>
                          </a:rPr>
                        </m:ctrlPr>
                      </m:sSupPr>
                      <m:e>
                        <m:r>
                          <a:rPr lang="pl-PL" sz="2400" b="0" i="1" smtClean="0">
                            <a:latin typeface="Cambria Math" panose="02040503050406030204" pitchFamily="18" charset="0"/>
                          </a:rPr>
                          <m:t>𝑥</m:t>
                        </m:r>
                      </m:e>
                      <m:sup>
                        <m:r>
                          <a:rPr lang="pl-PL" sz="2400" b="0" i="1" smtClean="0">
                            <a:latin typeface="Cambria Math" panose="02040503050406030204" pitchFamily="18" charset="0"/>
                          </a:rPr>
                          <m:t>2</m:t>
                        </m:r>
                      </m:sup>
                    </m:sSup>
                  </m:oMath>
                </a14:m>
                <a:r>
                  <a:rPr lang="pl-PL" sz="2400" dirty="0"/>
                  <a:t> </a:t>
                </a:r>
                <a:endParaRPr lang="en-GB" sz="2400" dirty="0"/>
              </a:p>
            </p:txBody>
          </p:sp>
        </mc:Choice>
        <mc:Fallback xmlns="">
          <p:sp>
            <p:nvSpPr>
              <p:cNvPr id="16" name="TextBox 15">
                <a:extLst>
                  <a:ext uri="{FF2B5EF4-FFF2-40B4-BE49-F238E27FC236}">
                    <a16:creationId xmlns:a16="http://schemas.microsoft.com/office/drawing/2014/main" id="{7BBAD61E-6CF3-D9D0-0883-3C06428806D7}"/>
                  </a:ext>
                </a:extLst>
              </p:cNvPr>
              <p:cNvSpPr txBox="1">
                <a:spLocks noRot="1" noChangeAspect="1" noMove="1" noResize="1" noEditPoints="1" noAdjustHandles="1" noChangeArrowheads="1" noChangeShapeType="1" noTextEdit="1"/>
              </p:cNvSpPr>
              <p:nvPr/>
            </p:nvSpPr>
            <p:spPr>
              <a:xfrm>
                <a:off x="3482543" y="5097296"/>
                <a:ext cx="385427" cy="369332"/>
              </a:xfrm>
              <a:prstGeom prst="rect">
                <a:avLst/>
              </a:prstGeom>
              <a:blipFill>
                <a:blip r:embed="rId10"/>
                <a:stretch>
                  <a:fillRect l="-187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622E15A-F67A-19B7-5991-47309072DBBE}"/>
                  </a:ext>
                </a:extLst>
              </p:cNvPr>
              <p:cNvSpPr txBox="1"/>
              <p:nvPr/>
            </p:nvSpPr>
            <p:spPr>
              <a:xfrm>
                <a:off x="1858684" y="5108644"/>
                <a:ext cx="385427" cy="369332"/>
              </a:xfrm>
              <a:prstGeom prst="rect">
                <a:avLst/>
              </a:prstGeom>
              <a:noFill/>
            </p:spPr>
            <p:txBody>
              <a:bodyPr wrap="none" lIns="0" tIns="0" rIns="0" bIns="0" rtlCol="0">
                <a:spAutoFit/>
              </a:bodyPr>
              <a:lstStyle/>
              <a:p>
                <a14:m>
                  <m:oMath xmlns:m="http://schemas.openxmlformats.org/officeDocument/2006/math">
                    <m:sSup>
                      <m:sSupPr>
                        <m:ctrlPr>
                          <a:rPr lang="pl-PL" sz="2400" b="0" i="1" smtClean="0">
                            <a:latin typeface="Cambria Math" panose="02040503050406030204" pitchFamily="18" charset="0"/>
                          </a:rPr>
                        </m:ctrlPr>
                      </m:sSupPr>
                      <m:e>
                        <m:r>
                          <a:rPr lang="pl-PL" sz="2400" b="0" i="1" smtClean="0">
                            <a:latin typeface="Cambria Math" panose="02040503050406030204" pitchFamily="18" charset="0"/>
                          </a:rPr>
                          <m:t>𝑥</m:t>
                        </m:r>
                      </m:e>
                      <m:sup>
                        <m:r>
                          <a:rPr lang="pl-PL" sz="2400" b="0" i="1" smtClean="0">
                            <a:latin typeface="Cambria Math" panose="02040503050406030204" pitchFamily="18" charset="0"/>
                          </a:rPr>
                          <m:t>3</m:t>
                        </m:r>
                      </m:sup>
                    </m:sSup>
                  </m:oMath>
                </a14:m>
                <a:r>
                  <a:rPr lang="pl-PL" sz="2400" dirty="0"/>
                  <a:t> </a:t>
                </a:r>
                <a:endParaRPr lang="en-GB" sz="2400" dirty="0"/>
              </a:p>
            </p:txBody>
          </p:sp>
        </mc:Choice>
        <mc:Fallback xmlns="">
          <p:sp>
            <p:nvSpPr>
              <p:cNvPr id="17" name="TextBox 16">
                <a:extLst>
                  <a:ext uri="{FF2B5EF4-FFF2-40B4-BE49-F238E27FC236}">
                    <a16:creationId xmlns:a16="http://schemas.microsoft.com/office/drawing/2014/main" id="{1622E15A-F67A-19B7-5991-47309072DBBE}"/>
                  </a:ext>
                </a:extLst>
              </p:cNvPr>
              <p:cNvSpPr txBox="1">
                <a:spLocks noRot="1" noChangeAspect="1" noMove="1" noResize="1" noEditPoints="1" noAdjustHandles="1" noChangeArrowheads="1" noChangeShapeType="1" noTextEdit="1"/>
              </p:cNvSpPr>
              <p:nvPr/>
            </p:nvSpPr>
            <p:spPr>
              <a:xfrm>
                <a:off x="1858684" y="5108644"/>
                <a:ext cx="385427" cy="369332"/>
              </a:xfrm>
              <a:prstGeom prst="rect">
                <a:avLst/>
              </a:prstGeom>
              <a:blipFill>
                <a:blip r:embed="rId11"/>
                <a:stretch>
                  <a:fillRect l="-2063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D93C8FB-5176-AFF8-3442-9E9BC534921C}"/>
                  </a:ext>
                </a:extLst>
              </p:cNvPr>
              <p:cNvSpPr txBox="1"/>
              <p:nvPr/>
            </p:nvSpPr>
            <p:spPr>
              <a:xfrm>
                <a:off x="2579339" y="5471949"/>
                <a:ext cx="822341" cy="369332"/>
              </a:xfrm>
              <a:prstGeom prst="rect">
                <a:avLst/>
              </a:prstGeom>
              <a:noFill/>
            </p:spPr>
            <p:txBody>
              <a:bodyPr wrap="none" lIns="0" tIns="0" rIns="0" bIns="0" rtlCol="0">
                <a:spAutoFit/>
              </a:bodyPr>
              <a:lstStyle/>
              <a:p>
                <a14:m>
                  <m:oMath xmlns:m="http://schemas.openxmlformats.org/officeDocument/2006/math">
                    <m:r>
                      <m:rPr>
                        <m:sty m:val="p"/>
                      </m:rPr>
                      <a:rPr lang="pl-PL" sz="2400" b="0" i="0" smtClean="0">
                        <a:latin typeface="Cambria Math" panose="02040503050406030204" pitchFamily="18" charset="0"/>
                      </a:rPr>
                      <m:t>log</m:t>
                    </m:r>
                    <m:r>
                      <a:rPr lang="pl-PL" sz="2400" b="0" i="0" smtClean="0">
                        <a:latin typeface="Cambria Math" panose="02040503050406030204" pitchFamily="18" charset="0"/>
                      </a:rPr>
                      <m:t>(</m:t>
                    </m:r>
                    <m:r>
                      <m:rPr>
                        <m:sty m:val="p"/>
                      </m:rPr>
                      <a:rPr lang="pl-PL" sz="2400" b="0" i="0" smtClean="0">
                        <a:latin typeface="Cambria Math" panose="02040503050406030204" pitchFamily="18" charset="0"/>
                      </a:rPr>
                      <m:t>t</m:t>
                    </m:r>
                    <m:r>
                      <a:rPr lang="pl-PL" sz="2400" b="0" i="0" smtClean="0">
                        <a:latin typeface="Cambria Math" panose="02040503050406030204" pitchFamily="18" charset="0"/>
                      </a:rPr>
                      <m:t>)</m:t>
                    </m:r>
                  </m:oMath>
                </a14:m>
                <a:r>
                  <a:rPr lang="pl-PL" sz="2400" dirty="0"/>
                  <a:t> </a:t>
                </a:r>
                <a:endParaRPr lang="en-GB" sz="2400" dirty="0"/>
              </a:p>
            </p:txBody>
          </p:sp>
        </mc:Choice>
        <mc:Fallback xmlns="">
          <p:sp>
            <p:nvSpPr>
              <p:cNvPr id="18" name="TextBox 17">
                <a:extLst>
                  <a:ext uri="{FF2B5EF4-FFF2-40B4-BE49-F238E27FC236}">
                    <a16:creationId xmlns:a16="http://schemas.microsoft.com/office/drawing/2014/main" id="{7D93C8FB-5176-AFF8-3442-9E9BC534921C}"/>
                  </a:ext>
                </a:extLst>
              </p:cNvPr>
              <p:cNvSpPr txBox="1">
                <a:spLocks noRot="1" noChangeAspect="1" noMove="1" noResize="1" noEditPoints="1" noAdjustHandles="1" noChangeArrowheads="1" noChangeShapeType="1" noTextEdit="1"/>
              </p:cNvSpPr>
              <p:nvPr/>
            </p:nvSpPr>
            <p:spPr>
              <a:xfrm>
                <a:off x="2579339" y="5471949"/>
                <a:ext cx="822341" cy="369332"/>
              </a:xfrm>
              <a:prstGeom prst="rect">
                <a:avLst/>
              </a:prstGeom>
              <a:blipFill>
                <a:blip r:embed="rId12"/>
                <a:stretch>
                  <a:fillRect l="-13333" t="-1667" r="-9630"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62B8660-8FC3-9676-BEFB-DFA811FCE2B2}"/>
                  </a:ext>
                </a:extLst>
              </p:cNvPr>
              <p:cNvSpPr txBox="1"/>
              <p:nvPr/>
            </p:nvSpPr>
            <p:spPr>
              <a:xfrm>
                <a:off x="2685650" y="4837672"/>
                <a:ext cx="3553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2400" b="0" i="1" smtClean="0">
                          <a:latin typeface="Cambria Math" panose="02040503050406030204" pitchFamily="18" charset="0"/>
                        </a:rPr>
                        <m:t>𝑥𝑡</m:t>
                      </m:r>
                    </m:oMath>
                  </m:oMathPara>
                </a14:m>
                <a:endParaRPr lang="en-GB" sz="2400" dirty="0"/>
              </a:p>
            </p:txBody>
          </p:sp>
        </mc:Choice>
        <mc:Fallback xmlns="">
          <p:sp>
            <p:nvSpPr>
              <p:cNvPr id="19" name="TextBox 18">
                <a:extLst>
                  <a:ext uri="{FF2B5EF4-FFF2-40B4-BE49-F238E27FC236}">
                    <a16:creationId xmlns:a16="http://schemas.microsoft.com/office/drawing/2014/main" id="{462B8660-8FC3-9676-BEFB-DFA811FCE2B2}"/>
                  </a:ext>
                </a:extLst>
              </p:cNvPr>
              <p:cNvSpPr txBox="1">
                <a:spLocks noRot="1" noChangeAspect="1" noMove="1" noResize="1" noEditPoints="1" noAdjustHandles="1" noChangeArrowheads="1" noChangeShapeType="1" noTextEdit="1"/>
              </p:cNvSpPr>
              <p:nvPr/>
            </p:nvSpPr>
            <p:spPr>
              <a:xfrm>
                <a:off x="2685650" y="4837672"/>
                <a:ext cx="355354" cy="369332"/>
              </a:xfrm>
              <a:prstGeom prst="rect">
                <a:avLst/>
              </a:prstGeom>
              <a:blipFill>
                <a:blip r:embed="rId13"/>
                <a:stretch>
                  <a:fillRect l="-18966" r="-15517" b="-1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884F44C-939C-87DB-1B3E-FCD117EB4A24}"/>
                  </a:ext>
                </a:extLst>
              </p:cNvPr>
              <p:cNvSpPr txBox="1"/>
              <p:nvPr/>
            </p:nvSpPr>
            <p:spPr>
              <a:xfrm>
                <a:off x="3974181" y="4126851"/>
                <a:ext cx="9857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sz="2400" b="0" i="1" smtClean="0">
                          <a:latin typeface="Cambria Math" panose="02040503050406030204" pitchFamily="18" charset="0"/>
                        </a:rPr>
                        <m:t>𝑛</m:t>
                      </m:r>
                      <m:r>
                        <a:rPr lang="pl-PL" sz="2400" b="0" i="1" smtClean="0">
                          <a:latin typeface="Cambria Math" panose="02040503050406030204" pitchFamily="18" charset="0"/>
                          <a:ea typeface="Cambria Math" panose="02040503050406030204" pitchFamily="18" charset="0"/>
                        </a:rPr>
                        <m:t>≤10</m:t>
                      </m:r>
                    </m:oMath>
                  </m:oMathPara>
                </a14:m>
                <a:endParaRPr lang="en-GB" sz="2400" dirty="0"/>
              </a:p>
            </p:txBody>
          </p:sp>
        </mc:Choice>
        <mc:Fallback xmlns="">
          <p:sp>
            <p:nvSpPr>
              <p:cNvPr id="23" name="TextBox 22">
                <a:extLst>
                  <a:ext uri="{FF2B5EF4-FFF2-40B4-BE49-F238E27FC236}">
                    <a16:creationId xmlns:a16="http://schemas.microsoft.com/office/drawing/2014/main" id="{3884F44C-939C-87DB-1B3E-FCD117EB4A24}"/>
                  </a:ext>
                </a:extLst>
              </p:cNvPr>
              <p:cNvSpPr txBox="1">
                <a:spLocks noRot="1" noChangeAspect="1" noMove="1" noResize="1" noEditPoints="1" noAdjustHandles="1" noChangeArrowheads="1" noChangeShapeType="1" noTextEdit="1"/>
              </p:cNvSpPr>
              <p:nvPr/>
            </p:nvSpPr>
            <p:spPr>
              <a:xfrm>
                <a:off x="3974181" y="4126851"/>
                <a:ext cx="985719" cy="369332"/>
              </a:xfrm>
              <a:prstGeom prst="rect">
                <a:avLst/>
              </a:prstGeom>
              <a:blipFill>
                <a:blip r:embed="rId14"/>
                <a:stretch>
                  <a:fillRect l="-4321" r="-7407" b="-81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66090FB-71E0-E891-2929-07EA34564EF2}"/>
                  </a:ext>
                </a:extLst>
              </p:cNvPr>
              <p:cNvSpPr txBox="1"/>
              <p:nvPr/>
            </p:nvSpPr>
            <p:spPr>
              <a:xfrm>
                <a:off x="4005011" y="3710377"/>
                <a:ext cx="730328" cy="369332"/>
              </a:xfrm>
              <a:prstGeom prst="rect">
                <a:avLst/>
              </a:prstGeom>
              <a:noFill/>
            </p:spPr>
            <p:txBody>
              <a:bodyPr wrap="none" lIns="0" tIns="0" rIns="0" bIns="0" rtlCol="0">
                <a:spAutoFit/>
              </a:bodyPr>
              <a:lstStyle/>
              <a:p>
                <a14:m>
                  <m:oMath xmlns:m="http://schemas.openxmlformats.org/officeDocument/2006/math">
                    <m:r>
                      <a:rPr lang="pl-PL" sz="2400" b="0" i="1" smtClean="0">
                        <a:latin typeface="Cambria Math" panose="02040503050406030204" pitchFamily="18" charset="0"/>
                      </a:rPr>
                      <m:t>𝑛</m:t>
                    </m:r>
                    <m:r>
                      <a:rPr lang="pl-PL" sz="2400" b="0" i="1" smtClean="0">
                        <a:latin typeface="Cambria Math" panose="02040503050406030204" pitchFamily="18" charset="0"/>
                        <a:ea typeface="Cambria Math" panose="02040503050406030204" pitchFamily="18" charset="0"/>
                      </a:rPr>
                      <m:t>≤ </m:t>
                    </m:r>
                  </m:oMath>
                </a14:m>
                <a:r>
                  <a:rPr lang="pl-PL" sz="2400" dirty="0"/>
                  <a:t>5</a:t>
                </a:r>
                <a:endParaRPr lang="en-GB" sz="2400" dirty="0"/>
              </a:p>
            </p:txBody>
          </p:sp>
        </mc:Choice>
        <mc:Fallback xmlns="">
          <p:sp>
            <p:nvSpPr>
              <p:cNvPr id="24" name="TextBox 23">
                <a:extLst>
                  <a:ext uri="{FF2B5EF4-FFF2-40B4-BE49-F238E27FC236}">
                    <a16:creationId xmlns:a16="http://schemas.microsoft.com/office/drawing/2014/main" id="{766090FB-71E0-E891-2929-07EA34564EF2}"/>
                  </a:ext>
                </a:extLst>
              </p:cNvPr>
              <p:cNvSpPr txBox="1">
                <a:spLocks noRot="1" noChangeAspect="1" noMove="1" noResize="1" noEditPoints="1" noAdjustHandles="1" noChangeArrowheads="1" noChangeShapeType="1" noTextEdit="1"/>
              </p:cNvSpPr>
              <p:nvPr/>
            </p:nvSpPr>
            <p:spPr>
              <a:xfrm>
                <a:off x="4005011" y="3710377"/>
                <a:ext cx="730328" cy="369332"/>
              </a:xfrm>
              <a:prstGeom prst="rect">
                <a:avLst/>
              </a:prstGeom>
              <a:blipFill>
                <a:blip r:embed="rId15"/>
                <a:stretch>
                  <a:fillRect l="-10833" t="-26667" r="-24167" b="-5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09F4B53-B630-191D-4B32-539746EBC447}"/>
                  </a:ext>
                </a:extLst>
              </p:cNvPr>
              <p:cNvSpPr txBox="1"/>
              <p:nvPr/>
            </p:nvSpPr>
            <p:spPr>
              <a:xfrm>
                <a:off x="7207498" y="3986229"/>
                <a:ext cx="7023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𝑠</m:t>
                          </m:r>
                        </m:e>
                        <m:sub>
                          <m:r>
                            <a:rPr lang="pl-PL" b="0" i="1" smtClean="0">
                              <a:latin typeface="Cambria Math" panose="02040503050406030204" pitchFamily="18" charset="0"/>
                            </a:rPr>
                            <m:t>−+</m:t>
                          </m:r>
                          <m:r>
                            <a:rPr lang="pl-PL" b="0" i="1" smtClean="0">
                              <a:latin typeface="Cambria Math" panose="02040503050406030204" pitchFamily="18" charset="0"/>
                            </a:rPr>
                            <m:t>h</m:t>
                          </m:r>
                        </m:sub>
                      </m:sSub>
                      <m:r>
                        <a:rPr lang="pl-PL" b="0" i="1" smtClean="0">
                          <a:latin typeface="Cambria Math" panose="02040503050406030204" pitchFamily="18" charset="0"/>
                        </a:rPr>
                        <m:t>)</m:t>
                      </m:r>
                    </m:oMath>
                  </m:oMathPara>
                </a14:m>
                <a:endParaRPr lang="en-GB" dirty="0"/>
              </a:p>
            </p:txBody>
          </p:sp>
        </mc:Choice>
        <mc:Fallback xmlns="">
          <p:sp>
            <p:nvSpPr>
              <p:cNvPr id="25" name="TextBox 24">
                <a:extLst>
                  <a:ext uri="{FF2B5EF4-FFF2-40B4-BE49-F238E27FC236}">
                    <a16:creationId xmlns:a16="http://schemas.microsoft.com/office/drawing/2014/main" id="{809F4B53-B630-191D-4B32-539746EBC447}"/>
                  </a:ext>
                </a:extLst>
              </p:cNvPr>
              <p:cNvSpPr txBox="1">
                <a:spLocks noRot="1" noChangeAspect="1" noMove="1" noResize="1" noEditPoints="1" noAdjustHandles="1" noChangeArrowheads="1" noChangeShapeType="1" noTextEdit="1"/>
              </p:cNvSpPr>
              <p:nvPr/>
            </p:nvSpPr>
            <p:spPr>
              <a:xfrm>
                <a:off x="7207498" y="3986229"/>
                <a:ext cx="702308" cy="276999"/>
              </a:xfrm>
              <a:prstGeom prst="rect">
                <a:avLst/>
              </a:prstGeom>
              <a:blipFill>
                <a:blip r:embed="rId16"/>
                <a:stretch>
                  <a:fillRect l="-12069" t="-2222" r="-12069" b="-3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747A8C1-AA35-9870-AFE3-62654325FB03}"/>
                  </a:ext>
                </a:extLst>
              </p:cNvPr>
              <p:cNvSpPr txBox="1"/>
              <p:nvPr/>
            </p:nvSpPr>
            <p:spPr>
              <a:xfrm>
                <a:off x="7946349" y="3927968"/>
                <a:ext cx="169257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𝑠</m:t>
                          </m:r>
                        </m:e>
                        <m:sub>
                          <m:r>
                            <a:rPr lang="pl-PL" b="0" i="1" smtClean="0">
                              <a:latin typeface="Cambria Math" panose="02040503050406030204" pitchFamily="18" charset="0"/>
                            </a:rPr>
                            <m:t>−−</m:t>
                          </m:r>
                          <m:r>
                            <a:rPr lang="pl-PL" b="0" i="1" smtClean="0">
                              <a:latin typeface="Cambria Math" panose="02040503050406030204" pitchFamily="18" charset="0"/>
                            </a:rPr>
                            <m:t>𝑏</m:t>
                          </m:r>
                        </m:sub>
                      </m:sSub>
                      <m:r>
                        <a:rPr lang="pl-PL" b="0" i="1" smtClean="0">
                          <a:latin typeface="Cambria Math" panose="02040503050406030204" pitchFamily="18" charset="0"/>
                        </a:rPr>
                        <m:t>,</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𝑠</m:t>
                          </m:r>
                        </m:e>
                        <m:sub>
                          <m:r>
                            <a:rPr lang="pl-PL" b="0" i="1" smtClean="0">
                              <a:latin typeface="Cambria Math" panose="02040503050406030204" pitchFamily="18" charset="0"/>
                            </a:rPr>
                            <m:t>−+</m:t>
                          </m:r>
                          <m:r>
                            <a:rPr lang="pl-PL" b="0" i="1" smtClean="0">
                              <a:latin typeface="Cambria Math" panose="02040503050406030204" pitchFamily="18" charset="0"/>
                            </a:rPr>
                            <m:t>h</m:t>
                          </m:r>
                        </m:sub>
                      </m:sSub>
                      <m:r>
                        <a:rPr lang="pl-PL" b="0" i="1" smtClean="0">
                          <a:latin typeface="Cambria Math" panose="02040503050406030204" pitchFamily="18" charset="0"/>
                        </a:rPr>
                        <m:t>)</m:t>
                      </m:r>
                    </m:oMath>
                  </m:oMathPara>
                </a14:m>
                <a:endParaRPr lang="en-GB" dirty="0"/>
              </a:p>
            </p:txBody>
          </p:sp>
        </mc:Choice>
        <mc:Fallback xmlns="">
          <p:sp>
            <p:nvSpPr>
              <p:cNvPr id="27" name="TextBox 26">
                <a:extLst>
                  <a:ext uri="{FF2B5EF4-FFF2-40B4-BE49-F238E27FC236}">
                    <a16:creationId xmlns:a16="http://schemas.microsoft.com/office/drawing/2014/main" id="{D747A8C1-AA35-9870-AFE3-62654325FB03}"/>
                  </a:ext>
                </a:extLst>
              </p:cNvPr>
              <p:cNvSpPr txBox="1">
                <a:spLocks noRot="1" noChangeAspect="1" noMove="1" noResize="1" noEditPoints="1" noAdjustHandles="1" noChangeArrowheads="1" noChangeShapeType="1" noTextEdit="1"/>
              </p:cNvSpPr>
              <p:nvPr/>
            </p:nvSpPr>
            <p:spPr>
              <a:xfrm>
                <a:off x="7946349" y="3927968"/>
                <a:ext cx="1692571" cy="369332"/>
              </a:xfrm>
              <a:prstGeom prst="rect">
                <a:avLst/>
              </a:prstGeom>
              <a:blipFill>
                <a:blip r:embed="rId17"/>
                <a:stretch>
                  <a:fillRect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18D9F64-5E75-5822-7A58-C0F7C9BA98BC}"/>
                  </a:ext>
                </a:extLst>
              </p:cNvPr>
              <p:cNvSpPr txBox="1"/>
              <p:nvPr/>
            </p:nvSpPr>
            <p:spPr>
              <a:xfrm>
                <a:off x="6979511" y="4549037"/>
                <a:ext cx="224098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m:t>
                      </m:r>
                      <m:sSub>
                        <m:sSubPr>
                          <m:ctrlPr>
                            <a:rPr lang="pl-PL" b="0" i="1" smtClean="0">
                              <a:latin typeface="Cambria Math" panose="02040503050406030204" pitchFamily="18" charset="0"/>
                            </a:rPr>
                          </m:ctrlPr>
                        </m:sSubPr>
                        <m:e>
                          <m:sSub>
                            <m:sSubPr>
                              <m:ctrlPr>
                                <a:rPr lang="pl-PL" b="0" i="1" smtClean="0">
                                  <a:latin typeface="Cambria Math" panose="02040503050406030204" pitchFamily="18" charset="0"/>
                                </a:rPr>
                              </m:ctrlPr>
                            </m:sSubPr>
                            <m:e>
                              <m:r>
                                <a:rPr lang="pl-PL" b="0" i="1" smtClean="0">
                                  <a:latin typeface="Cambria Math" panose="02040503050406030204" pitchFamily="18" charset="0"/>
                                </a:rPr>
                                <m:t>𝑠</m:t>
                              </m:r>
                            </m:e>
                            <m:sub>
                              <m:r>
                                <a:rPr lang="pl-PL" b="0" i="1" smtClean="0">
                                  <a:latin typeface="Cambria Math" panose="02040503050406030204" pitchFamily="18" charset="0"/>
                                </a:rPr>
                                <m:t>−+</m:t>
                              </m:r>
                              <m:r>
                                <a:rPr lang="pl-PL" b="0" i="1" smtClean="0">
                                  <a:latin typeface="Cambria Math" panose="02040503050406030204" pitchFamily="18" charset="0"/>
                                </a:rPr>
                                <m:t>𝑏</m:t>
                              </m:r>
                            </m:sub>
                          </m:sSub>
                          <m:r>
                            <a:rPr lang="pl-PL" b="0" i="1" smtClean="0">
                              <a:latin typeface="Cambria Math" panose="02040503050406030204" pitchFamily="18" charset="0"/>
                            </a:rPr>
                            <m:t>,</m:t>
                          </m:r>
                          <m:r>
                            <a:rPr lang="pl-PL" b="0" i="1" smtClean="0">
                              <a:latin typeface="Cambria Math" panose="02040503050406030204" pitchFamily="18" charset="0"/>
                            </a:rPr>
                            <m:t>𝑠</m:t>
                          </m:r>
                        </m:e>
                        <m:sub>
                          <m:r>
                            <a:rPr lang="pl-PL" b="0" i="1" smtClean="0">
                              <a:latin typeface="Cambria Math" panose="02040503050406030204" pitchFamily="18" charset="0"/>
                            </a:rPr>
                            <m:t>−−</m:t>
                          </m:r>
                          <m:r>
                            <a:rPr lang="pl-PL" b="0" i="1" smtClean="0">
                              <a:latin typeface="Cambria Math" panose="02040503050406030204" pitchFamily="18" charset="0"/>
                            </a:rPr>
                            <m:t>𝑏</m:t>
                          </m:r>
                        </m:sub>
                      </m:sSub>
                      <m:r>
                        <a:rPr lang="pl-PL" b="0" i="1" smtClean="0">
                          <a:latin typeface="Cambria Math" panose="02040503050406030204" pitchFamily="18" charset="0"/>
                        </a:rPr>
                        <m:t>,</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𝑠</m:t>
                          </m:r>
                        </m:e>
                        <m:sub>
                          <m:r>
                            <a:rPr lang="pl-PL" b="0" i="1" smtClean="0">
                              <a:latin typeface="Cambria Math" panose="02040503050406030204" pitchFamily="18" charset="0"/>
                            </a:rPr>
                            <m:t>−+</m:t>
                          </m:r>
                          <m:r>
                            <a:rPr lang="pl-PL" b="0" i="1" smtClean="0">
                              <a:latin typeface="Cambria Math" panose="02040503050406030204" pitchFamily="18" charset="0"/>
                            </a:rPr>
                            <m:t>h</m:t>
                          </m:r>
                        </m:sub>
                      </m:sSub>
                      <m:r>
                        <a:rPr lang="pl-PL" b="0" i="1" smtClean="0">
                          <a:latin typeface="Cambria Math" panose="02040503050406030204" pitchFamily="18" charset="0"/>
                        </a:rPr>
                        <m:t>)</m:t>
                      </m:r>
                    </m:oMath>
                  </m:oMathPara>
                </a14:m>
                <a:endParaRPr lang="en-GB" dirty="0"/>
              </a:p>
            </p:txBody>
          </p:sp>
        </mc:Choice>
        <mc:Fallback xmlns="">
          <p:sp>
            <p:nvSpPr>
              <p:cNvPr id="28" name="TextBox 27">
                <a:extLst>
                  <a:ext uri="{FF2B5EF4-FFF2-40B4-BE49-F238E27FC236}">
                    <a16:creationId xmlns:a16="http://schemas.microsoft.com/office/drawing/2014/main" id="{F18D9F64-5E75-5822-7A58-C0F7C9BA98BC}"/>
                  </a:ext>
                </a:extLst>
              </p:cNvPr>
              <p:cNvSpPr txBox="1">
                <a:spLocks noRot="1" noChangeAspect="1" noMove="1" noResize="1" noEditPoints="1" noAdjustHandles="1" noChangeArrowheads="1" noChangeShapeType="1" noTextEdit="1"/>
              </p:cNvSpPr>
              <p:nvPr/>
            </p:nvSpPr>
            <p:spPr>
              <a:xfrm>
                <a:off x="6979511" y="4549037"/>
                <a:ext cx="2240981" cy="369332"/>
              </a:xfrm>
              <a:prstGeom prst="rect">
                <a:avLst/>
              </a:prstGeom>
              <a:blipFill>
                <a:blip r:embed="rId18"/>
                <a:stretch>
                  <a:fillRect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8B35C9E4-8CA0-B33D-06C1-23F12C1A327E}"/>
                  </a:ext>
                </a:extLst>
              </p:cNvPr>
              <p:cNvSpPr txBox="1"/>
              <p:nvPr/>
            </p:nvSpPr>
            <p:spPr>
              <a:xfrm>
                <a:off x="9199145" y="3921684"/>
                <a:ext cx="2550031" cy="3756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𝑠</m:t>
                          </m:r>
                        </m:e>
                        <m:sub>
                          <m:r>
                            <a:rPr lang="pl-PL" b="0" i="1" smtClean="0">
                              <a:latin typeface="Cambria Math" panose="02040503050406030204" pitchFamily="18" charset="0"/>
                            </a:rPr>
                            <m:t>+−</m:t>
                          </m:r>
                          <m:r>
                            <a:rPr lang="pl-PL" b="0" i="1" smtClean="0">
                              <a:latin typeface="Cambria Math" panose="02040503050406030204" pitchFamily="18" charset="0"/>
                            </a:rPr>
                            <m:t>𝑏</m:t>
                          </m:r>
                        </m:sub>
                      </m:sSub>
                      <m:r>
                        <a:rPr lang="pl-PL" b="0" i="1" smtClean="0">
                          <a:latin typeface="Cambria Math" panose="02040503050406030204" pitchFamily="18" charset="0"/>
                        </a:rPr>
                        <m:t>,</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𝑠</m:t>
                          </m:r>
                        </m:e>
                        <m:sub>
                          <m:r>
                            <a:rPr lang="pl-PL" b="0" i="1" smtClean="0">
                              <a:latin typeface="Cambria Math" panose="02040503050406030204" pitchFamily="18" charset="0"/>
                            </a:rPr>
                            <m:t>−−</m:t>
                          </m:r>
                          <m:r>
                            <a:rPr lang="pl-PL" b="0" i="1" smtClean="0">
                              <a:latin typeface="Cambria Math" panose="02040503050406030204" pitchFamily="18" charset="0"/>
                            </a:rPr>
                            <m:t>𝑏</m:t>
                          </m:r>
                        </m:sub>
                      </m:sSub>
                      <m:r>
                        <a:rPr lang="pl-PL" b="0" i="1" smtClean="0">
                          <a:latin typeface="Cambria Math" panose="02040503050406030204" pitchFamily="18" charset="0"/>
                        </a:rPr>
                        <m:t>,</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𝑠</m:t>
                          </m:r>
                        </m:e>
                        <m:sub>
                          <m:r>
                            <a:rPr lang="pl-PL" b="0" i="1" smtClean="0">
                              <a:latin typeface="Cambria Math" panose="02040503050406030204" pitchFamily="18" charset="0"/>
                            </a:rPr>
                            <m:t>−+</m:t>
                          </m:r>
                          <m:r>
                            <a:rPr lang="pl-PL" b="0" i="1" smtClean="0">
                              <a:latin typeface="Cambria Math" panose="02040503050406030204" pitchFamily="18" charset="0"/>
                            </a:rPr>
                            <m:t>h</m:t>
                          </m:r>
                        </m:sub>
                      </m:sSub>
                      <m:r>
                        <a:rPr lang="pl-PL" b="0" i="1" smtClean="0">
                          <a:latin typeface="Cambria Math" panose="02040503050406030204" pitchFamily="18" charset="0"/>
                        </a:rPr>
                        <m:t>)</m:t>
                      </m:r>
                    </m:oMath>
                  </m:oMathPara>
                </a14:m>
                <a:endParaRPr lang="en-GB" dirty="0"/>
              </a:p>
            </p:txBody>
          </p:sp>
        </mc:Choice>
        <mc:Fallback xmlns="">
          <p:sp>
            <p:nvSpPr>
              <p:cNvPr id="29" name="TextBox 28">
                <a:extLst>
                  <a:ext uri="{FF2B5EF4-FFF2-40B4-BE49-F238E27FC236}">
                    <a16:creationId xmlns:a16="http://schemas.microsoft.com/office/drawing/2014/main" id="{8B35C9E4-8CA0-B33D-06C1-23F12C1A327E}"/>
                  </a:ext>
                </a:extLst>
              </p:cNvPr>
              <p:cNvSpPr txBox="1">
                <a:spLocks noRot="1" noChangeAspect="1" noMove="1" noResize="1" noEditPoints="1" noAdjustHandles="1" noChangeArrowheads="1" noChangeShapeType="1" noTextEdit="1"/>
              </p:cNvSpPr>
              <p:nvPr/>
            </p:nvSpPr>
            <p:spPr>
              <a:xfrm>
                <a:off x="9199145" y="3921684"/>
                <a:ext cx="2550031" cy="375616"/>
              </a:xfrm>
              <a:prstGeom prst="rect">
                <a:avLst/>
              </a:prstGeom>
              <a:blipFill>
                <a:blip r:embed="rId19"/>
                <a:stretch>
                  <a:fillRect b="-1129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08280C3-F413-E720-6A6F-0884D817CF4A}"/>
                  </a:ext>
                </a:extLst>
              </p:cNvPr>
              <p:cNvSpPr txBox="1"/>
              <p:nvPr/>
            </p:nvSpPr>
            <p:spPr>
              <a:xfrm>
                <a:off x="8652935" y="4557170"/>
                <a:ext cx="3048000" cy="3756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𝑠</m:t>
                          </m:r>
                        </m:e>
                        <m:sub>
                          <m:r>
                            <a:rPr lang="pl-PL" b="0" i="1" smtClean="0">
                              <a:latin typeface="Cambria Math" panose="02040503050406030204" pitchFamily="18" charset="0"/>
                            </a:rPr>
                            <m:t>++</m:t>
                          </m:r>
                          <m:r>
                            <a:rPr lang="pl-PL" b="0" i="1" smtClean="0">
                              <a:latin typeface="Cambria Math" panose="02040503050406030204" pitchFamily="18" charset="0"/>
                            </a:rPr>
                            <m:t>𝑏</m:t>
                          </m:r>
                        </m:sub>
                      </m:sSub>
                      <m:r>
                        <a:rPr lang="pl-PL" b="0" i="1" smtClean="0">
                          <a:latin typeface="Cambria Math" panose="02040503050406030204" pitchFamily="18" charset="0"/>
                        </a:rPr>
                        <m:t>,</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𝑠</m:t>
                          </m:r>
                        </m:e>
                        <m:sub>
                          <m:r>
                            <a:rPr lang="pl-PL" b="0" i="1" smtClean="0">
                              <a:latin typeface="Cambria Math" panose="02040503050406030204" pitchFamily="18" charset="0"/>
                            </a:rPr>
                            <m:t>+−</m:t>
                          </m:r>
                          <m:r>
                            <a:rPr lang="pl-PL" b="0" i="1" smtClean="0">
                              <a:latin typeface="Cambria Math" panose="02040503050406030204" pitchFamily="18" charset="0"/>
                            </a:rPr>
                            <m:t>𝑏</m:t>
                          </m:r>
                        </m:sub>
                      </m:sSub>
                      <m:r>
                        <a:rPr lang="pl-PL" b="0" i="1" smtClean="0">
                          <a:latin typeface="Cambria Math" panose="02040503050406030204" pitchFamily="18" charset="0"/>
                        </a:rPr>
                        <m:t>,</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𝑠</m:t>
                          </m:r>
                        </m:e>
                        <m:sub>
                          <m:r>
                            <a:rPr lang="pl-PL" b="0" i="1" smtClean="0">
                              <a:latin typeface="Cambria Math" panose="02040503050406030204" pitchFamily="18" charset="0"/>
                            </a:rPr>
                            <m:t>−−</m:t>
                          </m:r>
                          <m:r>
                            <a:rPr lang="pl-PL" b="0" i="1" smtClean="0">
                              <a:latin typeface="Cambria Math" panose="02040503050406030204" pitchFamily="18" charset="0"/>
                            </a:rPr>
                            <m:t>𝑏</m:t>
                          </m:r>
                        </m:sub>
                      </m:sSub>
                      <m:r>
                        <a:rPr lang="pl-PL" b="0" i="1" smtClean="0">
                          <a:latin typeface="Cambria Math" panose="02040503050406030204" pitchFamily="18" charset="0"/>
                        </a:rPr>
                        <m:t>,</m:t>
                      </m:r>
                      <m:sSub>
                        <m:sSubPr>
                          <m:ctrlPr>
                            <a:rPr lang="pl-PL" b="0" i="1" smtClean="0">
                              <a:latin typeface="Cambria Math" panose="02040503050406030204" pitchFamily="18" charset="0"/>
                            </a:rPr>
                          </m:ctrlPr>
                        </m:sSubPr>
                        <m:e>
                          <m:r>
                            <a:rPr lang="pl-PL" b="0" i="1" smtClean="0">
                              <a:latin typeface="Cambria Math" panose="02040503050406030204" pitchFamily="18" charset="0"/>
                            </a:rPr>
                            <m:t>𝑠</m:t>
                          </m:r>
                        </m:e>
                        <m:sub>
                          <m:r>
                            <a:rPr lang="pl-PL" b="0" i="1" smtClean="0">
                              <a:latin typeface="Cambria Math" panose="02040503050406030204" pitchFamily="18" charset="0"/>
                            </a:rPr>
                            <m:t>−+</m:t>
                          </m:r>
                          <m:r>
                            <a:rPr lang="pl-PL" b="0" i="1" smtClean="0">
                              <a:latin typeface="Cambria Math" panose="02040503050406030204" pitchFamily="18" charset="0"/>
                            </a:rPr>
                            <m:t>h</m:t>
                          </m:r>
                        </m:sub>
                      </m:sSub>
                      <m:r>
                        <a:rPr lang="pl-PL" b="0" i="1" smtClean="0">
                          <a:latin typeface="Cambria Math" panose="02040503050406030204" pitchFamily="18" charset="0"/>
                        </a:rPr>
                        <m:t>)</m:t>
                      </m:r>
                    </m:oMath>
                  </m:oMathPara>
                </a14:m>
                <a:endParaRPr lang="en-GB" dirty="0"/>
              </a:p>
            </p:txBody>
          </p:sp>
        </mc:Choice>
        <mc:Fallback xmlns="">
          <p:sp>
            <p:nvSpPr>
              <p:cNvPr id="30" name="TextBox 29">
                <a:extLst>
                  <a:ext uri="{FF2B5EF4-FFF2-40B4-BE49-F238E27FC236}">
                    <a16:creationId xmlns:a16="http://schemas.microsoft.com/office/drawing/2014/main" id="{008280C3-F413-E720-6A6F-0884D817CF4A}"/>
                  </a:ext>
                </a:extLst>
              </p:cNvPr>
              <p:cNvSpPr txBox="1">
                <a:spLocks noRot="1" noChangeAspect="1" noMove="1" noResize="1" noEditPoints="1" noAdjustHandles="1" noChangeArrowheads="1" noChangeShapeType="1" noTextEdit="1"/>
              </p:cNvSpPr>
              <p:nvPr/>
            </p:nvSpPr>
            <p:spPr>
              <a:xfrm>
                <a:off x="8652935" y="4557170"/>
                <a:ext cx="3048000" cy="375616"/>
              </a:xfrm>
              <a:prstGeom prst="rect">
                <a:avLst/>
              </a:prstGeom>
              <a:blipFill>
                <a:blip r:embed="rId20"/>
                <a:stretch>
                  <a:fillRect b="-11475"/>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24E3D909-09A6-9CE2-7F48-FE36A6C4419E}"/>
              </a:ext>
            </a:extLst>
          </p:cNvPr>
          <p:cNvSpPr txBox="1"/>
          <p:nvPr/>
        </p:nvSpPr>
        <p:spPr>
          <a:xfrm>
            <a:off x="7456663" y="3438699"/>
            <a:ext cx="3168417" cy="461665"/>
          </a:xfrm>
          <a:prstGeom prst="rect">
            <a:avLst/>
          </a:prstGeom>
          <a:noFill/>
        </p:spPr>
        <p:txBody>
          <a:bodyPr wrap="square" rtlCol="0">
            <a:spAutoFit/>
          </a:bodyPr>
          <a:lstStyle/>
          <a:p>
            <a:pPr lvl="1"/>
            <a:r>
              <a:rPr lang="en-GB" sz="2400" dirty="0">
                <a:solidFill>
                  <a:srgbClr val="F13ACF"/>
                </a:solidFill>
                <a:latin typeface="Arial Rounded MT Bold" panose="020F0704030504030204" pitchFamily="34" charset="0"/>
              </a:rPr>
              <a:t>Semantic motifs</a:t>
            </a:r>
            <a:endParaRPr lang="pl-PL" sz="2400" dirty="0">
              <a:solidFill>
                <a:srgbClr val="F13ACF"/>
              </a:solidFill>
              <a:latin typeface="Arial Rounded MT Bold" panose="020F0704030504030204" pitchFamily="34" charset="0"/>
            </a:endParaRPr>
          </a:p>
        </p:txBody>
      </p:sp>
      <p:sp>
        <p:nvSpPr>
          <p:cNvPr id="20" name="TextBox 19">
            <a:extLst>
              <a:ext uri="{FF2B5EF4-FFF2-40B4-BE49-F238E27FC236}">
                <a16:creationId xmlns:a16="http://schemas.microsoft.com/office/drawing/2014/main" id="{353558A0-06DB-AC1F-4630-1C8470811DB9}"/>
              </a:ext>
            </a:extLst>
          </p:cNvPr>
          <p:cNvSpPr txBox="1"/>
          <p:nvPr/>
        </p:nvSpPr>
        <p:spPr>
          <a:xfrm>
            <a:off x="6243572" y="5108644"/>
            <a:ext cx="6083390" cy="430887"/>
          </a:xfrm>
          <a:prstGeom prst="rect">
            <a:avLst/>
          </a:prstGeom>
          <a:noFill/>
        </p:spPr>
        <p:txBody>
          <a:bodyPr wrap="square" rtlCol="0">
            <a:spAutoFit/>
          </a:bodyPr>
          <a:lstStyle/>
          <a:p>
            <a:pPr lvl="1"/>
            <a:r>
              <a:rPr lang="en-GB" sz="2200" dirty="0">
                <a:latin typeface="Arial Rounded MT Bold" panose="020F0704030504030204" pitchFamily="34" charset="0"/>
              </a:rPr>
              <a:t>Can select number and types of motifs</a:t>
            </a:r>
            <a:endParaRPr lang="pl-PL" sz="2200" dirty="0">
              <a:latin typeface="Arial Rounded MT Bold" panose="020F0704030504030204" pitchFamily="34" charset="0"/>
            </a:endParaRPr>
          </a:p>
        </p:txBody>
      </p:sp>
    </p:spTree>
    <p:extLst>
      <p:ext uri="{BB962C8B-B14F-4D97-AF65-F5344CB8AC3E}">
        <p14:creationId xmlns:p14="http://schemas.microsoft.com/office/powerpoint/2010/main" val="23896172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P spid="13" grpId="0"/>
      <p:bldP spid="15" grpId="0"/>
      <p:bldP spid="16" grpId="0"/>
      <p:bldP spid="17" grpId="0"/>
      <p:bldP spid="18" grpId="0"/>
      <p:bldP spid="19" grpId="0"/>
      <p:bldP spid="23" grpId="0"/>
      <p:bldP spid="24" grpId="0"/>
      <p:bldP spid="25" grpId="0"/>
      <p:bldP spid="27" grpId="0"/>
      <p:bldP spid="28" grpId="0"/>
      <p:bldP spid="29" grpId="0"/>
      <p:bldP spid="30" grpId="0"/>
      <p:bldP spid="2"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74ADD-316E-1712-89E8-6FA57183DE21}"/>
            </a:ext>
          </a:extLst>
        </p:cNvPr>
        <p:cNvGrpSpPr/>
        <p:nvPr/>
      </p:nvGrpSpPr>
      <p:grpSpPr>
        <a:xfrm>
          <a:off x="0" y="0"/>
          <a:ext cx="0" cy="0"/>
          <a:chOff x="0" y="0"/>
          <a:chExt cx="0" cy="0"/>
        </a:xfrm>
      </p:grpSpPr>
      <p:sp>
        <p:nvSpPr>
          <p:cNvPr id="10" name="English National Cancer Registration and Analysis Service…">
            <a:extLst>
              <a:ext uri="{FF2B5EF4-FFF2-40B4-BE49-F238E27FC236}">
                <a16:creationId xmlns:a16="http://schemas.microsoft.com/office/drawing/2014/main" id="{74E2C33E-EB01-4C87-C333-EBC1B0B8FBD7}"/>
              </a:ext>
            </a:extLst>
          </p:cNvPr>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pl-PL" sz="3000" dirty="0">
                <a:solidFill>
                  <a:srgbClr val="2F7FB1"/>
                </a:solidFill>
                <a:latin typeface="Arial Rounded MT Bold" panose="020F0704030504030204" pitchFamily="34" charset="0"/>
              </a:rPr>
              <a:t>Comprehensibility</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04E9D84A-B626-77CF-76B9-FF9D38F43A35}"/>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823A4177-D194-8D22-3355-477A8229E33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9DDC25C9-3F46-C5BD-D944-DBF800B7F11F}"/>
              </a:ext>
            </a:extLst>
          </p:cNvPr>
          <p:cNvPicPr>
            <a:picLocks noChangeAspect="1"/>
          </p:cNvPicPr>
          <p:nvPr/>
        </p:nvPicPr>
        <p:blipFill>
          <a:blip r:embed="rId4"/>
          <a:stretch>
            <a:fillRect/>
          </a:stretch>
        </p:blipFill>
        <p:spPr>
          <a:xfrm>
            <a:off x="231457" y="6001196"/>
            <a:ext cx="3040380" cy="729692"/>
          </a:xfrm>
          <a:prstGeom prst="rect">
            <a:avLst/>
          </a:prstGeom>
        </p:spPr>
      </p:pic>
      <p:pic>
        <p:nvPicPr>
          <p:cNvPr id="4" name="Picture 3">
            <a:extLst>
              <a:ext uri="{FF2B5EF4-FFF2-40B4-BE49-F238E27FC236}">
                <a16:creationId xmlns:a16="http://schemas.microsoft.com/office/drawing/2014/main" id="{F129023D-3C22-43F2-38C3-1FE754EE75C6}"/>
              </a:ext>
            </a:extLst>
          </p:cNvPr>
          <p:cNvPicPr>
            <a:picLocks noChangeAspect="1"/>
          </p:cNvPicPr>
          <p:nvPr/>
        </p:nvPicPr>
        <p:blipFill>
          <a:blip r:embed="rId5"/>
          <a:stretch>
            <a:fillRect/>
          </a:stretch>
        </p:blipFill>
        <p:spPr>
          <a:xfrm>
            <a:off x="633663" y="1254948"/>
            <a:ext cx="10924674" cy="2082156"/>
          </a:xfrm>
          <a:prstGeom prst="rect">
            <a:avLst/>
          </a:prstGeom>
        </p:spPr>
      </p:pic>
      <p:sp>
        <p:nvSpPr>
          <p:cNvPr id="5" name="Rectangle 4">
            <a:extLst>
              <a:ext uri="{FF2B5EF4-FFF2-40B4-BE49-F238E27FC236}">
                <a16:creationId xmlns:a16="http://schemas.microsoft.com/office/drawing/2014/main" id="{F75F7525-3285-7517-5BDE-CA64593EEC0A}"/>
              </a:ext>
            </a:extLst>
          </p:cNvPr>
          <p:cNvSpPr/>
          <p:nvPr/>
        </p:nvSpPr>
        <p:spPr>
          <a:xfrm>
            <a:off x="513347" y="3064042"/>
            <a:ext cx="11313528" cy="4568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AA6C9C3F-ABE6-AE22-5D41-893A599C9DFB}"/>
              </a:ext>
            </a:extLst>
          </p:cNvPr>
          <p:cNvSpPr/>
          <p:nvPr/>
        </p:nvSpPr>
        <p:spPr>
          <a:xfrm>
            <a:off x="6104021" y="2015587"/>
            <a:ext cx="2045368" cy="256376"/>
          </a:xfrm>
          <a:prstGeom prst="round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77867D66-8306-0A4B-6E84-ED4BE49D7ECA}"/>
              </a:ext>
            </a:extLst>
          </p:cNvPr>
          <p:cNvSpPr/>
          <p:nvPr/>
        </p:nvSpPr>
        <p:spPr>
          <a:xfrm>
            <a:off x="9537032" y="2015587"/>
            <a:ext cx="898357" cy="256376"/>
          </a:xfrm>
          <a:prstGeom prst="round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1E24468C-0269-EC65-2659-2A04DB38DC43}"/>
              </a:ext>
            </a:extLst>
          </p:cNvPr>
          <p:cNvSpPr/>
          <p:nvPr/>
        </p:nvSpPr>
        <p:spPr>
          <a:xfrm>
            <a:off x="6208295" y="2623873"/>
            <a:ext cx="1090863" cy="256376"/>
          </a:xfrm>
          <a:prstGeom prst="round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5AFFB223-00E0-128C-5971-5AFA206B5D3C}"/>
              </a:ext>
            </a:extLst>
          </p:cNvPr>
          <p:cNvSpPr/>
          <p:nvPr/>
        </p:nvSpPr>
        <p:spPr>
          <a:xfrm>
            <a:off x="9537031" y="2608006"/>
            <a:ext cx="898357" cy="256376"/>
          </a:xfrm>
          <a:prstGeom prst="round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28A07E9F-75D1-CD8C-D940-F1D278543CCE}"/>
              </a:ext>
            </a:extLst>
          </p:cNvPr>
          <p:cNvPicPr>
            <a:picLocks noChangeAspect="1"/>
          </p:cNvPicPr>
          <p:nvPr/>
        </p:nvPicPr>
        <p:blipFill>
          <a:blip r:embed="rId6"/>
          <a:stretch>
            <a:fillRect/>
          </a:stretch>
        </p:blipFill>
        <p:spPr>
          <a:xfrm>
            <a:off x="2815389" y="3436742"/>
            <a:ext cx="7074959" cy="1402118"/>
          </a:xfrm>
          <a:prstGeom prst="rect">
            <a:avLst/>
          </a:prstGeom>
        </p:spPr>
      </p:pic>
      <p:sp>
        <p:nvSpPr>
          <p:cNvPr id="15" name="Rectangle: Rounded Corners 14">
            <a:extLst>
              <a:ext uri="{FF2B5EF4-FFF2-40B4-BE49-F238E27FC236}">
                <a16:creationId xmlns:a16="http://schemas.microsoft.com/office/drawing/2014/main" id="{A6B78777-CACA-ECDC-5E39-02D2D1E79241}"/>
              </a:ext>
            </a:extLst>
          </p:cNvPr>
          <p:cNvSpPr/>
          <p:nvPr/>
        </p:nvSpPr>
        <p:spPr>
          <a:xfrm>
            <a:off x="10547684" y="2608006"/>
            <a:ext cx="898357" cy="256376"/>
          </a:xfrm>
          <a:prstGeom prst="roundRect">
            <a:avLst/>
          </a:prstGeom>
          <a:noFill/>
          <a:ln w="28575">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628B0EC5-5C27-354D-A576-8D00720F6523}"/>
              </a:ext>
            </a:extLst>
          </p:cNvPr>
          <p:cNvPicPr>
            <a:picLocks noChangeAspect="1"/>
          </p:cNvPicPr>
          <p:nvPr/>
        </p:nvPicPr>
        <p:blipFill>
          <a:blip r:embed="rId7"/>
          <a:stretch>
            <a:fillRect/>
          </a:stretch>
        </p:blipFill>
        <p:spPr>
          <a:xfrm>
            <a:off x="8021" y="3337104"/>
            <a:ext cx="12192000" cy="1946594"/>
          </a:xfrm>
          <a:prstGeom prst="rect">
            <a:avLst/>
          </a:prstGeom>
        </p:spPr>
      </p:pic>
    </p:spTree>
    <p:extLst>
      <p:ext uri="{BB962C8B-B14F-4D97-AF65-F5344CB8AC3E}">
        <p14:creationId xmlns:p14="http://schemas.microsoft.com/office/powerpoint/2010/main" val="5063540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EA648-F70E-1F19-B1E5-737FBB019DE6}"/>
            </a:ext>
          </a:extLst>
        </p:cNvPr>
        <p:cNvGrpSpPr/>
        <p:nvPr/>
      </p:nvGrpSpPr>
      <p:grpSpPr>
        <a:xfrm>
          <a:off x="0" y="0"/>
          <a:ext cx="0" cy="0"/>
          <a:chOff x="0" y="0"/>
          <a:chExt cx="0" cy="0"/>
        </a:xfrm>
      </p:grpSpPr>
      <p:sp>
        <p:nvSpPr>
          <p:cNvPr id="10" name="English National Cancer Registration and Analysis Service…">
            <a:extLst>
              <a:ext uri="{FF2B5EF4-FFF2-40B4-BE49-F238E27FC236}">
                <a16:creationId xmlns:a16="http://schemas.microsoft.com/office/drawing/2014/main" id="{A37D3389-5E80-B1AD-117A-D2B048ADB19D}"/>
              </a:ext>
            </a:extLst>
          </p:cNvPr>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pl-PL" sz="3000" dirty="0">
                <a:solidFill>
                  <a:srgbClr val="2F7FB1"/>
                </a:solidFill>
                <a:latin typeface="Arial Rounded MT Bold" panose="020F0704030504030204" pitchFamily="34" charset="0"/>
              </a:rPr>
              <a:t>Editing</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5866DC79-B974-8B5B-437A-7ED49408B715}"/>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C8F049A-6836-3902-1E85-8868D22F42F9}"/>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2B5A52-D88E-8096-1C69-F4BF37BBE8E6}"/>
              </a:ext>
            </a:extLst>
          </p:cNvPr>
          <p:cNvPicPr>
            <a:picLocks noChangeAspect="1"/>
          </p:cNvPicPr>
          <p:nvPr/>
        </p:nvPicPr>
        <p:blipFill>
          <a:blip r:embed="rId4"/>
          <a:stretch>
            <a:fillRect/>
          </a:stretch>
        </p:blipFill>
        <p:spPr>
          <a:xfrm>
            <a:off x="231457" y="6001196"/>
            <a:ext cx="3040380" cy="729692"/>
          </a:xfrm>
          <a:prstGeom prst="rect">
            <a:avLst/>
          </a:prstGeom>
        </p:spPr>
      </p:pic>
      <p:pic>
        <p:nvPicPr>
          <p:cNvPr id="4" name="Picture 3">
            <a:extLst>
              <a:ext uri="{FF2B5EF4-FFF2-40B4-BE49-F238E27FC236}">
                <a16:creationId xmlns:a16="http://schemas.microsoft.com/office/drawing/2014/main" id="{6A3B3E6D-FA4B-84AA-AD5F-95829197239A}"/>
              </a:ext>
            </a:extLst>
          </p:cNvPr>
          <p:cNvPicPr>
            <a:picLocks noChangeAspect="1"/>
          </p:cNvPicPr>
          <p:nvPr/>
        </p:nvPicPr>
        <p:blipFill>
          <a:blip r:embed="rId5"/>
          <a:stretch>
            <a:fillRect/>
          </a:stretch>
        </p:blipFill>
        <p:spPr>
          <a:xfrm>
            <a:off x="633663" y="1254948"/>
            <a:ext cx="10924674" cy="2082156"/>
          </a:xfrm>
          <a:prstGeom prst="rect">
            <a:avLst/>
          </a:prstGeom>
        </p:spPr>
      </p:pic>
      <p:sp>
        <p:nvSpPr>
          <p:cNvPr id="5" name="Rectangle 4">
            <a:extLst>
              <a:ext uri="{FF2B5EF4-FFF2-40B4-BE49-F238E27FC236}">
                <a16:creationId xmlns:a16="http://schemas.microsoft.com/office/drawing/2014/main" id="{72F7C36C-57BC-F01B-422D-FB0DD9EC9FF7}"/>
              </a:ext>
            </a:extLst>
          </p:cNvPr>
          <p:cNvSpPr/>
          <p:nvPr/>
        </p:nvSpPr>
        <p:spPr>
          <a:xfrm>
            <a:off x="513347" y="3064042"/>
            <a:ext cx="11313528" cy="45685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a:extLst>
              <a:ext uri="{FF2B5EF4-FFF2-40B4-BE49-F238E27FC236}">
                <a16:creationId xmlns:a16="http://schemas.microsoft.com/office/drawing/2014/main" id="{8B77583D-98CE-A66B-DF38-C3D927FC9EE9}"/>
              </a:ext>
            </a:extLst>
          </p:cNvPr>
          <p:cNvPicPr>
            <a:picLocks noChangeAspect="1"/>
          </p:cNvPicPr>
          <p:nvPr/>
        </p:nvPicPr>
        <p:blipFill>
          <a:blip r:embed="rId6"/>
          <a:stretch>
            <a:fillRect/>
          </a:stretch>
        </p:blipFill>
        <p:spPr>
          <a:xfrm>
            <a:off x="2815389" y="3436742"/>
            <a:ext cx="7074959" cy="1402118"/>
          </a:xfrm>
          <a:prstGeom prst="rect">
            <a:avLst/>
          </a:prstGeom>
        </p:spPr>
      </p:pic>
      <p:pic>
        <p:nvPicPr>
          <p:cNvPr id="17" name="Picture 16">
            <a:extLst>
              <a:ext uri="{FF2B5EF4-FFF2-40B4-BE49-F238E27FC236}">
                <a16:creationId xmlns:a16="http://schemas.microsoft.com/office/drawing/2014/main" id="{44BA3F72-9039-3768-288B-65EFE267FCEE}"/>
              </a:ext>
            </a:extLst>
          </p:cNvPr>
          <p:cNvPicPr>
            <a:picLocks noChangeAspect="1"/>
          </p:cNvPicPr>
          <p:nvPr/>
        </p:nvPicPr>
        <p:blipFill>
          <a:blip r:embed="rId7"/>
          <a:stretch>
            <a:fillRect/>
          </a:stretch>
        </p:blipFill>
        <p:spPr>
          <a:xfrm>
            <a:off x="8021" y="3346390"/>
            <a:ext cx="12192000" cy="1946594"/>
          </a:xfrm>
          <a:prstGeom prst="rect">
            <a:avLst/>
          </a:prstGeom>
        </p:spPr>
      </p:pic>
      <p:sp>
        <p:nvSpPr>
          <p:cNvPr id="2" name="Rectangle: Rounded Corners 1">
            <a:extLst>
              <a:ext uri="{FF2B5EF4-FFF2-40B4-BE49-F238E27FC236}">
                <a16:creationId xmlns:a16="http://schemas.microsoft.com/office/drawing/2014/main" id="{CECD248F-FB53-67CB-4DD0-21025BFDEB4B}"/>
              </a:ext>
            </a:extLst>
          </p:cNvPr>
          <p:cNvSpPr/>
          <p:nvPr/>
        </p:nvSpPr>
        <p:spPr>
          <a:xfrm>
            <a:off x="9767748" y="4744948"/>
            <a:ext cx="2159557" cy="256376"/>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a:extLst>
              <a:ext uri="{FF2B5EF4-FFF2-40B4-BE49-F238E27FC236}">
                <a16:creationId xmlns:a16="http://schemas.microsoft.com/office/drawing/2014/main" id="{648663AD-BB6C-FF5A-1488-8A09A11CA513}"/>
              </a:ext>
            </a:extLst>
          </p:cNvPr>
          <p:cNvPicPr>
            <a:picLocks noChangeAspect="1"/>
          </p:cNvPicPr>
          <p:nvPr/>
        </p:nvPicPr>
        <p:blipFill>
          <a:blip r:embed="rId8"/>
          <a:stretch>
            <a:fillRect/>
          </a:stretch>
        </p:blipFill>
        <p:spPr>
          <a:xfrm>
            <a:off x="-32086" y="3382571"/>
            <a:ext cx="12192000" cy="2059391"/>
          </a:xfrm>
          <a:prstGeom prst="rect">
            <a:avLst/>
          </a:prstGeom>
        </p:spPr>
      </p:pic>
      <p:sp>
        <p:nvSpPr>
          <p:cNvPr id="7" name="TextBox 6">
            <a:extLst>
              <a:ext uri="{FF2B5EF4-FFF2-40B4-BE49-F238E27FC236}">
                <a16:creationId xmlns:a16="http://schemas.microsoft.com/office/drawing/2014/main" id="{356C2D5F-3EAC-DD0C-A18F-BAD01982BC5D}"/>
              </a:ext>
            </a:extLst>
          </p:cNvPr>
          <p:cNvSpPr txBox="1"/>
          <p:nvPr/>
        </p:nvSpPr>
        <p:spPr>
          <a:xfrm>
            <a:off x="4212993" y="589226"/>
            <a:ext cx="7979007" cy="425758"/>
          </a:xfrm>
          <a:prstGeom prst="rect">
            <a:avLst/>
          </a:prstGeom>
          <a:noFill/>
        </p:spPr>
        <p:txBody>
          <a:bodyPr wrap="square">
            <a:spAutoFit/>
          </a:bodyPr>
          <a:lstStyle/>
          <a:p>
            <a:pPr>
              <a:lnSpc>
                <a:spcPct val="107000"/>
              </a:lnSpc>
              <a:spcAft>
                <a:spcPts val="800"/>
              </a:spcAft>
            </a:pPr>
            <a:r>
              <a:rPr lang="en-GB" sz="2200" dirty="0">
                <a:solidFill>
                  <a:srgbClr val="FF0000"/>
                </a:solidFill>
                <a:latin typeface="Arial Rounded MT Bold" panose="020F0704030504030204" pitchFamily="34" charset="0"/>
              </a:rPr>
              <a:t>Edit and retrain our model while fixing this asymptote to 0</a:t>
            </a:r>
          </a:p>
        </p:txBody>
      </p:sp>
    </p:spTree>
    <p:extLst>
      <p:ext uri="{BB962C8B-B14F-4D97-AF65-F5344CB8AC3E}">
        <p14:creationId xmlns:p14="http://schemas.microsoft.com/office/powerpoint/2010/main" val="18404922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3DC265-A8CF-31A1-798C-4BB74A68451A}"/>
            </a:ext>
          </a:extLst>
        </p:cNvPr>
        <p:cNvGrpSpPr/>
        <p:nvPr/>
      </p:nvGrpSpPr>
      <p:grpSpPr>
        <a:xfrm>
          <a:off x="0" y="0"/>
          <a:ext cx="0" cy="0"/>
          <a:chOff x="0" y="0"/>
          <a:chExt cx="0" cy="0"/>
        </a:xfrm>
      </p:grpSpPr>
      <p:sp>
        <p:nvSpPr>
          <p:cNvPr id="10" name="English National Cancer Registration and Analysis Service…">
            <a:extLst>
              <a:ext uri="{FF2B5EF4-FFF2-40B4-BE49-F238E27FC236}">
                <a16:creationId xmlns:a16="http://schemas.microsoft.com/office/drawing/2014/main" id="{C7D20A89-55E0-360E-BD2F-1A748DC01ACE}"/>
              </a:ext>
            </a:extLst>
          </p:cNvPr>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pl-PL" sz="3000" dirty="0">
                <a:solidFill>
                  <a:srgbClr val="2F7FB1"/>
                </a:solidFill>
                <a:latin typeface="Arial Rounded MT Bold" panose="020F0704030504030204" pitchFamily="34" charset="0"/>
              </a:rPr>
              <a:t>Extrapolation</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40C1C4AE-C184-7CAD-9B9C-4CE07A6A2AFB}"/>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E478EBF2-E211-89BD-F176-F39BFE0AFA33}"/>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2CD6D05C-C6EB-10E0-2408-3D671CF77469}"/>
              </a:ext>
            </a:extLst>
          </p:cNvPr>
          <p:cNvPicPr>
            <a:picLocks noChangeAspect="1"/>
          </p:cNvPicPr>
          <p:nvPr/>
        </p:nvPicPr>
        <p:blipFill>
          <a:blip r:embed="rId4"/>
          <a:stretch>
            <a:fillRect/>
          </a:stretch>
        </p:blipFill>
        <p:spPr>
          <a:xfrm>
            <a:off x="231457" y="6001196"/>
            <a:ext cx="3040380" cy="729692"/>
          </a:xfrm>
          <a:prstGeom prst="rect">
            <a:avLst/>
          </a:prstGeom>
        </p:spPr>
      </p:pic>
      <p:pic>
        <p:nvPicPr>
          <p:cNvPr id="4" name="Picture 3">
            <a:extLst>
              <a:ext uri="{FF2B5EF4-FFF2-40B4-BE49-F238E27FC236}">
                <a16:creationId xmlns:a16="http://schemas.microsoft.com/office/drawing/2014/main" id="{A43191FA-6B27-72A7-45A7-E557CF27F52A}"/>
              </a:ext>
            </a:extLst>
          </p:cNvPr>
          <p:cNvPicPr>
            <a:picLocks noChangeAspect="1"/>
          </p:cNvPicPr>
          <p:nvPr/>
        </p:nvPicPr>
        <p:blipFill>
          <a:blip r:embed="rId5"/>
          <a:stretch>
            <a:fillRect/>
          </a:stretch>
        </p:blipFill>
        <p:spPr>
          <a:xfrm>
            <a:off x="0" y="1059261"/>
            <a:ext cx="12192000" cy="1948151"/>
          </a:xfrm>
          <a:prstGeom prst="rect">
            <a:avLst/>
          </a:prstGeom>
        </p:spPr>
      </p:pic>
      <p:pic>
        <p:nvPicPr>
          <p:cNvPr id="9" name="Picture 8">
            <a:extLst>
              <a:ext uri="{FF2B5EF4-FFF2-40B4-BE49-F238E27FC236}">
                <a16:creationId xmlns:a16="http://schemas.microsoft.com/office/drawing/2014/main" id="{F2678F15-96F3-F4A2-2641-081D93595D9D}"/>
              </a:ext>
            </a:extLst>
          </p:cNvPr>
          <p:cNvPicPr>
            <a:picLocks noChangeAspect="1"/>
          </p:cNvPicPr>
          <p:nvPr/>
        </p:nvPicPr>
        <p:blipFill>
          <a:blip r:embed="rId6"/>
          <a:stretch>
            <a:fillRect/>
          </a:stretch>
        </p:blipFill>
        <p:spPr>
          <a:xfrm>
            <a:off x="198188" y="3054048"/>
            <a:ext cx="11638547" cy="2068576"/>
          </a:xfrm>
          <a:prstGeom prst="rect">
            <a:avLst/>
          </a:prstGeom>
        </p:spPr>
      </p:pic>
      <p:sp>
        <p:nvSpPr>
          <p:cNvPr id="2" name="Right Brace 1">
            <a:extLst>
              <a:ext uri="{FF2B5EF4-FFF2-40B4-BE49-F238E27FC236}">
                <a16:creationId xmlns:a16="http://schemas.microsoft.com/office/drawing/2014/main" id="{DB895BA8-37C4-DD31-C959-F4F6F07B1B9E}"/>
              </a:ext>
            </a:extLst>
          </p:cNvPr>
          <p:cNvSpPr/>
          <p:nvPr/>
        </p:nvSpPr>
        <p:spPr>
          <a:xfrm rot="5400000">
            <a:off x="4467199" y="2526610"/>
            <a:ext cx="119432" cy="577850"/>
          </a:xfrm>
          <a:prstGeom prst="rightBrace">
            <a:avLst>
              <a:gd name="adj1" fmla="val 38384"/>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 name="Right Brace 2">
            <a:extLst>
              <a:ext uri="{FF2B5EF4-FFF2-40B4-BE49-F238E27FC236}">
                <a16:creationId xmlns:a16="http://schemas.microsoft.com/office/drawing/2014/main" id="{61232CED-E667-D827-7AE3-6397E9856BE1}"/>
              </a:ext>
            </a:extLst>
          </p:cNvPr>
          <p:cNvSpPr/>
          <p:nvPr/>
        </p:nvSpPr>
        <p:spPr>
          <a:xfrm rot="5400000">
            <a:off x="6638899" y="2520245"/>
            <a:ext cx="119432" cy="577850"/>
          </a:xfrm>
          <a:prstGeom prst="rightBrace">
            <a:avLst>
              <a:gd name="adj1" fmla="val 38384"/>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5" name="Right Brace 4">
            <a:extLst>
              <a:ext uri="{FF2B5EF4-FFF2-40B4-BE49-F238E27FC236}">
                <a16:creationId xmlns:a16="http://schemas.microsoft.com/office/drawing/2014/main" id="{1F577903-C3AB-6B33-C88D-427CEF753457}"/>
              </a:ext>
            </a:extLst>
          </p:cNvPr>
          <p:cNvSpPr/>
          <p:nvPr/>
        </p:nvSpPr>
        <p:spPr>
          <a:xfrm rot="5400000">
            <a:off x="8810599" y="2534231"/>
            <a:ext cx="119432" cy="577850"/>
          </a:xfrm>
          <a:prstGeom prst="rightBrace">
            <a:avLst>
              <a:gd name="adj1" fmla="val 38384"/>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7" name="Right Brace 6">
            <a:extLst>
              <a:ext uri="{FF2B5EF4-FFF2-40B4-BE49-F238E27FC236}">
                <a16:creationId xmlns:a16="http://schemas.microsoft.com/office/drawing/2014/main" id="{869D2B21-D302-BF5B-71BF-62184738A824}"/>
              </a:ext>
            </a:extLst>
          </p:cNvPr>
          <p:cNvSpPr/>
          <p:nvPr/>
        </p:nvSpPr>
        <p:spPr>
          <a:xfrm rot="5400000">
            <a:off x="10982299" y="2526611"/>
            <a:ext cx="119432" cy="577850"/>
          </a:xfrm>
          <a:prstGeom prst="rightBrace">
            <a:avLst>
              <a:gd name="adj1" fmla="val 38384"/>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1" name="TextBox 10">
            <a:extLst>
              <a:ext uri="{FF2B5EF4-FFF2-40B4-BE49-F238E27FC236}">
                <a16:creationId xmlns:a16="http://schemas.microsoft.com/office/drawing/2014/main" id="{3D84C2F4-4252-7611-54FA-D48E7793833F}"/>
              </a:ext>
            </a:extLst>
          </p:cNvPr>
          <p:cNvSpPr txBox="1"/>
          <p:nvPr/>
        </p:nvSpPr>
        <p:spPr>
          <a:xfrm>
            <a:off x="8426263" y="5169260"/>
            <a:ext cx="6094878" cy="646331"/>
          </a:xfrm>
          <a:prstGeom prst="rect">
            <a:avLst/>
          </a:prstGeom>
          <a:noFill/>
        </p:spPr>
        <p:txBody>
          <a:bodyPr wrap="square">
            <a:spAutoFit/>
          </a:bodyPr>
          <a:lstStyle/>
          <a:p>
            <a:r>
              <a:rPr lang="en-GB" dirty="0">
                <a:latin typeface="Arial Rounded MT Bold" panose="020F0704030504030204" pitchFamily="34" charset="0"/>
              </a:rPr>
              <a:t>Extrapolation for different inputs,</a:t>
            </a:r>
          </a:p>
          <a:p>
            <a:r>
              <a:rPr lang="en-GB" dirty="0">
                <a:latin typeface="Arial Rounded MT Bold" panose="020F0704030504030204" pitchFamily="34" charset="0"/>
              </a:rPr>
              <a:t>outside training domain </a:t>
            </a:r>
          </a:p>
        </p:txBody>
      </p:sp>
      <p:sp>
        <p:nvSpPr>
          <p:cNvPr id="13" name="TextBox 12">
            <a:extLst>
              <a:ext uri="{FF2B5EF4-FFF2-40B4-BE49-F238E27FC236}">
                <a16:creationId xmlns:a16="http://schemas.microsoft.com/office/drawing/2014/main" id="{7B0B7DDE-E521-E62C-677B-EB90D04B237A}"/>
              </a:ext>
            </a:extLst>
          </p:cNvPr>
          <p:cNvSpPr txBox="1"/>
          <p:nvPr/>
        </p:nvSpPr>
        <p:spPr>
          <a:xfrm>
            <a:off x="564513" y="5170199"/>
            <a:ext cx="11343467" cy="830997"/>
          </a:xfrm>
          <a:prstGeom prst="rect">
            <a:avLst/>
          </a:prstGeom>
          <a:noFill/>
        </p:spPr>
        <p:txBody>
          <a:bodyPr wrap="square">
            <a:spAutoFit/>
          </a:bodyPr>
          <a:lstStyle/>
          <a:p>
            <a:r>
              <a:rPr lang="en-GB" sz="2400" dirty="0">
                <a:solidFill>
                  <a:srgbClr val="7030A0"/>
                </a:solidFill>
                <a:latin typeface="Arial Rounded MT Bold" panose="020F0704030504030204" pitchFamily="34" charset="0"/>
              </a:rPr>
              <a:t>Great performance without seeing without a single sample from this distribution</a:t>
            </a:r>
          </a:p>
        </p:txBody>
      </p:sp>
    </p:spTree>
    <p:extLst>
      <p:ext uri="{BB962C8B-B14F-4D97-AF65-F5344CB8AC3E}">
        <p14:creationId xmlns:p14="http://schemas.microsoft.com/office/powerpoint/2010/main" val="22447293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3" presetClass="exit" presetSubtype="10" fill="hold" grpId="0" nodeType="withEffect">
                                  <p:stCondLst>
                                    <p:cond delay="0"/>
                                  </p:stCondLst>
                                  <p:childTnLst>
                                    <p:animEffect transition="out" filter="blinds(horizontal)">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41387-6EF5-83E3-5C7F-F9D33D41FEF0}"/>
            </a:ext>
          </a:extLst>
        </p:cNvPr>
        <p:cNvGrpSpPr/>
        <p:nvPr/>
      </p:nvGrpSpPr>
      <p:grpSpPr>
        <a:xfrm>
          <a:off x="0" y="0"/>
          <a:ext cx="0" cy="0"/>
          <a:chOff x="0" y="0"/>
          <a:chExt cx="0" cy="0"/>
        </a:xfrm>
      </p:grpSpPr>
      <p:sp>
        <p:nvSpPr>
          <p:cNvPr id="10" name="English National Cancer Registration and Analysis Service…">
            <a:extLst>
              <a:ext uri="{FF2B5EF4-FFF2-40B4-BE49-F238E27FC236}">
                <a16:creationId xmlns:a16="http://schemas.microsoft.com/office/drawing/2014/main" id="{B114F3C7-1071-AB2E-FEC7-234F9A2427DD}"/>
              </a:ext>
            </a:extLst>
          </p:cNvPr>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pl-PL" sz="3000" dirty="0">
                <a:solidFill>
                  <a:srgbClr val="2F7FB1"/>
                </a:solidFill>
                <a:latin typeface="Arial Rounded MT Bold" panose="020F0704030504030204" pitchFamily="34" charset="0"/>
              </a:rPr>
              <a:t>Flexibility</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FBB09DAF-26C4-B7A8-C705-91B38E97532E}"/>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0306D18A-568B-0A50-337F-654656CDDE6C}"/>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54E1EDC7-38AF-E3D9-1D27-BB43D360660D}"/>
              </a:ext>
            </a:extLst>
          </p:cNvPr>
          <p:cNvPicPr>
            <a:picLocks noChangeAspect="1"/>
          </p:cNvPicPr>
          <p:nvPr/>
        </p:nvPicPr>
        <p:blipFill>
          <a:blip r:embed="rId4"/>
          <a:stretch>
            <a:fillRect/>
          </a:stretch>
        </p:blipFill>
        <p:spPr>
          <a:xfrm>
            <a:off x="231457" y="6001196"/>
            <a:ext cx="3040380" cy="729692"/>
          </a:xfrm>
          <a:prstGeom prst="rect">
            <a:avLst/>
          </a:prstGeom>
        </p:spPr>
      </p:pic>
      <p:pic>
        <p:nvPicPr>
          <p:cNvPr id="4" name="Picture 3">
            <a:extLst>
              <a:ext uri="{FF2B5EF4-FFF2-40B4-BE49-F238E27FC236}">
                <a16:creationId xmlns:a16="http://schemas.microsoft.com/office/drawing/2014/main" id="{234CF22B-71B1-5EEA-5A0C-850FD9F8BC12}"/>
              </a:ext>
            </a:extLst>
          </p:cNvPr>
          <p:cNvPicPr>
            <a:picLocks noChangeAspect="1"/>
          </p:cNvPicPr>
          <p:nvPr/>
        </p:nvPicPr>
        <p:blipFill>
          <a:blip r:embed="rId5"/>
          <a:stretch>
            <a:fillRect/>
          </a:stretch>
        </p:blipFill>
        <p:spPr>
          <a:xfrm>
            <a:off x="182562" y="1334436"/>
            <a:ext cx="11826875" cy="2523067"/>
          </a:xfrm>
          <a:prstGeom prst="rect">
            <a:avLst/>
          </a:prstGeom>
        </p:spPr>
      </p:pic>
      <p:sp>
        <p:nvSpPr>
          <p:cNvPr id="3" name="TextBox 2">
            <a:extLst>
              <a:ext uri="{FF2B5EF4-FFF2-40B4-BE49-F238E27FC236}">
                <a16:creationId xmlns:a16="http://schemas.microsoft.com/office/drawing/2014/main" id="{A2306EC4-1D55-1809-4407-3AA2B5935003}"/>
              </a:ext>
            </a:extLst>
          </p:cNvPr>
          <p:cNvSpPr txBox="1"/>
          <p:nvPr/>
        </p:nvSpPr>
        <p:spPr>
          <a:xfrm>
            <a:off x="7155873" y="748451"/>
            <a:ext cx="6096000" cy="461665"/>
          </a:xfrm>
          <a:prstGeom prst="rect">
            <a:avLst/>
          </a:prstGeom>
          <a:noFill/>
        </p:spPr>
        <p:txBody>
          <a:bodyPr wrap="square">
            <a:spAutoFit/>
          </a:bodyPr>
          <a:lstStyle/>
          <a:p>
            <a:r>
              <a:rPr lang="en-GB" sz="2400" dirty="0">
                <a:solidFill>
                  <a:srgbClr val="7030A0"/>
                </a:solidFill>
                <a:latin typeface="Arial Rounded MT Bold" panose="020F0704030504030204" pitchFamily="34" charset="0"/>
              </a:rPr>
              <a:t>Not only closed formed ODEs!</a:t>
            </a:r>
          </a:p>
        </p:txBody>
      </p:sp>
      <p:sp>
        <p:nvSpPr>
          <p:cNvPr id="5" name="Rectangle 4">
            <a:extLst>
              <a:ext uri="{FF2B5EF4-FFF2-40B4-BE49-F238E27FC236}">
                <a16:creationId xmlns:a16="http://schemas.microsoft.com/office/drawing/2014/main" id="{BDCE9412-4E21-D402-7CD2-FA4282D21210}"/>
              </a:ext>
            </a:extLst>
          </p:cNvPr>
          <p:cNvSpPr/>
          <p:nvPr/>
        </p:nvSpPr>
        <p:spPr>
          <a:xfrm>
            <a:off x="285749" y="2957945"/>
            <a:ext cx="11629160" cy="5957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87F20B02-EB8D-AF7E-DD4F-03BD4D8588EC}"/>
              </a:ext>
            </a:extLst>
          </p:cNvPr>
          <p:cNvSpPr/>
          <p:nvPr/>
        </p:nvSpPr>
        <p:spPr>
          <a:xfrm>
            <a:off x="285749" y="3553691"/>
            <a:ext cx="11629160" cy="19944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834509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49" y="381000"/>
            <a:ext cx="12076236" cy="546100"/>
          </a:xfrm>
          <a:prstGeom prst="rect">
            <a:avLst/>
          </a:prstGeom>
        </p:spPr>
        <p:txBody>
          <a:bodyPr anchor="t" anchorCtr="0">
            <a:noAutofit/>
          </a:bodyPr>
          <a:lstStyle>
            <a:lvl1pPr defTabSz="448055">
              <a:defRPr sz="5586">
                <a:solidFill>
                  <a:srgbClr val="000000"/>
                </a:solidFill>
              </a:defRPr>
            </a:lvl1pPr>
          </a:lstStyle>
          <a:p>
            <a:r>
              <a:rPr lang="en-GB" sz="3000" dirty="0">
                <a:solidFill>
                  <a:srgbClr val="2F7FB1"/>
                </a:solidFill>
                <a:latin typeface="Arial Rounded MT Bold" panose="020F0704030504030204" pitchFamily="34" charset="0"/>
              </a:rPr>
              <a:t>This talk</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19" name="English National Cancer Registration and Analysis Service…">
            <a:extLst>
              <a:ext uri="{FF2B5EF4-FFF2-40B4-BE49-F238E27FC236}">
                <a16:creationId xmlns:a16="http://schemas.microsoft.com/office/drawing/2014/main" id="{E0941BD5-8AD2-FF2B-5DC9-265EE6351939}"/>
              </a:ext>
            </a:extLst>
          </p:cNvPr>
          <p:cNvSpPr txBox="1">
            <a:spLocks/>
          </p:cNvSpPr>
          <p:nvPr/>
        </p:nvSpPr>
        <p:spPr>
          <a:xfrm>
            <a:off x="6796563" y="3448924"/>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endParaRPr lang="en-US" sz="2800" dirty="0">
              <a:solidFill>
                <a:srgbClr val="7030A0"/>
              </a:solidFill>
              <a:latin typeface="Arial Rounded MT Bold" panose="020F0704030504030204" pitchFamily="34" charset="0"/>
            </a:endParaRPr>
          </a:p>
        </p:txBody>
      </p:sp>
      <p:sp>
        <p:nvSpPr>
          <p:cNvPr id="7" name="Rectangle 1">
            <a:extLst>
              <a:ext uri="{FF2B5EF4-FFF2-40B4-BE49-F238E27FC236}">
                <a16:creationId xmlns:a16="http://schemas.microsoft.com/office/drawing/2014/main" id="{51A62D1C-C061-3092-E251-883576294DF2}"/>
              </a:ext>
            </a:extLst>
          </p:cNvPr>
          <p:cNvSpPr>
            <a:spLocks noChangeArrowheads="1"/>
          </p:cNvSpPr>
          <p:nvPr/>
        </p:nvSpPr>
        <p:spPr bwMode="auto">
          <a:xfrm>
            <a:off x="630886" y="927100"/>
            <a:ext cx="11641013"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i="0" u="none" strike="noStrike" cap="none" normalizeH="0" baseline="0" dirty="0">
              <a:ln>
                <a:noFill/>
              </a:ln>
              <a:solidFill>
                <a:schemeClr val="tx1"/>
              </a:solidFill>
              <a:effectLst/>
              <a:latin typeface="Arial Rounded MT Bold" panose="020F0704030504030204" pitchFamily="34" charset="0"/>
            </a:endParaRPr>
          </a:p>
          <a:p>
            <a:r>
              <a:rPr lang="en-GB" sz="2400" dirty="0">
                <a:solidFill>
                  <a:srgbClr val="7030A0"/>
                </a:solidFill>
                <a:latin typeface="Arial Rounded MT Bold" panose="020F0704030504030204" pitchFamily="34" charset="0"/>
              </a:rPr>
              <a:t>We are entering a new </a:t>
            </a:r>
            <a:r>
              <a:rPr lang="en-GB" sz="2400" b="1" dirty="0">
                <a:solidFill>
                  <a:srgbClr val="7030A0"/>
                </a:solidFill>
                <a:latin typeface="Arial Rounded MT Bold" panose="020F0704030504030204" pitchFamily="34" charset="0"/>
              </a:rPr>
              <a:t>paradigm of discovery,</a:t>
            </a:r>
            <a:r>
              <a:rPr lang="en-GB" sz="2400" dirty="0">
                <a:solidFill>
                  <a:srgbClr val="7030A0"/>
                </a:solidFill>
                <a:latin typeface="Arial Rounded MT Bold" panose="020F0704030504030204" pitchFamily="34" charset="0"/>
              </a:rPr>
              <a:t> driven not by static models or datasets, but by </a:t>
            </a:r>
            <a:r>
              <a:rPr lang="en-GB" sz="2400" b="1" dirty="0">
                <a:solidFill>
                  <a:srgbClr val="7030A0"/>
                </a:solidFill>
                <a:latin typeface="Arial Rounded MT Bold" panose="020F0704030504030204" pitchFamily="34" charset="0"/>
              </a:rPr>
              <a:t>AI agents </a:t>
            </a:r>
            <a:r>
              <a:rPr lang="en-GB" sz="2400" dirty="0">
                <a:solidFill>
                  <a:srgbClr val="7030A0"/>
                </a:solidFill>
                <a:latin typeface="Arial Rounded MT Bold" panose="020F0704030504030204" pitchFamily="34" charset="0"/>
              </a:rPr>
              <a:t>capable of reasoning, experimentation, and evolving knowledge, transforming science from human-centric to </a:t>
            </a:r>
            <a:r>
              <a:rPr lang="en-GB" sz="2400" b="1" dirty="0">
                <a:solidFill>
                  <a:srgbClr val="7030A0"/>
                </a:solidFill>
                <a:latin typeface="Arial Rounded MT Bold" panose="020F0704030504030204" pitchFamily="34" charset="0"/>
              </a:rPr>
              <a:t>co-creative</a:t>
            </a:r>
            <a:endParaRPr lang="en-GB" sz="2400" dirty="0">
              <a:solidFill>
                <a:srgbClr val="7030A0"/>
              </a:solidFill>
              <a:latin typeface="Arial Rounded MT Bold" panose="020F0704030504030204" pitchFamily="34" charset="0"/>
            </a:endParaRPr>
          </a:p>
          <a:p>
            <a:pPr marL="342900" indent="-342900">
              <a:buFont typeface="Arial" panose="020B0604020202020204" pitchFamily="34" charset="0"/>
              <a:buChar char="•"/>
            </a:pPr>
            <a:endParaRPr lang="en-GB" sz="2400" dirty="0">
              <a:solidFill>
                <a:srgbClr val="7030A0"/>
              </a:solidFill>
              <a:latin typeface="Arial Rounded MT Bold" panose="020F0704030504030204" pitchFamily="34" charset="0"/>
            </a:endParaRPr>
          </a:p>
          <a:p>
            <a:pPr marL="342900" indent="-342900">
              <a:buFont typeface="Arial" panose="020B0604020202020204" pitchFamily="34" charset="0"/>
              <a:buChar char="•"/>
            </a:pPr>
            <a:r>
              <a:rPr lang="en-GB" sz="2400" dirty="0">
                <a:latin typeface="Arial Rounded MT Bold" panose="020F0704030504030204" pitchFamily="34" charset="0"/>
              </a:rPr>
              <a:t>LLM-based AI Agents</a:t>
            </a:r>
          </a:p>
          <a:p>
            <a:pPr marL="800100" lvl="1" indent="-342900">
              <a:buFont typeface="Arial" panose="020B0604020202020204" pitchFamily="34" charset="0"/>
              <a:buChar char="•"/>
            </a:pPr>
            <a:r>
              <a:rPr lang="en-GB" sz="2400" dirty="0">
                <a:latin typeface="Arial Rounded MT Bold" panose="020F0704030504030204" pitchFamily="34" charset="0"/>
              </a:rPr>
              <a:t>Why are they exciting</a:t>
            </a:r>
          </a:p>
          <a:p>
            <a:pPr marL="800100" lvl="1" indent="-342900">
              <a:buFont typeface="Arial" panose="020B0604020202020204" pitchFamily="34" charset="0"/>
              <a:buChar char="•"/>
            </a:pPr>
            <a:r>
              <a:rPr lang="en-GB" sz="2400" dirty="0">
                <a:latin typeface="Arial Rounded MT Bold" panose="020F0704030504030204" pitchFamily="34" charset="0"/>
              </a:rPr>
              <a:t>Examples</a:t>
            </a:r>
          </a:p>
          <a:p>
            <a:pPr marL="342900" indent="-342900">
              <a:buFont typeface="Arial" panose="020B0604020202020204" pitchFamily="34" charset="0"/>
              <a:buChar char="•"/>
            </a:pPr>
            <a:r>
              <a:rPr kumimoji="0" lang="en-US" altLang="en-US" sz="2400" i="0" u="none" strike="noStrike" cap="none" normalizeH="0" baseline="0" dirty="0">
                <a:ln>
                  <a:noFill/>
                </a:ln>
                <a:solidFill>
                  <a:schemeClr val="tx1"/>
                </a:solidFill>
                <a:effectLst/>
                <a:latin typeface="Arial Rounded MT Bold" panose="020F0704030504030204" pitchFamily="34" charset="0"/>
              </a:rPr>
              <a:t>Genies</a:t>
            </a:r>
            <a:r>
              <a:rPr lang="en-US" altLang="en-US" sz="2400" dirty="0">
                <a:latin typeface="Arial Rounded MT Bold" panose="020F0704030504030204" pitchFamily="34" charset="0"/>
              </a:rPr>
              <a:t>: Next-generation AI Agents</a:t>
            </a:r>
          </a:p>
        </p:txBody>
      </p:sp>
    </p:spTree>
    <p:extLst>
      <p:ext uri="{BB962C8B-B14F-4D97-AF65-F5344CB8AC3E}">
        <p14:creationId xmlns:p14="http://schemas.microsoft.com/office/powerpoint/2010/main" val="60574794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8EBC1-ADD9-7CFC-D228-A00AF761A8E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8E0633A-4667-7A9E-D76D-070E1267028A}"/>
              </a:ext>
            </a:extLst>
          </p:cNvPr>
          <p:cNvSpPr txBox="1"/>
          <p:nvPr/>
        </p:nvSpPr>
        <p:spPr>
          <a:xfrm>
            <a:off x="4751658" y="64235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pic>
        <p:nvPicPr>
          <p:cNvPr id="6" name="Picture 5">
            <a:extLst>
              <a:ext uri="{FF2B5EF4-FFF2-40B4-BE49-F238E27FC236}">
                <a16:creationId xmlns:a16="http://schemas.microsoft.com/office/drawing/2014/main" id="{7463F35C-8A7E-7DD5-DBCE-A4CDF3A2E861}"/>
              </a:ext>
            </a:extLst>
          </p:cNvPr>
          <p:cNvPicPr>
            <a:picLocks noChangeAspect="1"/>
          </p:cNvPicPr>
          <p:nvPr/>
        </p:nvPicPr>
        <p:blipFill>
          <a:blip r:embed="rId3"/>
          <a:stretch>
            <a:fillRect/>
          </a:stretch>
        </p:blipFill>
        <p:spPr>
          <a:xfrm>
            <a:off x="182796" y="6262050"/>
            <a:ext cx="2249997" cy="540000"/>
          </a:xfrm>
          <a:prstGeom prst="rect">
            <a:avLst/>
          </a:prstGeom>
        </p:spPr>
      </p:pic>
      <p:sp>
        <p:nvSpPr>
          <p:cNvPr id="7" name="Rectangle: Rounded Corners 18">
            <a:extLst>
              <a:ext uri="{FF2B5EF4-FFF2-40B4-BE49-F238E27FC236}">
                <a16:creationId xmlns:a16="http://schemas.microsoft.com/office/drawing/2014/main" id="{9292D0EB-755B-42D0-5B3E-2329981EFE0C}"/>
              </a:ext>
            </a:extLst>
          </p:cNvPr>
          <p:cNvSpPr/>
          <p:nvPr/>
        </p:nvSpPr>
        <p:spPr>
          <a:xfrm>
            <a:off x="671188" y="5106975"/>
            <a:ext cx="5699152" cy="579272"/>
          </a:xfrm>
          <a:prstGeom prst="roundRect">
            <a:avLst>
              <a:gd name="adj" fmla="val 23927"/>
            </a:avLst>
          </a:prstGeom>
          <a:solidFill>
            <a:srgbClr val="08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00"/>
                </a:solidFill>
                <a:latin typeface="Lato" panose="020F0502020204030203" pitchFamily="34" charset="0"/>
              </a:rPr>
              <a:t>https://</a:t>
            </a:r>
            <a:r>
              <a:rPr lang="en-US" sz="1400" b="1" dirty="0" err="1">
                <a:solidFill>
                  <a:srgbClr val="FFFF00"/>
                </a:solidFill>
                <a:latin typeface="Lato" panose="020F0502020204030203" pitchFamily="34" charset="0"/>
              </a:rPr>
              <a:t>www.vanderschaar-lab.com</a:t>
            </a:r>
            <a:r>
              <a:rPr lang="en-US" sz="1400" b="1" dirty="0">
                <a:solidFill>
                  <a:srgbClr val="FFFF00"/>
                </a:solidFill>
                <a:latin typeface="Lato" panose="020F0502020204030203" pitchFamily="34" charset="0"/>
              </a:rPr>
              <a:t>/genies-the-future-of-ai-agents/</a:t>
            </a:r>
            <a:endParaRPr lang="en-US" sz="1400" dirty="0">
              <a:solidFill>
                <a:srgbClr val="FFFF00"/>
              </a:solidFill>
              <a:latin typeface="Lato" panose="020F0502020204030203" pitchFamily="34" charset="0"/>
              <a:sym typeface="Wingdings" panose="05000000000000000000" pitchFamily="2" charset="2"/>
            </a:endParaRPr>
          </a:p>
        </p:txBody>
      </p:sp>
      <p:pic>
        <p:nvPicPr>
          <p:cNvPr id="9" name="Picture 8" descr="A purple background with white text&#10;&#10;AI-generated content may be incorrect.">
            <a:extLst>
              <a:ext uri="{FF2B5EF4-FFF2-40B4-BE49-F238E27FC236}">
                <a16:creationId xmlns:a16="http://schemas.microsoft.com/office/drawing/2014/main" id="{19DD457F-B8C8-6AAE-8B78-E7C015077171}"/>
              </a:ext>
            </a:extLst>
          </p:cNvPr>
          <p:cNvPicPr>
            <a:picLocks noChangeAspect="1"/>
          </p:cNvPicPr>
          <p:nvPr/>
        </p:nvPicPr>
        <p:blipFill>
          <a:blip r:embed="rId4"/>
          <a:stretch>
            <a:fillRect/>
          </a:stretch>
        </p:blipFill>
        <p:spPr>
          <a:xfrm>
            <a:off x="7029681" y="1118674"/>
            <a:ext cx="4307595" cy="4307595"/>
          </a:xfrm>
          <a:prstGeom prst="rect">
            <a:avLst/>
          </a:prstGeom>
        </p:spPr>
      </p:pic>
      <p:sp>
        <p:nvSpPr>
          <p:cNvPr id="10" name="English National Cancer Registration and Analysis Service…">
            <a:extLst>
              <a:ext uri="{FF2B5EF4-FFF2-40B4-BE49-F238E27FC236}">
                <a16:creationId xmlns:a16="http://schemas.microsoft.com/office/drawing/2014/main" id="{1256D5F1-D1D3-9234-C11B-AEAB320BF040}"/>
              </a:ext>
            </a:extLst>
          </p:cNvPr>
          <p:cNvSpPr txBox="1">
            <a:spLocks/>
          </p:cNvSpPr>
          <p:nvPr/>
        </p:nvSpPr>
        <p:spPr>
          <a:xfrm>
            <a:off x="285750" y="381000"/>
            <a:ext cx="11410950"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Arial Rounded MT Bold" panose="020F0704030504030204" pitchFamily="34" charset="77"/>
                <a:ea typeface="+mj-ea"/>
                <a:cs typeface="+mj-cs"/>
              </a:defRPr>
            </a:lvl1pPr>
          </a:lstStyle>
          <a:p>
            <a:r>
              <a:rPr lang="en-US" sz="3200" dirty="0">
                <a:solidFill>
                  <a:srgbClr val="2F7FB1"/>
                </a:solidFill>
                <a:latin typeface="Arial Rounded MT Bold" panose="020F0704030504030204" pitchFamily="34" charset="0"/>
              </a:rPr>
              <a:t>Genies – The Future of AI Agents</a:t>
            </a:r>
            <a:endParaRPr lang="en-US" sz="2400" dirty="0">
              <a:solidFill>
                <a:srgbClr val="2F7FB1"/>
              </a:solidFill>
              <a:latin typeface="Arial Rounded MT Bold" panose="020F0704030504030204" pitchFamily="34" charset="0"/>
            </a:endParaRPr>
          </a:p>
        </p:txBody>
      </p:sp>
      <p:pic>
        <p:nvPicPr>
          <p:cNvPr id="12" name="Picture 11" descr="A purple cover with white text&#10;&#10;AI-generated content may be incorrect.">
            <a:extLst>
              <a:ext uri="{FF2B5EF4-FFF2-40B4-BE49-F238E27FC236}">
                <a16:creationId xmlns:a16="http://schemas.microsoft.com/office/drawing/2014/main" id="{1FBB0A39-FCC5-355B-AB93-53F5477B752B}"/>
              </a:ext>
            </a:extLst>
          </p:cNvPr>
          <p:cNvPicPr>
            <a:picLocks noChangeAspect="1"/>
          </p:cNvPicPr>
          <p:nvPr/>
        </p:nvPicPr>
        <p:blipFill>
          <a:blip r:embed="rId5"/>
          <a:stretch>
            <a:fillRect/>
          </a:stretch>
        </p:blipFill>
        <p:spPr>
          <a:xfrm>
            <a:off x="671189" y="1587291"/>
            <a:ext cx="5699151" cy="2820874"/>
          </a:xfrm>
          <a:prstGeom prst="rect">
            <a:avLst/>
          </a:prstGeom>
        </p:spPr>
      </p:pic>
      <p:pic>
        <p:nvPicPr>
          <p:cNvPr id="14" name="Picture 13" descr="A qr code with a black background&#10;&#10;AI-generated content may be incorrect.">
            <a:extLst>
              <a:ext uri="{FF2B5EF4-FFF2-40B4-BE49-F238E27FC236}">
                <a16:creationId xmlns:a16="http://schemas.microsoft.com/office/drawing/2014/main" id="{922EEE97-02B3-9CC7-5655-BCE1CB42F8FC}"/>
              </a:ext>
            </a:extLst>
          </p:cNvPr>
          <p:cNvPicPr>
            <a:picLocks noChangeAspect="1"/>
          </p:cNvPicPr>
          <p:nvPr/>
        </p:nvPicPr>
        <p:blipFill>
          <a:blip r:embed="rId6"/>
          <a:stretch>
            <a:fillRect/>
          </a:stretch>
        </p:blipFill>
        <p:spPr>
          <a:xfrm>
            <a:off x="5210371" y="3298224"/>
            <a:ext cx="1041833" cy="1045608"/>
          </a:xfrm>
          <a:prstGeom prst="rect">
            <a:avLst/>
          </a:prstGeom>
        </p:spPr>
      </p:pic>
      <p:pic>
        <p:nvPicPr>
          <p:cNvPr id="2" name="Picture 1" descr="Text&#10;&#10;Description automatically generated">
            <a:extLst>
              <a:ext uri="{FF2B5EF4-FFF2-40B4-BE49-F238E27FC236}">
                <a16:creationId xmlns:a16="http://schemas.microsoft.com/office/drawing/2014/main" id="{55AB2CED-06F7-90D1-8563-5166E94BBD05}"/>
              </a:ext>
            </a:extLst>
          </p:cNvPr>
          <p:cNvPicPr>
            <a:picLocks noChangeAspect="1"/>
          </p:cNvPicPr>
          <p:nvPr/>
        </p:nvPicPr>
        <p:blipFill>
          <a:blip r:embed="rId7">
            <a:duotone>
              <a:schemeClr val="accent3">
                <a:shade val="45000"/>
                <a:satMod val="135000"/>
              </a:schemeClr>
              <a:prstClr val="white"/>
            </a:duotone>
          </a:blip>
          <a:stretch>
            <a:fillRect/>
          </a:stretch>
        </p:blipFill>
        <p:spPr>
          <a:xfrm>
            <a:off x="10277392" y="6399675"/>
            <a:ext cx="1731812" cy="360000"/>
          </a:xfrm>
          <a:prstGeom prst="rect">
            <a:avLst/>
          </a:prstGeom>
        </p:spPr>
      </p:pic>
    </p:spTree>
    <p:extLst>
      <p:ext uri="{BB962C8B-B14F-4D97-AF65-F5344CB8AC3E}">
        <p14:creationId xmlns:p14="http://schemas.microsoft.com/office/powerpoint/2010/main" val="909843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49" y="381000"/>
            <a:ext cx="11639551" cy="546100"/>
          </a:xfrm>
          <a:prstGeom prst="rect">
            <a:avLst/>
          </a:prstGeom>
        </p:spPr>
        <p:txBody>
          <a:bodyPr anchor="t" anchorCtr="0">
            <a:noAutofit/>
          </a:bodyPr>
          <a:lstStyle>
            <a:lvl1pPr defTabSz="448055">
              <a:defRPr sz="5586">
                <a:solidFill>
                  <a:srgbClr val="000000"/>
                </a:solidFill>
              </a:defRPr>
            </a:lvl1pPr>
          </a:lstStyle>
          <a:p>
            <a:r>
              <a:rPr lang="en-US" sz="3200" dirty="0">
                <a:solidFill>
                  <a:srgbClr val="2F7FB1"/>
                </a:solidFill>
                <a:latin typeface="Arial Rounded MT Bold" panose="020F0704030504030204" pitchFamily="34" charset="0"/>
              </a:rPr>
              <a:t>What is Reality-centric AI?</a:t>
            </a:r>
          </a:p>
        </p:txBody>
      </p:sp>
      <p:sp>
        <p:nvSpPr>
          <p:cNvPr id="11" name="TextBox 2">
            <a:extLst>
              <a:ext uri="{FF2B5EF4-FFF2-40B4-BE49-F238E27FC236}">
                <a16:creationId xmlns:a16="http://schemas.microsoft.com/office/drawing/2014/main" id="{005B3540-4F9B-4A56-9483-4F09EF5EB2B1}"/>
              </a:ext>
            </a:extLst>
          </p:cNvPr>
          <p:cNvSpPr txBox="1"/>
          <p:nvPr/>
        </p:nvSpPr>
        <p:spPr>
          <a:xfrm>
            <a:off x="9029" y="804956"/>
            <a:ext cx="11639609" cy="4889431"/>
          </a:xfrm>
          <a:prstGeom prst="rect">
            <a:avLst/>
          </a:prstGeom>
          <a:noFill/>
        </p:spPr>
        <p:txBody>
          <a:bodyPr wrap="square" rtlCol="0">
            <a:noAutofit/>
          </a:bodyPr>
          <a:lstStyle/>
          <a:p>
            <a:pPr lvl="1"/>
            <a:endParaRPr lang="en-US" sz="2400" dirty="0">
              <a:latin typeface="Arial Rounded MT Bold" panose="020F0704030504030204" pitchFamily="34" charset="0"/>
            </a:endParaRPr>
          </a:p>
          <a:p>
            <a:pPr marL="800100" lvl="1" indent="-342900">
              <a:buFont typeface="Arial" panose="020B0604020202020204" pitchFamily="34" charset="0"/>
              <a:buChar char="•"/>
            </a:pPr>
            <a:r>
              <a:rPr lang="en-US" sz="2800" dirty="0">
                <a:solidFill>
                  <a:srgbClr val="002060"/>
                </a:solidFill>
                <a:latin typeface="Arial Rounded MT Bold" panose="020F0704030504030204" pitchFamily="34" charset="0"/>
                <a:ea typeface="Calibri" panose="020F0502020204030204" pitchFamily="34" charset="0"/>
                <a:cs typeface="Times New Roman" panose="02020603050405020304" pitchFamily="18" charset="0"/>
              </a:rPr>
              <a:t>AI which aims to </a:t>
            </a:r>
            <a:r>
              <a:rPr lang="en-US" sz="2800" dirty="0">
                <a:solidFill>
                  <a:srgbClr val="EE048A"/>
                </a:solidFill>
                <a:latin typeface="Arial Rounded MT Bold" panose="020F0704030504030204" pitchFamily="34" charset="0"/>
                <a:ea typeface="Calibri" panose="020F0502020204030204" pitchFamily="34" charset="0"/>
                <a:cs typeface="Times New Roman" panose="02020603050405020304" pitchFamily="18" charset="0"/>
              </a:rPr>
              <a:t>solve real-world problems</a:t>
            </a:r>
            <a:r>
              <a:rPr lang="en-US" sz="2800" dirty="0">
                <a:solidFill>
                  <a:srgbClr val="002060"/>
                </a:solidFill>
                <a:latin typeface="Arial Rounded MT Bold" panose="020F0704030504030204" pitchFamily="34" charset="0"/>
                <a:ea typeface="Calibri" panose="020F0502020204030204" pitchFamily="34" charset="0"/>
                <a:cs typeface="Times New Roman" panose="02020603050405020304" pitchFamily="18" charset="0"/>
              </a:rPr>
              <a:t> </a:t>
            </a:r>
          </a:p>
          <a:p>
            <a:pPr marL="800100" lvl="1" indent="-342900">
              <a:buFont typeface="Arial" panose="020B0604020202020204" pitchFamily="34" charset="0"/>
              <a:buChar char="•"/>
            </a:pPr>
            <a:r>
              <a:rPr lang="en-US" sz="2800" dirty="0">
                <a:solidFill>
                  <a:srgbClr val="002060"/>
                </a:solidFill>
                <a:latin typeface="Arial Rounded MT Bold" panose="020F0704030504030204" pitchFamily="34" charset="0"/>
                <a:ea typeface="Calibri" panose="020F0502020204030204" pitchFamily="34" charset="0"/>
                <a:cs typeface="Times New Roman" panose="02020603050405020304" pitchFamily="18" charset="0"/>
              </a:rPr>
              <a:t>AI which operates effectively and accountably given the inherent and unavoidable </a:t>
            </a:r>
            <a:r>
              <a:rPr lang="en-US" sz="2800" dirty="0">
                <a:solidFill>
                  <a:srgbClr val="EE048A"/>
                </a:solidFill>
                <a:latin typeface="Arial Rounded MT Bold" panose="020F0704030504030204" pitchFamily="34" charset="0"/>
                <a:ea typeface="Calibri" panose="020F0502020204030204" pitchFamily="34" charset="0"/>
                <a:cs typeface="Times New Roman" panose="02020603050405020304" pitchFamily="18" charset="0"/>
              </a:rPr>
              <a:t>complexities of the real world </a:t>
            </a:r>
          </a:p>
          <a:p>
            <a:pPr marL="800100" lvl="1" indent="-342900">
              <a:buFont typeface="Arial" panose="020B0604020202020204" pitchFamily="34" charset="0"/>
              <a:buChar char="•"/>
            </a:pPr>
            <a:r>
              <a:rPr lang="en-US" sz="2800" dirty="0">
                <a:solidFill>
                  <a:srgbClr val="002060"/>
                </a:solidFill>
                <a:latin typeface="Arial Rounded MT Bold" panose="020F0704030504030204" pitchFamily="34" charset="0"/>
                <a:ea typeface="Calibri" panose="020F0502020204030204" pitchFamily="34" charset="0"/>
                <a:cs typeface="Times New Roman" panose="02020603050405020304" pitchFamily="18" charset="0"/>
              </a:rPr>
              <a:t>AI which </a:t>
            </a:r>
            <a:r>
              <a:rPr lang="en-US" sz="2800" dirty="0">
                <a:solidFill>
                  <a:srgbClr val="EE048A"/>
                </a:solidFill>
                <a:latin typeface="Arial Rounded MT Bold" panose="020F0704030504030204" pitchFamily="34" charset="0"/>
                <a:ea typeface="Calibri" panose="020F0502020204030204" pitchFamily="34" charset="0"/>
                <a:cs typeface="Times New Roman" panose="02020603050405020304" pitchFamily="18" charset="0"/>
              </a:rPr>
              <a:t>empowers, and does not marginalize humans</a:t>
            </a:r>
          </a:p>
          <a:p>
            <a:pPr marL="800100" lvl="1" indent="-342900">
              <a:buFont typeface="Arial" panose="020B0604020202020204" pitchFamily="34" charset="0"/>
              <a:buChar char="•"/>
            </a:pPr>
            <a:endParaRPr lang="en-US" sz="2800" i="1" dirty="0">
              <a:solidFill>
                <a:srgbClr val="7030A0"/>
              </a:solidFill>
              <a:effectLst/>
              <a:latin typeface="Arial Rounded MT Bold" panose="020F07040305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endParaRPr lang="en-US" sz="2400" dirty="0">
              <a:latin typeface="Arial Rounded MT Bold" panose="020F0704030504030204" pitchFamily="34" charset="0"/>
            </a:endParaRPr>
          </a:p>
        </p:txBody>
      </p:sp>
      <p:sp>
        <p:nvSpPr>
          <p:cNvPr id="7" name="TextBox 6">
            <a:extLst>
              <a:ext uri="{FF2B5EF4-FFF2-40B4-BE49-F238E27FC236}">
                <a16:creationId xmlns:a16="http://schemas.microsoft.com/office/drawing/2014/main" id="{5C7D0E27-05CA-4CB2-A5B7-64E596F74AC8}"/>
              </a:ext>
            </a:extLst>
          </p:cNvPr>
          <p:cNvSpPr txBox="1"/>
          <p:nvPr/>
        </p:nvSpPr>
        <p:spPr>
          <a:xfrm>
            <a:off x="4751658" y="64235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pic>
        <p:nvPicPr>
          <p:cNvPr id="8" name="Picture 7" descr="Text&#10;&#10;Description automatically generated">
            <a:extLst>
              <a:ext uri="{FF2B5EF4-FFF2-40B4-BE49-F238E27FC236}">
                <a16:creationId xmlns:a16="http://schemas.microsoft.com/office/drawing/2014/main" id="{43DB2FBC-0BE5-47C0-A0FD-A1B836FE44BF}"/>
              </a:ext>
            </a:extLst>
          </p:cNvPr>
          <p:cNvPicPr>
            <a:picLocks noChangeAspect="1"/>
          </p:cNvPicPr>
          <p:nvPr/>
        </p:nvPicPr>
        <p:blipFill>
          <a:blip r:embed="rId3">
            <a:duotone>
              <a:schemeClr val="accent3">
                <a:shade val="45000"/>
                <a:satMod val="135000"/>
              </a:schemeClr>
              <a:prstClr val="white"/>
            </a:duotone>
          </a:blip>
          <a:stretch>
            <a:fillRect/>
          </a:stretch>
        </p:blipFill>
        <p:spPr>
          <a:xfrm>
            <a:off x="10277392" y="6399675"/>
            <a:ext cx="1731812" cy="360000"/>
          </a:xfrm>
          <a:prstGeom prst="rect">
            <a:avLst/>
          </a:prstGeom>
        </p:spPr>
      </p:pic>
      <p:pic>
        <p:nvPicPr>
          <p:cNvPr id="9" name="Picture 8">
            <a:extLst>
              <a:ext uri="{FF2B5EF4-FFF2-40B4-BE49-F238E27FC236}">
                <a16:creationId xmlns:a16="http://schemas.microsoft.com/office/drawing/2014/main" id="{3F26093B-0C77-4DFE-B5A6-EEF00C7E2DFC}"/>
              </a:ext>
            </a:extLst>
          </p:cNvPr>
          <p:cNvPicPr>
            <a:picLocks noChangeAspect="1"/>
          </p:cNvPicPr>
          <p:nvPr/>
        </p:nvPicPr>
        <p:blipFill>
          <a:blip r:embed="rId4"/>
          <a:stretch>
            <a:fillRect/>
          </a:stretch>
        </p:blipFill>
        <p:spPr>
          <a:xfrm>
            <a:off x="182796" y="6262050"/>
            <a:ext cx="2249997" cy="540000"/>
          </a:xfrm>
          <a:prstGeom prst="rect">
            <a:avLst/>
          </a:prstGeom>
        </p:spPr>
      </p:pic>
      <p:pic>
        <p:nvPicPr>
          <p:cNvPr id="4" name="Picture 3" descr="A crowd of people on the street&#10;&#10;Description automatically generated with medium confidence">
            <a:extLst>
              <a:ext uri="{FF2B5EF4-FFF2-40B4-BE49-F238E27FC236}">
                <a16:creationId xmlns:a16="http://schemas.microsoft.com/office/drawing/2014/main" id="{6411A0A0-1806-74A8-4BFA-0C5F303B2094}"/>
              </a:ext>
            </a:extLst>
          </p:cNvPr>
          <p:cNvPicPr>
            <a:picLocks noChangeAspect="1"/>
          </p:cNvPicPr>
          <p:nvPr/>
        </p:nvPicPr>
        <p:blipFill>
          <a:blip r:embed="rId5"/>
          <a:stretch>
            <a:fillRect/>
          </a:stretch>
        </p:blipFill>
        <p:spPr>
          <a:xfrm>
            <a:off x="3499901" y="3038344"/>
            <a:ext cx="4868595" cy="3361331"/>
          </a:xfrm>
          <a:prstGeom prst="rect">
            <a:avLst/>
          </a:prstGeom>
        </p:spPr>
      </p:pic>
    </p:spTree>
    <p:extLst>
      <p:ext uri="{BB962C8B-B14F-4D97-AF65-F5344CB8AC3E}">
        <p14:creationId xmlns:p14="http://schemas.microsoft.com/office/powerpoint/2010/main" val="21665716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19" name="English National Cancer Registration and Analysis Service…">
            <a:extLst>
              <a:ext uri="{FF2B5EF4-FFF2-40B4-BE49-F238E27FC236}">
                <a16:creationId xmlns:a16="http://schemas.microsoft.com/office/drawing/2014/main" id="{E0941BD5-8AD2-FF2B-5DC9-265EE6351939}"/>
              </a:ext>
            </a:extLst>
          </p:cNvPr>
          <p:cNvSpPr txBox="1">
            <a:spLocks/>
          </p:cNvSpPr>
          <p:nvPr/>
        </p:nvSpPr>
        <p:spPr>
          <a:xfrm>
            <a:off x="6796563" y="3448924"/>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endParaRPr lang="en-US" sz="2800" dirty="0">
              <a:solidFill>
                <a:srgbClr val="7030A0"/>
              </a:solidFill>
              <a:latin typeface="Arial Rounded MT Bold" panose="020F0704030504030204" pitchFamily="34" charset="0"/>
            </a:endParaRPr>
          </a:p>
        </p:txBody>
      </p:sp>
      <p:sp>
        <p:nvSpPr>
          <p:cNvPr id="12" name="TextBox 11">
            <a:extLst>
              <a:ext uri="{FF2B5EF4-FFF2-40B4-BE49-F238E27FC236}">
                <a16:creationId xmlns:a16="http://schemas.microsoft.com/office/drawing/2014/main" id="{3AFD639F-A2EF-960E-0A44-90311DA3EC71}"/>
              </a:ext>
            </a:extLst>
          </p:cNvPr>
          <p:cNvSpPr txBox="1"/>
          <p:nvPr/>
        </p:nvSpPr>
        <p:spPr>
          <a:xfrm>
            <a:off x="734117" y="621450"/>
            <a:ext cx="11177146" cy="607602"/>
          </a:xfrm>
          <a:prstGeom prst="rect">
            <a:avLst/>
          </a:prstGeom>
          <a:noFill/>
        </p:spPr>
        <p:txBody>
          <a:bodyPr wrap="square">
            <a:spAutoFit/>
          </a:bodyPr>
          <a:lstStyle/>
          <a:p>
            <a:pPr>
              <a:lnSpc>
                <a:spcPct val="107000"/>
              </a:lnSpc>
              <a:spcBef>
                <a:spcPts val="800"/>
              </a:spcBef>
              <a:spcAft>
                <a:spcPts val="400"/>
              </a:spcAft>
            </a:pPr>
            <a:r>
              <a:rPr lang="en-GB" sz="3400" b="1" kern="0" dirty="0">
                <a:solidFill>
                  <a:srgbClr val="2F7FB1"/>
                </a:solidFill>
                <a:effectLst/>
                <a:latin typeface="Arial Rounded MT Bold" panose="020F0704030504030204" pitchFamily="34" charset="0"/>
                <a:ea typeface="Times New Roman" panose="02020603050405020304" pitchFamily="18" charset="0"/>
                <a:cs typeface="Times New Roman" panose="02020603050405020304" pitchFamily="18" charset="0"/>
              </a:rPr>
              <a:t>Introducing Genies: Next-generation AI agents</a:t>
            </a:r>
            <a:endParaRPr lang="en-GB" sz="3400" b="1" kern="100" dirty="0">
              <a:solidFill>
                <a:srgbClr val="2F7FB1"/>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7CC0842-9CDB-404C-206D-4521336398E8}"/>
              </a:ext>
            </a:extLst>
          </p:cNvPr>
          <p:cNvSpPr txBox="1"/>
          <p:nvPr/>
        </p:nvSpPr>
        <p:spPr>
          <a:xfrm>
            <a:off x="231457" y="1396950"/>
            <a:ext cx="12113299" cy="4238596"/>
          </a:xfrm>
          <a:prstGeom prst="rect">
            <a:avLst/>
          </a:prstGeom>
          <a:noFill/>
        </p:spPr>
        <p:txBody>
          <a:bodyPr wrap="square">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GB" sz="2400" kern="0" dirty="0">
                <a:effectLst/>
                <a:latin typeface="Arial Rounded MT Bold" panose="020F0704030504030204" pitchFamily="34" charset="0"/>
                <a:ea typeface="Times New Roman" panose="02020603050405020304" pitchFamily="18" charset="0"/>
                <a:cs typeface="Times New Roman" panose="02020603050405020304" pitchFamily="18" charset="0"/>
              </a:rPr>
              <a:t>What Are Genies?</a:t>
            </a:r>
            <a:endParaRPr lang="en-GB" sz="24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GB" sz="2400" kern="0" dirty="0">
                <a:effectLst/>
                <a:latin typeface="Arial Rounded MT Bold" panose="020F0704030504030204" pitchFamily="34" charset="0"/>
                <a:ea typeface="Times New Roman" panose="02020603050405020304" pitchFamily="18" charset="0"/>
                <a:cs typeface="Times New Roman" panose="02020603050405020304" pitchFamily="18" charset="0"/>
              </a:rPr>
              <a:t>Sophisticated, multi-capable AI “companions” that generate ideas, plan strategies, reason adaptively, and learn continuously.</a:t>
            </a:r>
            <a:endParaRPr lang="en-GB" sz="24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GB" sz="2400" kern="0" dirty="0">
                <a:effectLst/>
                <a:latin typeface="Arial Rounded MT Bold" panose="020F0704030504030204" pitchFamily="34" charset="0"/>
                <a:ea typeface="Times New Roman" panose="02020603050405020304" pitchFamily="18" charset="0"/>
                <a:cs typeface="Times New Roman" panose="02020603050405020304" pitchFamily="18" charset="0"/>
              </a:rPr>
              <a:t>Designed to amplify human potential rather than replace it.</a:t>
            </a:r>
            <a:endParaRPr lang="en-GB" sz="24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GB" sz="2400" kern="0" dirty="0">
                <a:effectLst/>
                <a:latin typeface="Arial Rounded MT Bold" panose="020F0704030504030204" pitchFamily="34" charset="0"/>
                <a:ea typeface="Times New Roman" panose="02020603050405020304" pitchFamily="18" charset="0"/>
                <a:cs typeface="Times New Roman" panose="02020603050405020304" pitchFamily="18" charset="0"/>
              </a:rPr>
              <a:t>Goal</a:t>
            </a:r>
            <a:endParaRPr lang="en-GB" sz="24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GB" sz="2400" kern="0" dirty="0">
                <a:effectLst/>
                <a:latin typeface="Arial Rounded MT Bold" panose="020F0704030504030204" pitchFamily="34" charset="0"/>
                <a:ea typeface="Times New Roman" panose="02020603050405020304" pitchFamily="18" charset="0"/>
                <a:cs typeface="Times New Roman" panose="02020603050405020304" pitchFamily="18" charset="0"/>
              </a:rPr>
              <a:t>Empower humans through collaboration, trust, and transparent decision-making.</a:t>
            </a:r>
            <a:endParaRPr lang="en-GB" sz="24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GB" sz="2400" kern="0" dirty="0">
                <a:effectLst/>
                <a:latin typeface="Arial Rounded MT Bold" panose="020F0704030504030204" pitchFamily="34" charset="0"/>
                <a:ea typeface="Times New Roman" panose="02020603050405020304" pitchFamily="18" charset="0"/>
                <a:cs typeface="Times New Roman" panose="02020603050405020304" pitchFamily="18" charset="0"/>
              </a:rPr>
              <a:t>Move beyond narrow task automation or purely reactive “agents.”</a:t>
            </a:r>
            <a:endParaRPr lang="en-GB" sz="2400" kern="100" dirty="0">
              <a:effectLst/>
              <a:latin typeface="Arial Rounded MT Bold" panose="020F0704030504030204" pitchFamily="34" charset="0"/>
              <a:ea typeface="Aptos" panose="020B0004020202020204" pitchFamily="34" charset="0"/>
              <a:cs typeface="Times New Roman" panose="02020603050405020304" pitchFamily="18" charset="0"/>
            </a:endParaRPr>
          </a:p>
          <a:p>
            <a:pPr marL="342900" lvl="0" indent="-342900">
              <a:spcAft>
                <a:spcPts val="800"/>
              </a:spcAft>
              <a:buSzPts val="1000"/>
              <a:buFont typeface="Symbol" panose="05050102010706020507" pitchFamily="18" charset="2"/>
              <a:buChar char=""/>
              <a:tabLst>
                <a:tab pos="457200" algn="l"/>
              </a:tabLst>
            </a:pPr>
            <a:endParaRPr lang="en-GB" sz="2400" kern="100" dirty="0">
              <a:effectLst/>
              <a:latin typeface="Arial Rounded MT Bold" panose="020F070403050403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0299741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19" name="English National Cancer Registration and Analysis Service…">
            <a:extLst>
              <a:ext uri="{FF2B5EF4-FFF2-40B4-BE49-F238E27FC236}">
                <a16:creationId xmlns:a16="http://schemas.microsoft.com/office/drawing/2014/main" id="{E0941BD5-8AD2-FF2B-5DC9-265EE6351939}"/>
              </a:ext>
            </a:extLst>
          </p:cNvPr>
          <p:cNvSpPr txBox="1">
            <a:spLocks/>
          </p:cNvSpPr>
          <p:nvPr/>
        </p:nvSpPr>
        <p:spPr>
          <a:xfrm>
            <a:off x="6796563" y="3448924"/>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endParaRPr lang="en-US" sz="2800" dirty="0">
              <a:solidFill>
                <a:srgbClr val="7030A0"/>
              </a:solidFill>
              <a:latin typeface="Arial Rounded MT Bold" panose="020F0704030504030204" pitchFamily="34" charset="0"/>
            </a:endParaRPr>
          </a:p>
        </p:txBody>
      </p:sp>
      <p:sp>
        <p:nvSpPr>
          <p:cNvPr id="12" name="TextBox 11">
            <a:extLst>
              <a:ext uri="{FF2B5EF4-FFF2-40B4-BE49-F238E27FC236}">
                <a16:creationId xmlns:a16="http://schemas.microsoft.com/office/drawing/2014/main" id="{3AFD639F-A2EF-960E-0A44-90311DA3EC71}"/>
              </a:ext>
            </a:extLst>
          </p:cNvPr>
          <p:cNvSpPr txBox="1"/>
          <p:nvPr/>
        </p:nvSpPr>
        <p:spPr>
          <a:xfrm>
            <a:off x="734117" y="621450"/>
            <a:ext cx="11177146" cy="607602"/>
          </a:xfrm>
          <a:prstGeom prst="rect">
            <a:avLst/>
          </a:prstGeom>
          <a:noFill/>
        </p:spPr>
        <p:txBody>
          <a:bodyPr wrap="square">
            <a:spAutoFit/>
          </a:bodyPr>
          <a:lstStyle/>
          <a:p>
            <a:pPr>
              <a:lnSpc>
                <a:spcPct val="107000"/>
              </a:lnSpc>
              <a:spcBef>
                <a:spcPts val="800"/>
              </a:spcBef>
              <a:spcAft>
                <a:spcPts val="400"/>
              </a:spcAft>
            </a:pPr>
            <a:r>
              <a:rPr lang="en-GB" sz="3400" b="1" kern="0" dirty="0">
                <a:solidFill>
                  <a:srgbClr val="2F7FB1"/>
                </a:solidFill>
                <a:effectLst/>
                <a:latin typeface="Arial Rounded MT Bold" panose="020F0704030504030204" pitchFamily="34" charset="0"/>
                <a:ea typeface="Times New Roman" panose="02020603050405020304" pitchFamily="18" charset="0"/>
                <a:cs typeface="Times New Roman" panose="02020603050405020304" pitchFamily="18" charset="0"/>
              </a:rPr>
              <a:t>Genies: The Synergy Loops</a:t>
            </a:r>
            <a:endParaRPr lang="en-GB" sz="3400" b="1" kern="100" dirty="0">
              <a:solidFill>
                <a:srgbClr val="2F7FB1"/>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7CC0842-9CDB-404C-206D-4521336398E8}"/>
              </a:ext>
            </a:extLst>
          </p:cNvPr>
          <p:cNvSpPr txBox="1"/>
          <p:nvPr/>
        </p:nvSpPr>
        <p:spPr>
          <a:xfrm>
            <a:off x="977415" y="1709771"/>
            <a:ext cx="12113299" cy="3785652"/>
          </a:xfrm>
          <a:prstGeom prst="rect">
            <a:avLst/>
          </a:prstGeom>
          <a:noFill/>
        </p:spPr>
        <p:txBody>
          <a:bodyPr wrap="square">
            <a:spAutoFit/>
          </a:bodyPr>
          <a:lstStyle/>
          <a:p>
            <a:pPr lvl="0"/>
            <a:r>
              <a:rPr lang="en-GB" sz="2400" dirty="0">
                <a:solidFill>
                  <a:srgbClr val="7030A0"/>
                </a:solidFill>
                <a:latin typeface="Arial Rounded MT Bold" panose="020F0704030504030204" pitchFamily="34" charset="0"/>
              </a:rPr>
              <a:t>Five Interconnected Steps</a:t>
            </a:r>
          </a:p>
          <a:p>
            <a:pPr lvl="1"/>
            <a:r>
              <a:rPr lang="en-GB" sz="2400" dirty="0">
                <a:latin typeface="Arial Rounded MT Bold" panose="020F0704030504030204" pitchFamily="34" charset="0"/>
              </a:rPr>
              <a:t>Innovation: Generating novel ideas, challenging assumptions.</a:t>
            </a:r>
          </a:p>
          <a:p>
            <a:pPr lvl="1"/>
            <a:r>
              <a:rPr lang="en-GB" sz="2400" dirty="0">
                <a:latin typeface="Arial Rounded MT Bold" panose="020F0704030504030204" pitchFamily="34" charset="0"/>
              </a:rPr>
              <a:t>Operation: Planning and executing complex strategies.</a:t>
            </a:r>
          </a:p>
          <a:p>
            <a:pPr lvl="1"/>
            <a:r>
              <a:rPr lang="en-GB" sz="2400" dirty="0">
                <a:latin typeface="Arial Rounded MT Bold" panose="020F0704030504030204" pitchFamily="34" charset="0"/>
              </a:rPr>
              <a:t>Validation: Rigorous reasoning and testing outcomes.</a:t>
            </a:r>
          </a:p>
          <a:p>
            <a:pPr lvl="1"/>
            <a:r>
              <a:rPr lang="en-GB" sz="2400" dirty="0">
                <a:latin typeface="Arial Rounded MT Bold" panose="020F0704030504030204" pitchFamily="34" charset="0"/>
              </a:rPr>
              <a:t>Evolution: Continuous communication and learning.</a:t>
            </a:r>
          </a:p>
          <a:p>
            <a:pPr lvl="1"/>
            <a:r>
              <a:rPr lang="en-GB" sz="2400" dirty="0">
                <a:latin typeface="Arial Rounded MT Bold" panose="020F0704030504030204" pitchFamily="34" charset="0"/>
              </a:rPr>
              <a:t>Empowerment: Building trust, expanding human abilities.</a:t>
            </a:r>
          </a:p>
          <a:p>
            <a:pPr lvl="0"/>
            <a:r>
              <a:rPr lang="en-GB" sz="2400" dirty="0">
                <a:solidFill>
                  <a:srgbClr val="7030A0"/>
                </a:solidFill>
                <a:latin typeface="Arial Rounded MT Bold" panose="020F0704030504030204" pitchFamily="34" charset="0"/>
              </a:rPr>
              <a:t>Self-Improving Cycle</a:t>
            </a:r>
          </a:p>
          <a:p>
            <a:pPr lvl="1"/>
            <a:r>
              <a:rPr lang="en-GB" sz="2400" dirty="0">
                <a:latin typeface="Arial Rounded MT Bold" panose="020F0704030504030204" pitchFamily="34" charset="0"/>
              </a:rPr>
              <a:t>Each step reinforces the others, allowing genies to adapt over time.</a:t>
            </a:r>
          </a:p>
          <a:p>
            <a:pPr lvl="1"/>
            <a:r>
              <a:rPr lang="en-GB" sz="2400" dirty="0">
                <a:latin typeface="Arial Rounded MT Bold" panose="020F0704030504030204" pitchFamily="34" charset="0"/>
              </a:rPr>
              <a:t>Designed for long-term partnership with humans (and other genies).</a:t>
            </a:r>
          </a:p>
          <a:p>
            <a:pPr marL="342900" lvl="0" indent="-342900">
              <a:spcAft>
                <a:spcPts val="800"/>
              </a:spcAft>
              <a:buSzPts val="1000"/>
              <a:buFont typeface="Symbol" panose="05050102010706020507" pitchFamily="18" charset="2"/>
              <a:buChar char=""/>
              <a:tabLst>
                <a:tab pos="457200" algn="l"/>
              </a:tabLst>
            </a:pPr>
            <a:endParaRPr lang="en-GB" sz="2400" kern="100" dirty="0">
              <a:effectLst/>
              <a:latin typeface="Arial Rounded MT Bold" panose="020F070403050403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1258945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FAFCEB-A3F7-3C70-81F6-E5A243420C0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E9018DB-5A43-D38D-5090-AF656513B056}"/>
              </a:ext>
            </a:extLst>
          </p:cNvPr>
          <p:cNvSpPr txBox="1"/>
          <p:nvPr/>
        </p:nvSpPr>
        <p:spPr>
          <a:xfrm>
            <a:off x="4751658" y="64235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pic>
        <p:nvPicPr>
          <p:cNvPr id="6" name="Picture 5">
            <a:extLst>
              <a:ext uri="{FF2B5EF4-FFF2-40B4-BE49-F238E27FC236}">
                <a16:creationId xmlns:a16="http://schemas.microsoft.com/office/drawing/2014/main" id="{1A2F4E1E-701C-FB59-65A3-5310FBB51D8F}"/>
              </a:ext>
            </a:extLst>
          </p:cNvPr>
          <p:cNvPicPr>
            <a:picLocks noChangeAspect="1"/>
          </p:cNvPicPr>
          <p:nvPr/>
        </p:nvPicPr>
        <p:blipFill>
          <a:blip r:embed="rId3"/>
          <a:stretch>
            <a:fillRect/>
          </a:stretch>
        </p:blipFill>
        <p:spPr>
          <a:xfrm>
            <a:off x="182796" y="6262050"/>
            <a:ext cx="2249997" cy="540000"/>
          </a:xfrm>
          <a:prstGeom prst="rect">
            <a:avLst/>
          </a:prstGeom>
        </p:spPr>
      </p:pic>
      <p:sp>
        <p:nvSpPr>
          <p:cNvPr id="10" name="English National Cancer Registration and Analysis Service…">
            <a:extLst>
              <a:ext uri="{FF2B5EF4-FFF2-40B4-BE49-F238E27FC236}">
                <a16:creationId xmlns:a16="http://schemas.microsoft.com/office/drawing/2014/main" id="{B3D22B33-9C41-0D01-FA65-AFD3332B2CF3}"/>
              </a:ext>
            </a:extLst>
          </p:cNvPr>
          <p:cNvSpPr txBox="1">
            <a:spLocks/>
          </p:cNvSpPr>
          <p:nvPr/>
        </p:nvSpPr>
        <p:spPr>
          <a:xfrm>
            <a:off x="285750" y="381000"/>
            <a:ext cx="11410950"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Arial Rounded MT Bold" panose="020F0704030504030204" pitchFamily="34" charset="77"/>
                <a:ea typeface="+mj-ea"/>
                <a:cs typeface="+mj-cs"/>
              </a:defRPr>
            </a:lvl1pPr>
          </a:lstStyle>
          <a:p>
            <a:r>
              <a:rPr lang="en-US" sz="3200" dirty="0">
                <a:solidFill>
                  <a:srgbClr val="2F7FB1"/>
                </a:solidFill>
                <a:latin typeface="Arial Rounded MT Bold" panose="020F0704030504030204" pitchFamily="34" charset="0"/>
              </a:rPr>
              <a:t>Genies – Core Capabilities</a:t>
            </a:r>
          </a:p>
          <a:p>
            <a:endParaRPr lang="en-US" sz="2400" dirty="0">
              <a:solidFill>
                <a:srgbClr val="2F7FB1"/>
              </a:solidFill>
              <a:latin typeface="Arial Rounded MT Bold" panose="020F0704030504030204" pitchFamily="34" charset="0"/>
            </a:endParaRPr>
          </a:p>
        </p:txBody>
      </p:sp>
      <p:sp>
        <p:nvSpPr>
          <p:cNvPr id="8" name="Oval 7">
            <a:extLst>
              <a:ext uri="{FF2B5EF4-FFF2-40B4-BE49-F238E27FC236}">
                <a16:creationId xmlns:a16="http://schemas.microsoft.com/office/drawing/2014/main" id="{1126AA19-5A22-1673-626E-E603EEBD04CA}"/>
              </a:ext>
            </a:extLst>
          </p:cNvPr>
          <p:cNvSpPr/>
          <p:nvPr/>
        </p:nvSpPr>
        <p:spPr>
          <a:xfrm>
            <a:off x="5376000" y="927100"/>
            <a:ext cx="1440000" cy="1440000"/>
          </a:xfrm>
          <a:prstGeom prst="ellipse">
            <a:avLst/>
          </a:prstGeom>
          <a:solidFill>
            <a:srgbClr val="8C237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Rounded MT Bold" panose="020F0704030504030204" pitchFamily="34" charset="0"/>
              </a:rPr>
              <a:t>Generate &amp; Innovate</a:t>
            </a:r>
          </a:p>
        </p:txBody>
      </p:sp>
      <p:sp>
        <p:nvSpPr>
          <p:cNvPr id="9" name="Oval 8">
            <a:extLst>
              <a:ext uri="{FF2B5EF4-FFF2-40B4-BE49-F238E27FC236}">
                <a16:creationId xmlns:a16="http://schemas.microsoft.com/office/drawing/2014/main" id="{0FB0F0F2-52BB-55BE-A8B4-43B634CA9A4E}"/>
              </a:ext>
            </a:extLst>
          </p:cNvPr>
          <p:cNvSpPr/>
          <p:nvPr/>
        </p:nvSpPr>
        <p:spPr>
          <a:xfrm>
            <a:off x="7356000" y="4263584"/>
            <a:ext cx="1440000" cy="1440000"/>
          </a:xfrm>
          <a:prstGeom prst="ellipse">
            <a:avLst/>
          </a:prstGeom>
          <a:solidFill>
            <a:srgbClr val="8C237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Rounded MT Bold" panose="020F0704030504030204" pitchFamily="34" charset="0"/>
              </a:rPr>
              <a:t>Reason and Validate</a:t>
            </a:r>
          </a:p>
        </p:txBody>
      </p:sp>
      <p:sp>
        <p:nvSpPr>
          <p:cNvPr id="26" name="Oval 25">
            <a:extLst>
              <a:ext uri="{FF2B5EF4-FFF2-40B4-BE49-F238E27FC236}">
                <a16:creationId xmlns:a16="http://schemas.microsoft.com/office/drawing/2014/main" id="{1FDE4230-78E6-8124-3793-A64CA8998990}"/>
              </a:ext>
            </a:extLst>
          </p:cNvPr>
          <p:cNvSpPr/>
          <p:nvPr/>
        </p:nvSpPr>
        <p:spPr>
          <a:xfrm>
            <a:off x="7356000" y="1158931"/>
            <a:ext cx="1440000" cy="1440000"/>
          </a:xfrm>
          <a:prstGeom prst="ellipse">
            <a:avLst/>
          </a:prstGeom>
          <a:solidFill>
            <a:srgbClr val="8C237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Rounded MT Bold" panose="020F0704030504030204" pitchFamily="34" charset="0"/>
              </a:rPr>
              <a:t>Plan</a:t>
            </a:r>
          </a:p>
        </p:txBody>
      </p:sp>
      <p:sp>
        <p:nvSpPr>
          <p:cNvPr id="28" name="Oval 27">
            <a:extLst>
              <a:ext uri="{FF2B5EF4-FFF2-40B4-BE49-F238E27FC236}">
                <a16:creationId xmlns:a16="http://schemas.microsoft.com/office/drawing/2014/main" id="{AA150C98-76D4-39E2-B121-E0CFDDE2A6E5}"/>
              </a:ext>
            </a:extLst>
          </p:cNvPr>
          <p:cNvSpPr/>
          <p:nvPr/>
        </p:nvSpPr>
        <p:spPr>
          <a:xfrm>
            <a:off x="8950332" y="2683505"/>
            <a:ext cx="1440000" cy="1440000"/>
          </a:xfrm>
          <a:prstGeom prst="ellipse">
            <a:avLst/>
          </a:prstGeom>
          <a:solidFill>
            <a:srgbClr val="8C237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Rounded MT Bold" panose="020F0704030504030204" pitchFamily="34" charset="0"/>
              </a:rPr>
              <a:t>Act</a:t>
            </a:r>
          </a:p>
        </p:txBody>
      </p:sp>
      <p:sp>
        <p:nvSpPr>
          <p:cNvPr id="31" name="Oval 30">
            <a:extLst>
              <a:ext uri="{FF2B5EF4-FFF2-40B4-BE49-F238E27FC236}">
                <a16:creationId xmlns:a16="http://schemas.microsoft.com/office/drawing/2014/main" id="{DE30669A-DA99-C938-4631-DE611FA7D73A}"/>
              </a:ext>
            </a:extLst>
          </p:cNvPr>
          <p:cNvSpPr/>
          <p:nvPr/>
        </p:nvSpPr>
        <p:spPr>
          <a:xfrm>
            <a:off x="3396000" y="1158931"/>
            <a:ext cx="1440000" cy="1440000"/>
          </a:xfrm>
          <a:prstGeom prst="ellipse">
            <a:avLst/>
          </a:prstGeom>
          <a:solidFill>
            <a:srgbClr val="8C237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latin typeface="Arial Rounded MT Bold" panose="020F0704030504030204" pitchFamily="34" charset="0"/>
              </a:rPr>
              <a:t>Empower Humans</a:t>
            </a:r>
          </a:p>
        </p:txBody>
      </p:sp>
      <p:grpSp>
        <p:nvGrpSpPr>
          <p:cNvPr id="39" name="Group 38">
            <a:extLst>
              <a:ext uri="{FF2B5EF4-FFF2-40B4-BE49-F238E27FC236}">
                <a16:creationId xmlns:a16="http://schemas.microsoft.com/office/drawing/2014/main" id="{3E42E969-7F59-EB98-14D5-21ED76192646}"/>
              </a:ext>
            </a:extLst>
          </p:cNvPr>
          <p:cNvGrpSpPr/>
          <p:nvPr/>
        </p:nvGrpSpPr>
        <p:grpSpPr>
          <a:xfrm>
            <a:off x="5376000" y="4822050"/>
            <a:ext cx="1440000" cy="1440000"/>
            <a:chOff x="5376000" y="4822050"/>
            <a:chExt cx="1440000" cy="1440000"/>
          </a:xfrm>
        </p:grpSpPr>
        <p:sp>
          <p:nvSpPr>
            <p:cNvPr id="15" name="Oval 14">
              <a:extLst>
                <a:ext uri="{FF2B5EF4-FFF2-40B4-BE49-F238E27FC236}">
                  <a16:creationId xmlns:a16="http://schemas.microsoft.com/office/drawing/2014/main" id="{8758CEFE-9591-AB66-3B86-A0F1AF6E3BD1}"/>
                </a:ext>
              </a:extLst>
            </p:cNvPr>
            <p:cNvSpPr/>
            <p:nvPr/>
          </p:nvSpPr>
          <p:spPr>
            <a:xfrm>
              <a:off x="5376000" y="4822050"/>
              <a:ext cx="1440000" cy="1440000"/>
            </a:xfrm>
            <a:prstGeom prst="ellipse">
              <a:avLst/>
            </a:prstGeom>
            <a:solidFill>
              <a:srgbClr val="8C237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bg1"/>
                </a:solidFill>
                <a:latin typeface="Arial Rounded MT Bold" panose="020F0704030504030204" pitchFamily="34" charset="0"/>
              </a:endParaRPr>
            </a:p>
          </p:txBody>
        </p:sp>
        <p:sp>
          <p:nvSpPr>
            <p:cNvPr id="33" name="TextBox 32">
              <a:extLst>
                <a:ext uri="{FF2B5EF4-FFF2-40B4-BE49-F238E27FC236}">
                  <a16:creationId xmlns:a16="http://schemas.microsoft.com/office/drawing/2014/main" id="{A1FA21AE-3EC3-22D7-00B2-0EA9C0506EE9}"/>
                </a:ext>
              </a:extLst>
            </p:cNvPr>
            <p:cNvSpPr txBox="1"/>
            <p:nvPr/>
          </p:nvSpPr>
          <p:spPr>
            <a:xfrm>
              <a:off x="5376000" y="5172718"/>
              <a:ext cx="1440000" cy="738664"/>
            </a:xfrm>
            <a:prstGeom prst="rect">
              <a:avLst/>
            </a:prstGeom>
            <a:noFill/>
          </p:spPr>
          <p:txBody>
            <a:bodyPr wrap="square">
              <a:spAutoFit/>
            </a:bodyPr>
            <a:lstStyle/>
            <a:p>
              <a:pPr algn="ctr"/>
              <a:r>
                <a:rPr lang="en-US" sz="1400" dirty="0">
                  <a:solidFill>
                    <a:schemeClr val="bg1"/>
                  </a:solidFill>
                  <a:latin typeface="Arial Rounded MT Bold" panose="020F0704030504030204" pitchFamily="34" charset="0"/>
                </a:rPr>
                <a:t>Build Trust &amp; </a:t>
              </a:r>
            </a:p>
            <a:p>
              <a:pPr algn="ctr"/>
              <a:r>
                <a:rPr lang="en-US" sz="1400" dirty="0">
                  <a:solidFill>
                    <a:schemeClr val="bg1"/>
                  </a:solidFill>
                  <a:latin typeface="Arial Rounded MT Bold" panose="020F0704030504030204" pitchFamily="34" charset="0"/>
                </a:rPr>
                <a:t>Foster Transparency</a:t>
              </a:r>
            </a:p>
          </p:txBody>
        </p:sp>
      </p:grpSp>
      <p:grpSp>
        <p:nvGrpSpPr>
          <p:cNvPr id="38" name="Group 37">
            <a:extLst>
              <a:ext uri="{FF2B5EF4-FFF2-40B4-BE49-F238E27FC236}">
                <a16:creationId xmlns:a16="http://schemas.microsoft.com/office/drawing/2014/main" id="{1DAE643A-CFFD-84FF-3A45-9FB504790876}"/>
              </a:ext>
            </a:extLst>
          </p:cNvPr>
          <p:cNvGrpSpPr/>
          <p:nvPr/>
        </p:nvGrpSpPr>
        <p:grpSpPr>
          <a:xfrm>
            <a:off x="3396000" y="4263584"/>
            <a:ext cx="1440000" cy="1440000"/>
            <a:chOff x="3396000" y="4263584"/>
            <a:chExt cx="1440000" cy="1440000"/>
          </a:xfrm>
        </p:grpSpPr>
        <p:sp>
          <p:nvSpPr>
            <p:cNvPr id="16" name="Oval 15">
              <a:extLst>
                <a:ext uri="{FF2B5EF4-FFF2-40B4-BE49-F238E27FC236}">
                  <a16:creationId xmlns:a16="http://schemas.microsoft.com/office/drawing/2014/main" id="{EE277CF7-4C55-8107-4CBA-08CC5217C8A7}"/>
                </a:ext>
              </a:extLst>
            </p:cNvPr>
            <p:cNvSpPr/>
            <p:nvPr/>
          </p:nvSpPr>
          <p:spPr>
            <a:xfrm>
              <a:off x="3396000" y="4263584"/>
              <a:ext cx="1440000" cy="1440000"/>
            </a:xfrm>
            <a:prstGeom prst="ellipse">
              <a:avLst/>
            </a:prstGeom>
            <a:solidFill>
              <a:srgbClr val="8C237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Arial Rounded MT Bold" panose="020F0704030504030204" pitchFamily="34" charset="0"/>
              </a:endParaRPr>
            </a:p>
          </p:txBody>
        </p:sp>
        <p:sp>
          <p:nvSpPr>
            <p:cNvPr id="35" name="TextBox 34">
              <a:extLst>
                <a:ext uri="{FF2B5EF4-FFF2-40B4-BE49-F238E27FC236}">
                  <a16:creationId xmlns:a16="http://schemas.microsoft.com/office/drawing/2014/main" id="{597030C9-B98F-87ED-AF4E-5ED382E73EC7}"/>
                </a:ext>
              </a:extLst>
            </p:cNvPr>
            <p:cNvSpPr txBox="1"/>
            <p:nvPr/>
          </p:nvSpPr>
          <p:spPr>
            <a:xfrm>
              <a:off x="3396000" y="4822050"/>
              <a:ext cx="1440000" cy="307777"/>
            </a:xfrm>
            <a:prstGeom prst="rect">
              <a:avLst/>
            </a:prstGeom>
            <a:noFill/>
          </p:spPr>
          <p:txBody>
            <a:bodyPr wrap="square">
              <a:spAutoFit/>
            </a:bodyPr>
            <a:lstStyle/>
            <a:p>
              <a:pPr algn="ctr"/>
              <a:r>
                <a:rPr lang="en-US" sz="1400" dirty="0">
                  <a:solidFill>
                    <a:schemeClr val="bg1"/>
                  </a:solidFill>
                  <a:latin typeface="Arial Rounded MT Bold" panose="020F0704030504030204" pitchFamily="34" charset="0"/>
                </a:rPr>
                <a:t>Communicate</a:t>
              </a:r>
            </a:p>
          </p:txBody>
        </p:sp>
      </p:grpSp>
      <p:grpSp>
        <p:nvGrpSpPr>
          <p:cNvPr id="40" name="Group 39">
            <a:extLst>
              <a:ext uri="{FF2B5EF4-FFF2-40B4-BE49-F238E27FC236}">
                <a16:creationId xmlns:a16="http://schemas.microsoft.com/office/drawing/2014/main" id="{3EA24269-289D-D870-A39E-66409D07CB58}"/>
              </a:ext>
            </a:extLst>
          </p:cNvPr>
          <p:cNvGrpSpPr/>
          <p:nvPr/>
        </p:nvGrpSpPr>
        <p:grpSpPr>
          <a:xfrm>
            <a:off x="1792514" y="2683505"/>
            <a:ext cx="1440000" cy="1440000"/>
            <a:chOff x="1792514" y="2683505"/>
            <a:chExt cx="1440000" cy="1440000"/>
          </a:xfrm>
        </p:grpSpPr>
        <p:sp>
          <p:nvSpPr>
            <p:cNvPr id="27" name="Oval 26">
              <a:extLst>
                <a:ext uri="{FF2B5EF4-FFF2-40B4-BE49-F238E27FC236}">
                  <a16:creationId xmlns:a16="http://schemas.microsoft.com/office/drawing/2014/main" id="{A6BB3476-D268-08B6-7D4C-E38A0249E606}"/>
                </a:ext>
              </a:extLst>
            </p:cNvPr>
            <p:cNvSpPr/>
            <p:nvPr/>
          </p:nvSpPr>
          <p:spPr>
            <a:xfrm>
              <a:off x="1792514" y="2683505"/>
              <a:ext cx="1440000" cy="1440000"/>
            </a:xfrm>
            <a:prstGeom prst="ellipse">
              <a:avLst/>
            </a:prstGeom>
            <a:solidFill>
              <a:srgbClr val="8C237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latin typeface="Arial Rounded MT Bold" panose="020F0704030504030204" pitchFamily="34" charset="0"/>
              </a:endParaRPr>
            </a:p>
          </p:txBody>
        </p:sp>
        <p:sp>
          <p:nvSpPr>
            <p:cNvPr id="37" name="TextBox 36">
              <a:extLst>
                <a:ext uri="{FF2B5EF4-FFF2-40B4-BE49-F238E27FC236}">
                  <a16:creationId xmlns:a16="http://schemas.microsoft.com/office/drawing/2014/main" id="{1829188B-B64D-598B-A6CC-8DD755F3E5E0}"/>
                </a:ext>
              </a:extLst>
            </p:cNvPr>
            <p:cNvSpPr txBox="1"/>
            <p:nvPr/>
          </p:nvSpPr>
          <p:spPr>
            <a:xfrm>
              <a:off x="1801668" y="3167390"/>
              <a:ext cx="1430846" cy="523220"/>
            </a:xfrm>
            <a:prstGeom prst="rect">
              <a:avLst/>
            </a:prstGeom>
            <a:noFill/>
          </p:spPr>
          <p:txBody>
            <a:bodyPr wrap="square">
              <a:spAutoFit/>
            </a:bodyPr>
            <a:lstStyle/>
            <a:p>
              <a:pPr algn="ctr"/>
              <a:r>
                <a:rPr lang="en-US" sz="1400" dirty="0">
                  <a:solidFill>
                    <a:schemeClr val="bg1"/>
                  </a:solidFill>
                  <a:latin typeface="Arial Rounded MT Bold" panose="020F0704030504030204" pitchFamily="34" charset="0"/>
                </a:rPr>
                <a:t>Continuously</a:t>
              </a:r>
            </a:p>
            <a:p>
              <a:pPr algn="ctr"/>
              <a:r>
                <a:rPr lang="en-US" sz="1400" dirty="0">
                  <a:solidFill>
                    <a:schemeClr val="bg1"/>
                  </a:solidFill>
                  <a:latin typeface="Arial Rounded MT Bold" panose="020F0704030504030204" pitchFamily="34" charset="0"/>
                </a:rPr>
                <a:t>Learn</a:t>
              </a:r>
            </a:p>
          </p:txBody>
        </p:sp>
      </p:grpSp>
      <p:pic>
        <p:nvPicPr>
          <p:cNvPr id="2" name="Picture 1" descr="Text&#10;&#10;Description automatically generated">
            <a:extLst>
              <a:ext uri="{FF2B5EF4-FFF2-40B4-BE49-F238E27FC236}">
                <a16:creationId xmlns:a16="http://schemas.microsoft.com/office/drawing/2014/main" id="{D0BCA60C-B552-9D6D-2E50-F99399084D40}"/>
              </a:ext>
            </a:extLst>
          </p:cNvPr>
          <p:cNvPicPr>
            <a:picLocks noChangeAspect="1"/>
          </p:cNvPicPr>
          <p:nvPr/>
        </p:nvPicPr>
        <p:blipFill>
          <a:blip r:embed="rId4">
            <a:duotone>
              <a:schemeClr val="accent3">
                <a:shade val="45000"/>
                <a:satMod val="135000"/>
              </a:schemeClr>
              <a:prstClr val="white"/>
            </a:duotone>
          </a:blip>
          <a:stretch>
            <a:fillRect/>
          </a:stretch>
        </p:blipFill>
        <p:spPr>
          <a:xfrm>
            <a:off x="9313030" y="6087794"/>
            <a:ext cx="2513845" cy="522565"/>
          </a:xfrm>
          <a:prstGeom prst="rect">
            <a:avLst/>
          </a:prstGeom>
        </p:spPr>
      </p:pic>
    </p:spTree>
    <p:extLst>
      <p:ext uri="{BB962C8B-B14F-4D97-AF65-F5344CB8AC3E}">
        <p14:creationId xmlns:p14="http://schemas.microsoft.com/office/powerpoint/2010/main" val="11680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19" name="English National Cancer Registration and Analysis Service…">
            <a:extLst>
              <a:ext uri="{FF2B5EF4-FFF2-40B4-BE49-F238E27FC236}">
                <a16:creationId xmlns:a16="http://schemas.microsoft.com/office/drawing/2014/main" id="{E0941BD5-8AD2-FF2B-5DC9-265EE6351939}"/>
              </a:ext>
            </a:extLst>
          </p:cNvPr>
          <p:cNvSpPr txBox="1">
            <a:spLocks/>
          </p:cNvSpPr>
          <p:nvPr/>
        </p:nvSpPr>
        <p:spPr>
          <a:xfrm>
            <a:off x="6796563" y="3448924"/>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endParaRPr lang="en-US" sz="2800" dirty="0">
              <a:solidFill>
                <a:srgbClr val="7030A0"/>
              </a:solidFill>
              <a:latin typeface="Arial Rounded MT Bold" panose="020F0704030504030204" pitchFamily="34" charset="0"/>
            </a:endParaRPr>
          </a:p>
        </p:txBody>
      </p:sp>
      <p:sp>
        <p:nvSpPr>
          <p:cNvPr id="12" name="TextBox 11">
            <a:extLst>
              <a:ext uri="{FF2B5EF4-FFF2-40B4-BE49-F238E27FC236}">
                <a16:creationId xmlns:a16="http://schemas.microsoft.com/office/drawing/2014/main" id="{3AFD639F-A2EF-960E-0A44-90311DA3EC71}"/>
              </a:ext>
            </a:extLst>
          </p:cNvPr>
          <p:cNvSpPr txBox="1"/>
          <p:nvPr/>
        </p:nvSpPr>
        <p:spPr>
          <a:xfrm>
            <a:off x="3104455" y="370242"/>
            <a:ext cx="11177146" cy="607602"/>
          </a:xfrm>
          <a:prstGeom prst="rect">
            <a:avLst/>
          </a:prstGeom>
          <a:noFill/>
        </p:spPr>
        <p:txBody>
          <a:bodyPr wrap="square">
            <a:spAutoFit/>
          </a:bodyPr>
          <a:lstStyle/>
          <a:p>
            <a:pPr>
              <a:lnSpc>
                <a:spcPct val="107000"/>
              </a:lnSpc>
              <a:spcBef>
                <a:spcPts val="800"/>
              </a:spcBef>
              <a:spcAft>
                <a:spcPts val="400"/>
              </a:spcAft>
            </a:pPr>
            <a:r>
              <a:rPr lang="en-GB" sz="3400" b="1" kern="0" dirty="0">
                <a:solidFill>
                  <a:srgbClr val="2F7FB1"/>
                </a:solidFill>
                <a:effectLst/>
                <a:latin typeface="Arial Rounded MT Bold" panose="020F0704030504030204" pitchFamily="34" charset="0"/>
                <a:ea typeface="Times New Roman" panose="02020603050405020304" pitchFamily="18" charset="0"/>
                <a:cs typeface="Times New Roman" panose="02020603050405020304" pitchFamily="18" charset="0"/>
              </a:rPr>
              <a:t>LLM Agents vs Genies</a:t>
            </a:r>
            <a:endParaRPr lang="en-GB" sz="3400" b="1" kern="100" dirty="0">
              <a:solidFill>
                <a:srgbClr val="2F7FB1"/>
              </a:solidFill>
              <a:effectLst/>
              <a:latin typeface="Arial Rounded MT Bold" panose="020F0704030504030204" pitchFamily="34" charset="0"/>
              <a:ea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35D5EC2A-D75B-18C8-4E28-B4DB8C8FF80D}"/>
              </a:ext>
            </a:extLst>
          </p:cNvPr>
          <p:cNvGraphicFramePr>
            <a:graphicFrameLocks noGrp="1"/>
          </p:cNvGraphicFramePr>
          <p:nvPr/>
        </p:nvGraphicFramePr>
        <p:xfrm>
          <a:off x="1131164" y="1223714"/>
          <a:ext cx="10515600" cy="3901440"/>
        </p:xfrm>
        <a:graphic>
          <a:graphicData uri="http://schemas.openxmlformats.org/drawingml/2006/table">
            <a:tbl>
              <a:tblPr/>
              <a:tblGrid>
                <a:gridCol w="2464293">
                  <a:extLst>
                    <a:ext uri="{9D8B030D-6E8A-4147-A177-3AD203B41FA5}">
                      <a16:colId xmlns:a16="http://schemas.microsoft.com/office/drawing/2014/main" val="3694815917"/>
                    </a:ext>
                  </a:extLst>
                </a:gridCol>
                <a:gridCol w="3488924">
                  <a:extLst>
                    <a:ext uri="{9D8B030D-6E8A-4147-A177-3AD203B41FA5}">
                      <a16:colId xmlns:a16="http://schemas.microsoft.com/office/drawing/2014/main" val="3492391327"/>
                    </a:ext>
                  </a:extLst>
                </a:gridCol>
                <a:gridCol w="4562383">
                  <a:extLst>
                    <a:ext uri="{9D8B030D-6E8A-4147-A177-3AD203B41FA5}">
                      <a16:colId xmlns:a16="http://schemas.microsoft.com/office/drawing/2014/main" val="185394877"/>
                    </a:ext>
                  </a:extLst>
                </a:gridCol>
              </a:tblGrid>
              <a:tr h="0">
                <a:tc>
                  <a:txBody>
                    <a:bodyPr/>
                    <a:lstStyle/>
                    <a:p>
                      <a:r>
                        <a:rPr lang="en-GB" sz="2000" b="1">
                          <a:solidFill>
                            <a:srgbClr val="7030A0"/>
                          </a:solidFill>
                          <a:latin typeface="Arial Rounded MT Bold" panose="020F0704030504030204" pitchFamily="34" charset="0"/>
                        </a:rPr>
                        <a:t>Aspect</a:t>
                      </a:r>
                      <a:endParaRPr lang="en-GB" sz="2000">
                        <a:solidFill>
                          <a:srgbClr val="7030A0"/>
                        </a:solidFill>
                        <a:latin typeface="Arial Rounded MT Bold" panose="020F0704030504030204" pitchFamily="34" charset="0"/>
                      </a:endParaRPr>
                    </a:p>
                  </a:txBody>
                  <a:tcPr anchor="ctr">
                    <a:lnL>
                      <a:noFill/>
                    </a:lnL>
                    <a:lnR>
                      <a:noFill/>
                    </a:lnR>
                    <a:lnT>
                      <a:noFill/>
                    </a:lnT>
                    <a:lnB>
                      <a:noFill/>
                    </a:lnB>
                  </a:tcPr>
                </a:tc>
                <a:tc>
                  <a:txBody>
                    <a:bodyPr/>
                    <a:lstStyle/>
                    <a:p>
                      <a:r>
                        <a:rPr lang="en-GB" sz="2000" b="1">
                          <a:solidFill>
                            <a:srgbClr val="7030A0"/>
                          </a:solidFill>
                          <a:latin typeface="Arial Rounded MT Bold" panose="020F0704030504030204" pitchFamily="34" charset="0"/>
                        </a:rPr>
                        <a:t>LLM Agent</a:t>
                      </a:r>
                      <a:endParaRPr lang="en-GB" sz="2000">
                        <a:solidFill>
                          <a:srgbClr val="7030A0"/>
                        </a:solidFill>
                        <a:latin typeface="Arial Rounded MT Bold" panose="020F0704030504030204" pitchFamily="34" charset="0"/>
                      </a:endParaRPr>
                    </a:p>
                  </a:txBody>
                  <a:tcPr anchor="ctr">
                    <a:lnL>
                      <a:noFill/>
                    </a:lnL>
                    <a:lnR>
                      <a:noFill/>
                    </a:lnR>
                    <a:lnT>
                      <a:noFill/>
                    </a:lnT>
                    <a:lnB>
                      <a:noFill/>
                    </a:lnB>
                  </a:tcPr>
                </a:tc>
                <a:tc>
                  <a:txBody>
                    <a:bodyPr/>
                    <a:lstStyle/>
                    <a:p>
                      <a:r>
                        <a:rPr lang="en-GB" sz="2000" b="1" dirty="0">
                          <a:solidFill>
                            <a:srgbClr val="7030A0"/>
                          </a:solidFill>
                          <a:latin typeface="Arial Rounded MT Bold" panose="020F0704030504030204" pitchFamily="34" charset="0"/>
                        </a:rPr>
                        <a:t>Genie</a:t>
                      </a:r>
                      <a:endParaRPr lang="en-GB" sz="2000" dirty="0">
                        <a:solidFill>
                          <a:srgbClr val="7030A0"/>
                        </a:solidFill>
                        <a:latin typeface="Arial Rounded MT Bold" panose="020F0704030504030204" pitchFamily="34" charset="0"/>
                      </a:endParaRPr>
                    </a:p>
                  </a:txBody>
                  <a:tcPr anchor="ctr">
                    <a:lnL>
                      <a:noFill/>
                    </a:lnL>
                    <a:lnR>
                      <a:noFill/>
                    </a:lnR>
                    <a:lnT>
                      <a:noFill/>
                    </a:lnT>
                    <a:lnB>
                      <a:noFill/>
                    </a:lnB>
                  </a:tcPr>
                </a:tc>
                <a:extLst>
                  <a:ext uri="{0D108BD9-81ED-4DB2-BD59-A6C34878D82A}">
                    <a16:rowId xmlns:a16="http://schemas.microsoft.com/office/drawing/2014/main" val="1925265055"/>
                  </a:ext>
                </a:extLst>
              </a:tr>
              <a:tr h="0">
                <a:tc>
                  <a:txBody>
                    <a:bodyPr/>
                    <a:lstStyle/>
                    <a:p>
                      <a:r>
                        <a:rPr lang="en-GB" sz="2000" b="1" dirty="0">
                          <a:solidFill>
                            <a:srgbClr val="7030A0"/>
                          </a:solidFill>
                          <a:latin typeface="Arial Rounded MT Bold" panose="020F0704030504030204" pitchFamily="34" charset="0"/>
                        </a:rPr>
                        <a:t>Primary Focus</a:t>
                      </a:r>
                      <a:endParaRPr lang="en-GB" sz="2000" dirty="0">
                        <a:solidFill>
                          <a:srgbClr val="7030A0"/>
                        </a:solidFill>
                        <a:latin typeface="Arial Rounded MT Bold" panose="020F0704030504030204" pitchFamily="34" charset="0"/>
                      </a:endParaRPr>
                    </a:p>
                  </a:txBody>
                  <a:tcPr anchor="ctr">
                    <a:lnL>
                      <a:noFill/>
                    </a:lnL>
                    <a:lnR>
                      <a:noFill/>
                    </a:lnR>
                    <a:lnT>
                      <a:noFill/>
                    </a:lnT>
                    <a:lnB>
                      <a:noFill/>
                    </a:lnB>
                  </a:tcPr>
                </a:tc>
                <a:tc>
                  <a:txBody>
                    <a:bodyPr/>
                    <a:lstStyle/>
                    <a:p>
                      <a:r>
                        <a:rPr lang="en-GB" sz="2000">
                          <a:latin typeface="Arial Rounded MT Bold" panose="020F0704030504030204" pitchFamily="34" charset="0"/>
                        </a:rPr>
                        <a:t>Language-driven task execution</a:t>
                      </a:r>
                    </a:p>
                  </a:txBody>
                  <a:tcPr anchor="ctr">
                    <a:lnL>
                      <a:noFill/>
                    </a:lnL>
                    <a:lnR>
                      <a:noFill/>
                    </a:lnR>
                    <a:lnT>
                      <a:noFill/>
                    </a:lnT>
                    <a:lnB>
                      <a:noFill/>
                    </a:lnB>
                  </a:tcPr>
                </a:tc>
                <a:tc>
                  <a:txBody>
                    <a:bodyPr/>
                    <a:lstStyle/>
                    <a:p>
                      <a:r>
                        <a:rPr lang="fr-FR" sz="2000" b="1" dirty="0">
                          <a:latin typeface="Arial Rounded MT Bold" panose="020F0704030504030204" pitchFamily="34" charset="0"/>
                        </a:rPr>
                        <a:t>Multi-capable</a:t>
                      </a:r>
                      <a:r>
                        <a:rPr lang="fr-FR" sz="2000" dirty="0">
                          <a:latin typeface="Arial Rounded MT Bold" panose="020F0704030504030204" pitchFamily="34" charset="0"/>
                        </a:rPr>
                        <a:t> </a:t>
                      </a:r>
                      <a:r>
                        <a:rPr lang="fr-FR" sz="2000" dirty="0" err="1">
                          <a:latin typeface="Arial Rounded MT Bold" panose="020F0704030504030204" pitchFamily="34" charset="0"/>
                        </a:rPr>
                        <a:t>synergy</a:t>
                      </a:r>
                      <a:r>
                        <a:rPr lang="fr-FR" sz="2000" dirty="0">
                          <a:latin typeface="Arial Rounded MT Bold" panose="020F0704030504030204" pitchFamily="34" charset="0"/>
                        </a:rPr>
                        <a:t> (</a:t>
                      </a:r>
                      <a:r>
                        <a:rPr lang="fr-FR" sz="2000" dirty="0" err="1">
                          <a:latin typeface="Arial Rounded MT Bold" panose="020F0704030504030204" pitchFamily="34" charset="0"/>
                        </a:rPr>
                        <a:t>ideas</a:t>
                      </a:r>
                      <a:r>
                        <a:rPr lang="fr-FR" sz="2000" dirty="0">
                          <a:latin typeface="Arial Rounded MT Bold" panose="020F0704030504030204" pitchFamily="34" charset="0"/>
                        </a:rPr>
                        <a:t>, plans, validation, etc.)</a:t>
                      </a:r>
                    </a:p>
                  </a:txBody>
                  <a:tcPr anchor="ctr">
                    <a:lnL>
                      <a:noFill/>
                    </a:lnL>
                    <a:lnR>
                      <a:noFill/>
                    </a:lnR>
                    <a:lnT>
                      <a:noFill/>
                    </a:lnT>
                    <a:lnB>
                      <a:noFill/>
                    </a:lnB>
                  </a:tcPr>
                </a:tc>
                <a:extLst>
                  <a:ext uri="{0D108BD9-81ED-4DB2-BD59-A6C34878D82A}">
                    <a16:rowId xmlns:a16="http://schemas.microsoft.com/office/drawing/2014/main" val="3728827447"/>
                  </a:ext>
                </a:extLst>
              </a:tr>
              <a:tr h="0">
                <a:tc>
                  <a:txBody>
                    <a:bodyPr/>
                    <a:lstStyle/>
                    <a:p>
                      <a:r>
                        <a:rPr lang="en-GB" sz="2000" b="1">
                          <a:solidFill>
                            <a:srgbClr val="7030A0"/>
                          </a:solidFill>
                          <a:latin typeface="Arial Rounded MT Bold" panose="020F0704030504030204" pitchFamily="34" charset="0"/>
                        </a:rPr>
                        <a:t>Adaptation</a:t>
                      </a:r>
                      <a:endParaRPr lang="en-GB" sz="2000">
                        <a:solidFill>
                          <a:srgbClr val="7030A0"/>
                        </a:solidFill>
                        <a:latin typeface="Arial Rounded MT Bold" panose="020F0704030504030204" pitchFamily="34" charset="0"/>
                      </a:endParaRPr>
                    </a:p>
                  </a:txBody>
                  <a:tcPr anchor="ctr">
                    <a:lnL>
                      <a:noFill/>
                    </a:lnL>
                    <a:lnR>
                      <a:noFill/>
                    </a:lnR>
                    <a:lnT>
                      <a:noFill/>
                    </a:lnT>
                    <a:lnB>
                      <a:noFill/>
                    </a:lnB>
                  </a:tcPr>
                </a:tc>
                <a:tc>
                  <a:txBody>
                    <a:bodyPr/>
                    <a:lstStyle/>
                    <a:p>
                      <a:r>
                        <a:rPr lang="en-GB" sz="2000">
                          <a:latin typeface="Arial Rounded MT Bold" panose="020F0704030504030204" pitchFamily="34" charset="0"/>
                        </a:rPr>
                        <a:t>Often short-term or prompt-based</a:t>
                      </a:r>
                    </a:p>
                  </a:txBody>
                  <a:tcPr anchor="ctr">
                    <a:lnL>
                      <a:noFill/>
                    </a:lnL>
                    <a:lnR>
                      <a:noFill/>
                    </a:lnR>
                    <a:lnT>
                      <a:noFill/>
                    </a:lnT>
                    <a:lnB>
                      <a:noFill/>
                    </a:lnB>
                  </a:tcPr>
                </a:tc>
                <a:tc>
                  <a:txBody>
                    <a:bodyPr/>
                    <a:lstStyle/>
                    <a:p>
                      <a:r>
                        <a:rPr lang="en-GB" sz="2000" b="1" dirty="0">
                          <a:latin typeface="Arial Rounded MT Bold" panose="020F0704030504030204" pitchFamily="34" charset="0"/>
                        </a:rPr>
                        <a:t>Lifelong</a:t>
                      </a:r>
                      <a:r>
                        <a:rPr lang="en-GB" sz="2000" dirty="0">
                          <a:latin typeface="Arial Rounded MT Bold" panose="020F0704030504030204" pitchFamily="34" charset="0"/>
                        </a:rPr>
                        <a:t>, evolving with user &amp; environment</a:t>
                      </a:r>
                    </a:p>
                  </a:txBody>
                  <a:tcPr anchor="ctr">
                    <a:lnL>
                      <a:noFill/>
                    </a:lnL>
                    <a:lnR>
                      <a:noFill/>
                    </a:lnR>
                    <a:lnT>
                      <a:noFill/>
                    </a:lnT>
                    <a:lnB>
                      <a:noFill/>
                    </a:lnB>
                  </a:tcPr>
                </a:tc>
                <a:extLst>
                  <a:ext uri="{0D108BD9-81ED-4DB2-BD59-A6C34878D82A}">
                    <a16:rowId xmlns:a16="http://schemas.microsoft.com/office/drawing/2014/main" val="3619391770"/>
                  </a:ext>
                </a:extLst>
              </a:tr>
              <a:tr h="0">
                <a:tc>
                  <a:txBody>
                    <a:bodyPr/>
                    <a:lstStyle/>
                    <a:p>
                      <a:r>
                        <a:rPr lang="en-GB" sz="2000" b="1">
                          <a:solidFill>
                            <a:srgbClr val="7030A0"/>
                          </a:solidFill>
                          <a:latin typeface="Arial Rounded MT Bold" panose="020F0704030504030204" pitchFamily="34" charset="0"/>
                        </a:rPr>
                        <a:t>Memory</a:t>
                      </a:r>
                      <a:endParaRPr lang="en-GB" sz="2000">
                        <a:solidFill>
                          <a:srgbClr val="7030A0"/>
                        </a:solidFill>
                        <a:latin typeface="Arial Rounded MT Bold" panose="020F0704030504030204" pitchFamily="34" charset="0"/>
                      </a:endParaRPr>
                    </a:p>
                  </a:txBody>
                  <a:tcPr anchor="ctr">
                    <a:lnL>
                      <a:noFill/>
                    </a:lnL>
                    <a:lnR>
                      <a:noFill/>
                    </a:lnR>
                    <a:lnT>
                      <a:noFill/>
                    </a:lnT>
                    <a:lnB>
                      <a:noFill/>
                    </a:lnB>
                  </a:tcPr>
                </a:tc>
                <a:tc>
                  <a:txBody>
                    <a:bodyPr/>
                    <a:lstStyle/>
                    <a:p>
                      <a:r>
                        <a:rPr lang="en-GB" sz="2000">
                          <a:latin typeface="Arial Rounded MT Bold" panose="020F0704030504030204" pitchFamily="34" charset="0"/>
                        </a:rPr>
                        <a:t>Limited context window or ephemeral tools</a:t>
                      </a:r>
                    </a:p>
                  </a:txBody>
                  <a:tcPr anchor="ctr">
                    <a:lnL>
                      <a:noFill/>
                    </a:lnL>
                    <a:lnR>
                      <a:noFill/>
                    </a:lnR>
                    <a:lnT>
                      <a:noFill/>
                    </a:lnT>
                    <a:lnB>
                      <a:noFill/>
                    </a:lnB>
                  </a:tcPr>
                </a:tc>
                <a:tc>
                  <a:txBody>
                    <a:bodyPr/>
                    <a:lstStyle/>
                    <a:p>
                      <a:r>
                        <a:rPr lang="en-GB" sz="2000" b="1" dirty="0">
                          <a:latin typeface="Arial Rounded MT Bold" panose="020F0704030504030204" pitchFamily="34" charset="0"/>
                        </a:rPr>
                        <a:t>Persistent, structured, continuously integrated </a:t>
                      </a:r>
                      <a:r>
                        <a:rPr lang="en-GB" sz="2000" dirty="0">
                          <a:latin typeface="Arial Rounded MT Bold" panose="020F0704030504030204" pitchFamily="34" charset="0"/>
                        </a:rPr>
                        <a:t>knowledge</a:t>
                      </a:r>
                    </a:p>
                  </a:txBody>
                  <a:tcPr anchor="ctr">
                    <a:lnL>
                      <a:noFill/>
                    </a:lnL>
                    <a:lnR>
                      <a:noFill/>
                    </a:lnR>
                    <a:lnT>
                      <a:noFill/>
                    </a:lnT>
                    <a:lnB>
                      <a:noFill/>
                    </a:lnB>
                  </a:tcPr>
                </a:tc>
                <a:extLst>
                  <a:ext uri="{0D108BD9-81ED-4DB2-BD59-A6C34878D82A}">
                    <a16:rowId xmlns:a16="http://schemas.microsoft.com/office/drawing/2014/main" val="3785397728"/>
                  </a:ext>
                </a:extLst>
              </a:tr>
              <a:tr h="0">
                <a:tc>
                  <a:txBody>
                    <a:bodyPr/>
                    <a:lstStyle/>
                    <a:p>
                      <a:r>
                        <a:rPr lang="en-GB" sz="2000" b="1">
                          <a:solidFill>
                            <a:srgbClr val="7030A0"/>
                          </a:solidFill>
                          <a:latin typeface="Arial Rounded MT Bold" panose="020F0704030504030204" pitchFamily="34" charset="0"/>
                        </a:rPr>
                        <a:t>Innovation</a:t>
                      </a:r>
                      <a:endParaRPr lang="en-GB" sz="2000">
                        <a:solidFill>
                          <a:srgbClr val="7030A0"/>
                        </a:solidFill>
                        <a:latin typeface="Arial Rounded MT Bold" panose="020F0704030504030204" pitchFamily="34" charset="0"/>
                      </a:endParaRPr>
                    </a:p>
                  </a:txBody>
                  <a:tcPr anchor="ctr">
                    <a:lnL>
                      <a:noFill/>
                    </a:lnL>
                    <a:lnR>
                      <a:noFill/>
                    </a:lnR>
                    <a:lnT>
                      <a:noFill/>
                    </a:lnT>
                    <a:lnB>
                      <a:noFill/>
                    </a:lnB>
                  </a:tcPr>
                </a:tc>
                <a:tc>
                  <a:txBody>
                    <a:bodyPr/>
                    <a:lstStyle/>
                    <a:p>
                      <a:r>
                        <a:rPr lang="en-GB" sz="2000">
                          <a:latin typeface="Arial Rounded MT Bold" panose="020F0704030504030204" pitchFamily="34" charset="0"/>
                        </a:rPr>
                        <a:t>Usually reliant on user prompt or fine-tunes</a:t>
                      </a:r>
                    </a:p>
                  </a:txBody>
                  <a:tcPr anchor="ctr">
                    <a:lnL>
                      <a:noFill/>
                    </a:lnL>
                    <a:lnR>
                      <a:noFill/>
                    </a:lnR>
                    <a:lnT>
                      <a:noFill/>
                    </a:lnT>
                    <a:lnB>
                      <a:noFill/>
                    </a:lnB>
                  </a:tcPr>
                </a:tc>
                <a:tc>
                  <a:txBody>
                    <a:bodyPr/>
                    <a:lstStyle/>
                    <a:p>
                      <a:r>
                        <a:rPr lang="en-GB" sz="2000" b="1">
                          <a:latin typeface="Arial Rounded MT Bold" panose="020F0704030504030204" pitchFamily="34" charset="0"/>
                        </a:rPr>
                        <a:t>Proactively</a:t>
                      </a:r>
                      <a:r>
                        <a:rPr lang="en-GB" sz="2000">
                          <a:latin typeface="Arial Rounded MT Bold" panose="020F0704030504030204" pitchFamily="34" charset="0"/>
                        </a:rPr>
                        <a:t> generates novel strategies &amp; creative solutions</a:t>
                      </a:r>
                    </a:p>
                  </a:txBody>
                  <a:tcPr anchor="ctr">
                    <a:lnL>
                      <a:noFill/>
                    </a:lnL>
                    <a:lnR>
                      <a:noFill/>
                    </a:lnR>
                    <a:lnT>
                      <a:noFill/>
                    </a:lnT>
                    <a:lnB>
                      <a:noFill/>
                    </a:lnB>
                  </a:tcPr>
                </a:tc>
                <a:extLst>
                  <a:ext uri="{0D108BD9-81ED-4DB2-BD59-A6C34878D82A}">
                    <a16:rowId xmlns:a16="http://schemas.microsoft.com/office/drawing/2014/main" val="3061535644"/>
                  </a:ext>
                </a:extLst>
              </a:tr>
              <a:tr h="0">
                <a:tc>
                  <a:txBody>
                    <a:bodyPr/>
                    <a:lstStyle/>
                    <a:p>
                      <a:r>
                        <a:rPr lang="en-GB" sz="2000" b="1" dirty="0">
                          <a:solidFill>
                            <a:srgbClr val="7030A0"/>
                          </a:solidFill>
                          <a:latin typeface="Arial Rounded MT Bold" panose="020F0704030504030204" pitchFamily="34" charset="0"/>
                        </a:rPr>
                        <a:t>Human Role</a:t>
                      </a:r>
                      <a:endParaRPr lang="en-GB" sz="2000" dirty="0">
                        <a:solidFill>
                          <a:srgbClr val="7030A0"/>
                        </a:solidFill>
                        <a:latin typeface="Arial Rounded MT Bold" panose="020F0704030504030204" pitchFamily="34" charset="0"/>
                      </a:endParaRPr>
                    </a:p>
                  </a:txBody>
                  <a:tcPr anchor="ctr">
                    <a:lnL>
                      <a:noFill/>
                    </a:lnL>
                    <a:lnR>
                      <a:noFill/>
                    </a:lnR>
                    <a:lnT>
                      <a:noFill/>
                    </a:lnT>
                    <a:lnB>
                      <a:noFill/>
                    </a:lnB>
                  </a:tcPr>
                </a:tc>
                <a:tc>
                  <a:txBody>
                    <a:bodyPr/>
                    <a:lstStyle/>
                    <a:p>
                      <a:r>
                        <a:rPr lang="en-GB" sz="2000">
                          <a:latin typeface="Arial Rounded MT Bold" panose="020F0704030504030204" pitchFamily="34" charset="0"/>
                        </a:rPr>
                        <a:t>User queries, agent responds</a:t>
                      </a:r>
                    </a:p>
                  </a:txBody>
                  <a:tcPr anchor="ctr">
                    <a:lnL>
                      <a:noFill/>
                    </a:lnL>
                    <a:lnR>
                      <a:noFill/>
                    </a:lnR>
                    <a:lnT>
                      <a:noFill/>
                    </a:lnT>
                    <a:lnB>
                      <a:noFill/>
                    </a:lnB>
                  </a:tcPr>
                </a:tc>
                <a:tc>
                  <a:txBody>
                    <a:bodyPr/>
                    <a:lstStyle/>
                    <a:p>
                      <a:r>
                        <a:rPr lang="en-GB" sz="2000" b="1" dirty="0">
                          <a:latin typeface="Arial Rounded MT Bold" panose="020F0704030504030204" pitchFamily="34" charset="0"/>
                        </a:rPr>
                        <a:t>Collaborative</a:t>
                      </a:r>
                      <a:r>
                        <a:rPr lang="en-GB" sz="2000" dirty="0">
                          <a:latin typeface="Arial Rounded MT Bold" panose="020F0704030504030204" pitchFamily="34" charset="0"/>
                        </a:rPr>
                        <a:t> co-creation and empowerment</a:t>
                      </a:r>
                    </a:p>
                  </a:txBody>
                  <a:tcPr anchor="ctr">
                    <a:lnL>
                      <a:noFill/>
                    </a:lnL>
                    <a:lnR>
                      <a:noFill/>
                    </a:lnR>
                    <a:lnT>
                      <a:noFill/>
                    </a:lnT>
                    <a:lnB>
                      <a:noFill/>
                    </a:lnB>
                  </a:tcPr>
                </a:tc>
                <a:extLst>
                  <a:ext uri="{0D108BD9-81ED-4DB2-BD59-A6C34878D82A}">
                    <a16:rowId xmlns:a16="http://schemas.microsoft.com/office/drawing/2014/main" val="1951856782"/>
                  </a:ext>
                </a:extLst>
              </a:tr>
            </a:tbl>
          </a:graphicData>
        </a:graphic>
      </p:graphicFrame>
      <p:sp>
        <p:nvSpPr>
          <p:cNvPr id="5" name="TextBox 4">
            <a:extLst>
              <a:ext uri="{FF2B5EF4-FFF2-40B4-BE49-F238E27FC236}">
                <a16:creationId xmlns:a16="http://schemas.microsoft.com/office/drawing/2014/main" id="{1DEF5299-9A53-67D6-2573-01A83DA77A41}"/>
              </a:ext>
            </a:extLst>
          </p:cNvPr>
          <p:cNvSpPr txBox="1"/>
          <p:nvPr/>
        </p:nvSpPr>
        <p:spPr>
          <a:xfrm>
            <a:off x="669540" y="5218787"/>
            <a:ext cx="11245787" cy="830997"/>
          </a:xfrm>
          <a:prstGeom prst="rect">
            <a:avLst/>
          </a:prstGeom>
          <a:noFill/>
        </p:spPr>
        <p:txBody>
          <a:bodyPr wrap="square">
            <a:spAutoFit/>
          </a:bodyPr>
          <a:lstStyle/>
          <a:p>
            <a:r>
              <a:rPr lang="en-GB" sz="2400" dirty="0">
                <a:solidFill>
                  <a:srgbClr val="002060"/>
                </a:solidFill>
                <a:latin typeface="Arial Rounded MT Bold" panose="020F0704030504030204" pitchFamily="34" charset="0"/>
              </a:rPr>
              <a:t>Genies aim for </a:t>
            </a:r>
            <a:r>
              <a:rPr lang="en-GB" sz="2400" b="1" dirty="0">
                <a:solidFill>
                  <a:srgbClr val="002060"/>
                </a:solidFill>
                <a:latin typeface="Arial Rounded MT Bold" panose="020F0704030504030204" pitchFamily="34" charset="0"/>
              </a:rPr>
              <a:t>comprehensive, long-term</a:t>
            </a:r>
            <a:r>
              <a:rPr lang="en-GB" sz="2400" dirty="0">
                <a:solidFill>
                  <a:srgbClr val="002060"/>
                </a:solidFill>
                <a:latin typeface="Arial Rounded MT Bold" panose="020F0704030504030204" pitchFamily="34" charset="0"/>
              </a:rPr>
              <a:t> synergy with humans, not just short bursts of text-based help.</a:t>
            </a:r>
          </a:p>
        </p:txBody>
      </p:sp>
    </p:spTree>
    <p:extLst>
      <p:ext uri="{BB962C8B-B14F-4D97-AF65-F5344CB8AC3E}">
        <p14:creationId xmlns:p14="http://schemas.microsoft.com/office/powerpoint/2010/main" val="87562312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7A826-5A66-BF38-49C4-A59B035FDC46}"/>
            </a:ext>
          </a:extLst>
        </p:cNvPr>
        <p:cNvGrpSpPr/>
        <p:nvPr/>
      </p:nvGrpSpPr>
      <p:grpSpPr>
        <a:xfrm>
          <a:off x="0" y="0"/>
          <a:ext cx="0" cy="0"/>
          <a:chOff x="0" y="0"/>
          <a:chExt cx="0" cy="0"/>
        </a:xfrm>
      </p:grpSpPr>
      <p:sp>
        <p:nvSpPr>
          <p:cNvPr id="10" name="English National Cancer Registration and Analysis Service…">
            <a:extLst>
              <a:ext uri="{FF2B5EF4-FFF2-40B4-BE49-F238E27FC236}">
                <a16:creationId xmlns:a16="http://schemas.microsoft.com/office/drawing/2014/main" id="{D31CBAAD-849D-C085-414C-DB457F96D527}"/>
              </a:ext>
            </a:extLst>
          </p:cNvPr>
          <p:cNvSpPr txBox="1">
            <a:spLocks noGrp="1"/>
          </p:cNvSpPr>
          <p:nvPr>
            <p:ph type="title"/>
          </p:nvPr>
        </p:nvSpPr>
        <p:spPr>
          <a:xfrm>
            <a:off x="285749" y="381000"/>
            <a:ext cx="11463427" cy="546100"/>
          </a:xfrm>
          <a:prstGeom prst="rect">
            <a:avLst/>
          </a:prstGeom>
        </p:spPr>
        <p:txBody>
          <a:bodyPr anchor="t" anchorCtr="0">
            <a:noAutofit/>
          </a:bodyPr>
          <a:lstStyle>
            <a:lvl1pPr defTabSz="448055">
              <a:defRPr sz="5586">
                <a:solidFill>
                  <a:srgbClr val="000000"/>
                </a:solidFill>
              </a:defRPr>
            </a:lvl1pPr>
          </a:lstStyle>
          <a:p>
            <a:r>
              <a:rPr lang="en-GB" sz="3000" dirty="0">
                <a:solidFill>
                  <a:srgbClr val="2F7FB1"/>
                </a:solidFill>
                <a:latin typeface="Arial Rounded MT Bold" panose="020F0704030504030204" pitchFamily="34" charset="0"/>
              </a:rPr>
              <a:t>A challenging agenda</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F3FF3357-47F6-63FC-EB81-BBFFD7FE8097}"/>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3AD092BE-1FE1-7B3A-B6EE-A46B34C8FE31}"/>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sp>
        <p:nvSpPr>
          <p:cNvPr id="5" name="Rectangle 4">
            <a:extLst>
              <a:ext uri="{FF2B5EF4-FFF2-40B4-BE49-F238E27FC236}">
                <a16:creationId xmlns:a16="http://schemas.microsoft.com/office/drawing/2014/main" id="{068FAF28-442A-BBE6-4BC1-BA6834A3530A}"/>
              </a:ext>
            </a:extLst>
          </p:cNvPr>
          <p:cNvSpPr/>
          <p:nvPr/>
        </p:nvSpPr>
        <p:spPr>
          <a:xfrm>
            <a:off x="6684131" y="2587045"/>
            <a:ext cx="2456096" cy="35014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930991D4-6D0B-798E-87FC-FDE99C7AC549}"/>
              </a:ext>
            </a:extLst>
          </p:cNvPr>
          <p:cNvPicPr>
            <a:picLocks noChangeAspect="1"/>
          </p:cNvPicPr>
          <p:nvPr/>
        </p:nvPicPr>
        <p:blipFill>
          <a:blip r:embed="rId4"/>
          <a:stretch>
            <a:fillRect/>
          </a:stretch>
        </p:blipFill>
        <p:spPr>
          <a:xfrm>
            <a:off x="1166446" y="1412926"/>
            <a:ext cx="9302262" cy="2601053"/>
          </a:xfrm>
          <a:prstGeom prst="rect">
            <a:avLst/>
          </a:prstGeom>
        </p:spPr>
      </p:pic>
      <p:pic>
        <p:nvPicPr>
          <p:cNvPr id="11" name="Picture 10">
            <a:extLst>
              <a:ext uri="{FF2B5EF4-FFF2-40B4-BE49-F238E27FC236}">
                <a16:creationId xmlns:a16="http://schemas.microsoft.com/office/drawing/2014/main" id="{AD871EAF-1F77-9B3B-0AD3-C25186BAC5A4}"/>
              </a:ext>
            </a:extLst>
          </p:cNvPr>
          <p:cNvPicPr>
            <a:picLocks noChangeAspect="1"/>
          </p:cNvPicPr>
          <p:nvPr/>
        </p:nvPicPr>
        <p:blipFill>
          <a:blip r:embed="rId5"/>
          <a:stretch>
            <a:fillRect/>
          </a:stretch>
        </p:blipFill>
        <p:spPr>
          <a:xfrm>
            <a:off x="705495" y="3840102"/>
            <a:ext cx="2688686" cy="2709055"/>
          </a:xfrm>
          <a:prstGeom prst="rect">
            <a:avLst/>
          </a:prstGeom>
        </p:spPr>
      </p:pic>
      <p:sp>
        <p:nvSpPr>
          <p:cNvPr id="12" name="English National Cancer Registration and Analysis Service…">
            <a:extLst>
              <a:ext uri="{FF2B5EF4-FFF2-40B4-BE49-F238E27FC236}">
                <a16:creationId xmlns:a16="http://schemas.microsoft.com/office/drawing/2014/main" id="{627FE4AC-86A8-E916-93FA-C305C4F36F99}"/>
              </a:ext>
            </a:extLst>
          </p:cNvPr>
          <p:cNvSpPr txBox="1">
            <a:spLocks/>
          </p:cNvSpPr>
          <p:nvPr/>
        </p:nvSpPr>
        <p:spPr>
          <a:xfrm>
            <a:off x="3779226" y="4279322"/>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r>
              <a:rPr lang="en-GB" sz="3000" dirty="0">
                <a:solidFill>
                  <a:srgbClr val="7030A0"/>
                </a:solidFill>
                <a:latin typeface="Arial Rounded MT Bold" panose="020F0704030504030204" pitchFamily="34" charset="0"/>
              </a:rPr>
              <a:t>Answering each question is a PhD thesis</a:t>
            </a:r>
            <a:endParaRPr lang="en-US" sz="3000" dirty="0">
              <a:solidFill>
                <a:srgbClr val="7030A0"/>
              </a:solidFill>
              <a:latin typeface="Arial Rounded MT Bold" panose="020F0704030504030204" pitchFamily="34" charset="0"/>
            </a:endParaRPr>
          </a:p>
        </p:txBody>
      </p:sp>
      <p:pic>
        <p:nvPicPr>
          <p:cNvPr id="15" name="Picture 14">
            <a:extLst>
              <a:ext uri="{FF2B5EF4-FFF2-40B4-BE49-F238E27FC236}">
                <a16:creationId xmlns:a16="http://schemas.microsoft.com/office/drawing/2014/main" id="{7E6DCA4E-AA06-434F-D2B3-944E93261BBF}"/>
              </a:ext>
            </a:extLst>
          </p:cNvPr>
          <p:cNvPicPr>
            <a:picLocks noChangeAspect="1"/>
          </p:cNvPicPr>
          <p:nvPr/>
        </p:nvPicPr>
        <p:blipFill>
          <a:blip r:embed="rId6"/>
          <a:stretch>
            <a:fillRect/>
          </a:stretch>
        </p:blipFill>
        <p:spPr>
          <a:xfrm>
            <a:off x="9389459" y="4126523"/>
            <a:ext cx="2720216" cy="1693596"/>
          </a:xfrm>
          <a:prstGeom prst="rect">
            <a:avLst/>
          </a:prstGeom>
        </p:spPr>
      </p:pic>
    </p:spTree>
    <p:extLst>
      <p:ext uri="{BB962C8B-B14F-4D97-AF65-F5344CB8AC3E}">
        <p14:creationId xmlns:p14="http://schemas.microsoft.com/office/powerpoint/2010/main" val="8004608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3" presetClass="exit" presetSubtype="10" fill="hold" nodeType="withEffect">
                                  <p:stCondLst>
                                    <p:cond delay="0"/>
                                  </p:stCondLst>
                                  <p:childTnLst>
                                    <p:animEffect transition="out" filter="blinds(horizontal)">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49" y="381000"/>
            <a:ext cx="12076236" cy="546100"/>
          </a:xfrm>
          <a:prstGeom prst="rect">
            <a:avLst/>
          </a:prstGeom>
        </p:spPr>
        <p:txBody>
          <a:bodyPr anchor="t" anchorCtr="0">
            <a:noAutofit/>
          </a:bodyPr>
          <a:lstStyle>
            <a:lvl1pPr defTabSz="448055">
              <a:defRPr sz="5586">
                <a:solidFill>
                  <a:srgbClr val="000000"/>
                </a:solidFill>
              </a:defRPr>
            </a:lvl1pPr>
          </a:lstStyle>
          <a:p>
            <a:pPr>
              <a:lnSpc>
                <a:spcPct val="107000"/>
              </a:lnSpc>
              <a:spcAft>
                <a:spcPts val="800"/>
              </a:spcAft>
            </a:pPr>
            <a:r>
              <a:rPr lang="en-GB" sz="3200" kern="0" dirty="0">
                <a:solidFill>
                  <a:srgbClr val="0070C0"/>
                </a:solidFill>
                <a:effectLst/>
                <a:latin typeface="Arial Rounded MT Bold" panose="020F0704030504030204" pitchFamily="34" charset="0"/>
                <a:ea typeface="Times New Roman" panose="02020603050405020304" pitchFamily="18" charset="0"/>
                <a:cs typeface="Times New Roman" panose="02020603050405020304" pitchFamily="18" charset="0"/>
              </a:rPr>
              <a:t>Why We Should Be Excited: Shaping the Future of AI + Human Collaboration</a:t>
            </a:r>
            <a:endParaRPr lang="en-GB" sz="3200" kern="100" dirty="0">
              <a:solidFill>
                <a:srgbClr val="0070C0"/>
              </a:solidFill>
              <a:effectLst/>
              <a:latin typeface="Arial Rounded MT Bold" panose="020F0704030504030204" pitchFamily="34" charset="0"/>
              <a:ea typeface="Aptos" panose="020B00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19" name="English National Cancer Registration and Analysis Service…">
            <a:extLst>
              <a:ext uri="{FF2B5EF4-FFF2-40B4-BE49-F238E27FC236}">
                <a16:creationId xmlns:a16="http://schemas.microsoft.com/office/drawing/2014/main" id="{E0941BD5-8AD2-FF2B-5DC9-265EE6351939}"/>
              </a:ext>
            </a:extLst>
          </p:cNvPr>
          <p:cNvSpPr txBox="1">
            <a:spLocks/>
          </p:cNvSpPr>
          <p:nvPr/>
        </p:nvSpPr>
        <p:spPr>
          <a:xfrm>
            <a:off x="6796563" y="3448924"/>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endParaRPr lang="en-US" sz="2800" dirty="0">
              <a:solidFill>
                <a:srgbClr val="7030A0"/>
              </a:solidFill>
              <a:latin typeface="Arial Rounded MT Bold" panose="020F0704030504030204" pitchFamily="34" charset="0"/>
            </a:endParaRPr>
          </a:p>
        </p:txBody>
      </p:sp>
      <p:sp>
        <p:nvSpPr>
          <p:cNvPr id="7" name="Rectangle 1">
            <a:extLst>
              <a:ext uri="{FF2B5EF4-FFF2-40B4-BE49-F238E27FC236}">
                <a16:creationId xmlns:a16="http://schemas.microsoft.com/office/drawing/2014/main" id="{51A62D1C-C061-3092-E251-883576294DF2}"/>
              </a:ext>
            </a:extLst>
          </p:cNvPr>
          <p:cNvSpPr>
            <a:spLocks noChangeArrowheads="1"/>
          </p:cNvSpPr>
          <p:nvPr/>
        </p:nvSpPr>
        <p:spPr bwMode="auto">
          <a:xfrm>
            <a:off x="503360" y="429321"/>
            <a:ext cx="11641013" cy="6001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a:ln>
                <a:noFill/>
              </a:ln>
              <a:solidFill>
                <a:schemeClr val="tx1"/>
              </a:solidFill>
              <a:effectLst/>
              <a:latin typeface="Arial Rounded MT Bold" panose="020F07040305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F13ACF"/>
              </a:solidFill>
              <a:latin typeface="Arial Rounded MT Bold" panose="020F07040305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a:ln>
                <a:noFill/>
              </a:ln>
              <a:solidFill>
                <a:schemeClr val="tx1"/>
              </a:solidFill>
              <a:effectLst/>
              <a:latin typeface="Arial Rounded MT Bold" panose="020F0704030504030204" pitchFamily="34" charset="0"/>
            </a:endParaRPr>
          </a:p>
          <a:p>
            <a:pPr lvl="0"/>
            <a:r>
              <a:rPr lang="en-GB" sz="2400" dirty="0">
                <a:latin typeface="Arial Rounded MT Bold" panose="020F0704030504030204" pitchFamily="34" charset="0"/>
              </a:rPr>
              <a:t>Transformative Partnerships</a:t>
            </a:r>
          </a:p>
          <a:p>
            <a:pPr lvl="1"/>
            <a:r>
              <a:rPr lang="en-GB" sz="2400" dirty="0">
                <a:latin typeface="Arial Rounded MT Bold" panose="020F0704030504030204" pitchFamily="34" charset="0"/>
              </a:rPr>
              <a:t>Genies expand what’s possible: advanced healthcare support, scientific discovery, personalized education, etc.</a:t>
            </a:r>
          </a:p>
          <a:p>
            <a:pPr lvl="1"/>
            <a:endParaRPr lang="en-GB" sz="2400" dirty="0">
              <a:latin typeface="Arial Rounded MT Bold" panose="020F0704030504030204" pitchFamily="34" charset="0"/>
            </a:endParaRPr>
          </a:p>
          <a:p>
            <a:pPr lvl="0"/>
            <a:r>
              <a:rPr lang="en-GB" sz="2400" dirty="0">
                <a:latin typeface="Arial Rounded MT Bold" panose="020F0704030504030204" pitchFamily="34" charset="0"/>
              </a:rPr>
              <a:t>Continuous Improvement</a:t>
            </a:r>
          </a:p>
          <a:p>
            <a:pPr lvl="1"/>
            <a:r>
              <a:rPr lang="en-GB" sz="2400" dirty="0">
                <a:latin typeface="Arial Rounded MT Bold" panose="020F0704030504030204" pitchFamily="34" charset="0"/>
              </a:rPr>
              <a:t>Self-evolving loop ensures ongoing value rather than “one-and-done” or static solutions.</a:t>
            </a:r>
          </a:p>
          <a:p>
            <a:pPr lvl="1"/>
            <a:endParaRPr lang="en-GB" sz="2400" dirty="0">
              <a:latin typeface="Arial Rounded MT Bold" panose="020F0704030504030204" pitchFamily="34" charset="0"/>
            </a:endParaRPr>
          </a:p>
          <a:p>
            <a:pPr lvl="0"/>
            <a:r>
              <a:rPr lang="en-GB" sz="2400" dirty="0">
                <a:latin typeface="Arial Rounded MT Bold" panose="020F0704030504030204" pitchFamily="34" charset="0"/>
              </a:rPr>
              <a:t>Potential Impacts</a:t>
            </a:r>
          </a:p>
          <a:p>
            <a:pPr lvl="1"/>
            <a:r>
              <a:rPr lang="en-GB" sz="2400" dirty="0">
                <a:latin typeface="Arial Rounded MT Bold" panose="020F0704030504030204" pitchFamily="34" charset="0"/>
              </a:rPr>
              <a:t>Research &amp; Innovation: New breakthroughs via cross-domain synergy.</a:t>
            </a:r>
          </a:p>
          <a:p>
            <a:pPr lvl="1"/>
            <a:r>
              <a:rPr lang="en-GB" sz="2400" dirty="0">
                <a:latin typeface="Arial Rounded MT Bold" panose="020F0704030504030204" pitchFamily="34" charset="0"/>
              </a:rPr>
              <a:t>Everyday Life: Personal genies that evolve with your career, health, and creative pursuits.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i="0" u="none" strike="noStrike" cap="none" normalizeH="0" baseline="0" dirty="0">
              <a:ln>
                <a:noFill/>
              </a:ln>
              <a:solidFill>
                <a:schemeClr val="tx1"/>
              </a:solidFill>
              <a:effectLst/>
              <a:latin typeface="Arial Rounded MT Bold" panose="020F0704030504030204" pitchFamily="34" charset="0"/>
            </a:endParaRPr>
          </a:p>
        </p:txBody>
      </p:sp>
    </p:spTree>
    <p:extLst>
      <p:ext uri="{BB962C8B-B14F-4D97-AF65-F5344CB8AC3E}">
        <p14:creationId xmlns:p14="http://schemas.microsoft.com/office/powerpoint/2010/main" val="297582864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49" y="381000"/>
            <a:ext cx="12076236" cy="546100"/>
          </a:xfrm>
          <a:prstGeom prst="rect">
            <a:avLst/>
          </a:prstGeom>
        </p:spPr>
        <p:txBody>
          <a:bodyPr anchor="t" anchorCtr="0">
            <a:noAutofit/>
          </a:bodyPr>
          <a:lstStyle>
            <a:lvl1pPr defTabSz="448055">
              <a:defRPr sz="5586">
                <a:solidFill>
                  <a:srgbClr val="000000"/>
                </a:solidFill>
              </a:defRPr>
            </a:lvl1pPr>
          </a:lstStyle>
          <a:p>
            <a:r>
              <a:rPr lang="en-GB" sz="3000" dirty="0">
                <a:solidFill>
                  <a:srgbClr val="2F7FB1"/>
                </a:solidFill>
                <a:latin typeface="Arial Rounded MT Bold" panose="020F0704030504030204" pitchFamily="34" charset="0"/>
              </a:rPr>
              <a:t>This talk</a:t>
            </a:r>
            <a:endParaRPr lang="en-US" sz="3000" dirty="0">
              <a:solidFill>
                <a:srgbClr val="2F7FB1"/>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19" name="English National Cancer Registration and Analysis Service…">
            <a:extLst>
              <a:ext uri="{FF2B5EF4-FFF2-40B4-BE49-F238E27FC236}">
                <a16:creationId xmlns:a16="http://schemas.microsoft.com/office/drawing/2014/main" id="{E0941BD5-8AD2-FF2B-5DC9-265EE6351939}"/>
              </a:ext>
            </a:extLst>
          </p:cNvPr>
          <p:cNvSpPr txBox="1">
            <a:spLocks/>
          </p:cNvSpPr>
          <p:nvPr/>
        </p:nvSpPr>
        <p:spPr>
          <a:xfrm>
            <a:off x="6796563" y="3448924"/>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endParaRPr lang="en-US" sz="2800" dirty="0">
              <a:solidFill>
                <a:srgbClr val="7030A0"/>
              </a:solidFill>
              <a:latin typeface="Arial Rounded MT Bold" panose="020F0704030504030204" pitchFamily="34" charset="0"/>
            </a:endParaRPr>
          </a:p>
        </p:txBody>
      </p:sp>
      <p:sp>
        <p:nvSpPr>
          <p:cNvPr id="7" name="Rectangle 1">
            <a:extLst>
              <a:ext uri="{FF2B5EF4-FFF2-40B4-BE49-F238E27FC236}">
                <a16:creationId xmlns:a16="http://schemas.microsoft.com/office/drawing/2014/main" id="{51A62D1C-C061-3092-E251-883576294DF2}"/>
              </a:ext>
            </a:extLst>
          </p:cNvPr>
          <p:cNvSpPr>
            <a:spLocks noChangeArrowheads="1"/>
          </p:cNvSpPr>
          <p:nvPr/>
        </p:nvSpPr>
        <p:spPr bwMode="auto">
          <a:xfrm>
            <a:off x="630886" y="654050"/>
            <a:ext cx="1164101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2400" i="0" u="none" strike="noStrike" cap="none" normalizeH="0" baseline="0" dirty="0">
              <a:ln>
                <a:noFill/>
              </a:ln>
              <a:solidFill>
                <a:schemeClr val="tx1"/>
              </a:solidFill>
              <a:effectLst/>
              <a:latin typeface="Arial Rounded MT Bold" panose="020F0704030504030204" pitchFamily="34" charset="0"/>
            </a:endParaRPr>
          </a:p>
          <a:p>
            <a:r>
              <a:rPr lang="en-GB" sz="2400" dirty="0">
                <a:solidFill>
                  <a:srgbClr val="7030A0"/>
                </a:solidFill>
                <a:latin typeface="Arial Rounded MT Bold" panose="020F0704030504030204" pitchFamily="34" charset="0"/>
              </a:rPr>
              <a:t>We are entering a new </a:t>
            </a:r>
            <a:r>
              <a:rPr lang="en-GB" sz="2400" b="1" dirty="0">
                <a:solidFill>
                  <a:srgbClr val="7030A0"/>
                </a:solidFill>
                <a:latin typeface="Arial Rounded MT Bold" panose="020F0704030504030204" pitchFamily="34" charset="0"/>
              </a:rPr>
              <a:t>paradigm of discovery,</a:t>
            </a:r>
            <a:r>
              <a:rPr lang="en-GB" sz="2400" dirty="0">
                <a:solidFill>
                  <a:srgbClr val="7030A0"/>
                </a:solidFill>
                <a:latin typeface="Arial Rounded MT Bold" panose="020F0704030504030204" pitchFamily="34" charset="0"/>
              </a:rPr>
              <a:t> driven not by static models or datasets, but by </a:t>
            </a:r>
            <a:r>
              <a:rPr lang="en-GB" sz="2400" b="1" dirty="0">
                <a:solidFill>
                  <a:srgbClr val="7030A0"/>
                </a:solidFill>
                <a:latin typeface="Arial Rounded MT Bold" panose="020F0704030504030204" pitchFamily="34" charset="0"/>
              </a:rPr>
              <a:t>AI agents </a:t>
            </a:r>
            <a:r>
              <a:rPr lang="en-GB" sz="2400" dirty="0">
                <a:solidFill>
                  <a:srgbClr val="7030A0"/>
                </a:solidFill>
                <a:latin typeface="Arial Rounded MT Bold" panose="020F0704030504030204" pitchFamily="34" charset="0"/>
              </a:rPr>
              <a:t>capable of reasoning, experimentation, and evolving knowledge, transforming science from human-centric to </a:t>
            </a:r>
            <a:r>
              <a:rPr lang="en-GB" sz="2400" b="1" dirty="0">
                <a:solidFill>
                  <a:srgbClr val="7030A0"/>
                </a:solidFill>
                <a:latin typeface="Arial Rounded MT Bold" panose="020F0704030504030204" pitchFamily="34" charset="0"/>
              </a:rPr>
              <a:t>co-creative</a:t>
            </a:r>
            <a:endParaRPr lang="en-GB" sz="2400" dirty="0">
              <a:solidFill>
                <a:srgbClr val="7030A0"/>
              </a:solidFill>
              <a:latin typeface="Arial Rounded MT Bold" panose="020F0704030504030204" pitchFamily="34" charset="0"/>
            </a:endParaRPr>
          </a:p>
          <a:p>
            <a:pPr marL="342900" indent="-342900">
              <a:buFont typeface="Arial" panose="020B0604020202020204" pitchFamily="34" charset="0"/>
              <a:buChar char="•"/>
            </a:pPr>
            <a:endParaRPr lang="en-GB" sz="2400" dirty="0">
              <a:solidFill>
                <a:srgbClr val="7030A0"/>
              </a:solidFill>
              <a:latin typeface="Arial Rounded MT Bold" panose="020F0704030504030204" pitchFamily="34" charset="0"/>
            </a:endParaRPr>
          </a:p>
          <a:p>
            <a:pPr marL="342900" indent="-342900">
              <a:buFont typeface="Arial" panose="020B0604020202020204" pitchFamily="34" charset="0"/>
              <a:buChar char="•"/>
            </a:pPr>
            <a:r>
              <a:rPr lang="en-GB" sz="2400" dirty="0">
                <a:latin typeface="Arial Rounded MT Bold" panose="020F0704030504030204" pitchFamily="34" charset="0"/>
              </a:rPr>
              <a:t>LLM-based AI Agents</a:t>
            </a:r>
          </a:p>
          <a:p>
            <a:pPr marL="800100" lvl="1" indent="-342900">
              <a:buFont typeface="Arial" panose="020B0604020202020204" pitchFamily="34" charset="0"/>
              <a:buChar char="•"/>
            </a:pPr>
            <a:r>
              <a:rPr lang="en-GB" sz="2400" dirty="0">
                <a:latin typeface="Arial Rounded MT Bold" panose="020F0704030504030204" pitchFamily="34" charset="0"/>
              </a:rPr>
              <a:t>Why are they exciting</a:t>
            </a:r>
          </a:p>
          <a:p>
            <a:pPr marL="800100" lvl="1" indent="-342900">
              <a:buFont typeface="Arial" panose="020B0604020202020204" pitchFamily="34" charset="0"/>
              <a:buChar char="•"/>
            </a:pPr>
            <a:r>
              <a:rPr lang="en-GB" sz="2400" dirty="0">
                <a:latin typeface="Arial Rounded MT Bold" panose="020F0704030504030204" pitchFamily="34" charset="0"/>
              </a:rPr>
              <a:t>Examples</a:t>
            </a:r>
          </a:p>
          <a:p>
            <a:pPr marL="342900" indent="-342900">
              <a:buFont typeface="Arial" panose="020B0604020202020204" pitchFamily="34" charset="0"/>
              <a:buChar char="•"/>
            </a:pPr>
            <a:r>
              <a:rPr kumimoji="0" lang="en-US" altLang="en-US" sz="2400" i="0" u="none" strike="noStrike" cap="none" normalizeH="0" baseline="0" dirty="0">
                <a:ln>
                  <a:noFill/>
                </a:ln>
                <a:solidFill>
                  <a:schemeClr val="tx1"/>
                </a:solidFill>
                <a:effectLst/>
                <a:latin typeface="Arial Rounded MT Bold" panose="020F0704030504030204" pitchFamily="34" charset="0"/>
              </a:rPr>
              <a:t>Genies</a:t>
            </a:r>
            <a:r>
              <a:rPr lang="en-US" altLang="en-US" sz="2400" dirty="0">
                <a:latin typeface="Arial Rounded MT Bold" panose="020F0704030504030204" pitchFamily="34" charset="0"/>
              </a:rPr>
              <a:t>: Next-generation AI Agents</a:t>
            </a:r>
          </a:p>
          <a:p>
            <a:pPr marL="342900" indent="-342900">
              <a:buFont typeface="Arial" panose="020B0604020202020204" pitchFamily="34" charset="0"/>
              <a:buChar char="•"/>
            </a:pPr>
            <a:r>
              <a:rPr lang="en-GB" sz="2400" dirty="0">
                <a:latin typeface="Arial Rounded MT Bold" panose="020F0704030504030204" pitchFamily="34" charset="0"/>
              </a:rPr>
              <a:t>Agent Networks</a:t>
            </a:r>
          </a:p>
        </p:txBody>
      </p:sp>
    </p:spTree>
    <p:extLst>
      <p:ext uri="{BB962C8B-B14F-4D97-AF65-F5344CB8AC3E}">
        <p14:creationId xmlns:p14="http://schemas.microsoft.com/office/powerpoint/2010/main" val="1814130012"/>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8EBC1-ADD9-7CFC-D228-A00AF761A8E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8E0633A-4667-7A9E-D76D-070E1267028A}"/>
              </a:ext>
            </a:extLst>
          </p:cNvPr>
          <p:cNvSpPr txBox="1"/>
          <p:nvPr/>
        </p:nvSpPr>
        <p:spPr>
          <a:xfrm>
            <a:off x="4751658" y="64235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pic>
        <p:nvPicPr>
          <p:cNvPr id="5" name="Picture 4" descr="Text&#10;&#10;Description automatically generated">
            <a:extLst>
              <a:ext uri="{FF2B5EF4-FFF2-40B4-BE49-F238E27FC236}">
                <a16:creationId xmlns:a16="http://schemas.microsoft.com/office/drawing/2014/main" id="{C6535C45-802D-512F-75D1-BD21E1617889}"/>
              </a:ext>
            </a:extLst>
          </p:cNvPr>
          <p:cNvPicPr>
            <a:picLocks noChangeAspect="1"/>
          </p:cNvPicPr>
          <p:nvPr/>
        </p:nvPicPr>
        <p:blipFill>
          <a:blip r:embed="rId3">
            <a:duotone>
              <a:schemeClr val="accent4">
                <a:shade val="45000"/>
                <a:satMod val="135000"/>
              </a:schemeClr>
              <a:prstClr val="white"/>
            </a:duotone>
          </a:blip>
          <a:stretch>
            <a:fillRect/>
          </a:stretch>
        </p:blipFill>
        <p:spPr>
          <a:xfrm>
            <a:off x="10277392" y="6399675"/>
            <a:ext cx="1731812" cy="360000"/>
          </a:xfrm>
          <a:prstGeom prst="rect">
            <a:avLst/>
          </a:prstGeom>
        </p:spPr>
      </p:pic>
      <p:pic>
        <p:nvPicPr>
          <p:cNvPr id="6" name="Picture 5">
            <a:extLst>
              <a:ext uri="{FF2B5EF4-FFF2-40B4-BE49-F238E27FC236}">
                <a16:creationId xmlns:a16="http://schemas.microsoft.com/office/drawing/2014/main" id="{7463F35C-8A7E-7DD5-DBCE-A4CDF3A2E861}"/>
              </a:ext>
            </a:extLst>
          </p:cNvPr>
          <p:cNvPicPr>
            <a:picLocks noChangeAspect="1"/>
          </p:cNvPicPr>
          <p:nvPr/>
        </p:nvPicPr>
        <p:blipFill>
          <a:blip r:embed="rId4"/>
          <a:stretch>
            <a:fillRect/>
          </a:stretch>
        </p:blipFill>
        <p:spPr>
          <a:xfrm>
            <a:off x="182796" y="6262050"/>
            <a:ext cx="2249997" cy="540000"/>
          </a:xfrm>
          <a:prstGeom prst="rect">
            <a:avLst/>
          </a:prstGeom>
        </p:spPr>
      </p:pic>
      <p:sp>
        <p:nvSpPr>
          <p:cNvPr id="7" name="Rectangle: Rounded Corners 18">
            <a:extLst>
              <a:ext uri="{FF2B5EF4-FFF2-40B4-BE49-F238E27FC236}">
                <a16:creationId xmlns:a16="http://schemas.microsoft.com/office/drawing/2014/main" id="{9292D0EB-755B-42D0-5B3E-2329981EFE0C}"/>
              </a:ext>
            </a:extLst>
          </p:cNvPr>
          <p:cNvSpPr/>
          <p:nvPr/>
        </p:nvSpPr>
        <p:spPr>
          <a:xfrm>
            <a:off x="671188" y="5106975"/>
            <a:ext cx="5699152" cy="579272"/>
          </a:xfrm>
          <a:prstGeom prst="roundRect">
            <a:avLst>
              <a:gd name="adj" fmla="val 23927"/>
            </a:avLst>
          </a:prstGeom>
          <a:solidFill>
            <a:srgbClr val="08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00"/>
                </a:solidFill>
                <a:latin typeface="Lato" panose="020F0502020204030203" pitchFamily="34" charset="0"/>
              </a:rPr>
              <a:t>https://</a:t>
            </a:r>
            <a:r>
              <a:rPr lang="en-US" sz="1400" b="1" dirty="0" err="1">
                <a:solidFill>
                  <a:srgbClr val="FFFF00"/>
                </a:solidFill>
                <a:latin typeface="Lato" panose="020F0502020204030203" pitchFamily="34" charset="0"/>
              </a:rPr>
              <a:t>www.vanderschaar-lab.com</a:t>
            </a:r>
            <a:r>
              <a:rPr lang="en-US" sz="1400" b="1" dirty="0">
                <a:solidFill>
                  <a:srgbClr val="FFFF00"/>
                </a:solidFill>
                <a:latin typeface="Lato" panose="020F0502020204030203" pitchFamily="34" charset="0"/>
              </a:rPr>
              <a:t>/the-agent-network/</a:t>
            </a:r>
            <a:endParaRPr lang="en-US" sz="1400" dirty="0">
              <a:solidFill>
                <a:srgbClr val="FFFF00"/>
              </a:solidFill>
              <a:latin typeface="Lato" panose="020F0502020204030203" pitchFamily="34" charset="0"/>
              <a:sym typeface="Wingdings" panose="05000000000000000000" pitchFamily="2" charset="2"/>
            </a:endParaRPr>
          </a:p>
        </p:txBody>
      </p:sp>
      <p:pic>
        <p:nvPicPr>
          <p:cNvPr id="9" name="Picture 8">
            <a:extLst>
              <a:ext uri="{FF2B5EF4-FFF2-40B4-BE49-F238E27FC236}">
                <a16:creationId xmlns:a16="http://schemas.microsoft.com/office/drawing/2014/main" id="{19DD457F-B8C8-6AAE-8B78-E7C015077171}"/>
              </a:ext>
            </a:extLst>
          </p:cNvPr>
          <p:cNvPicPr>
            <a:picLocks noChangeAspect="1"/>
          </p:cNvPicPr>
          <p:nvPr/>
        </p:nvPicPr>
        <p:blipFill>
          <a:blip r:embed="rId5"/>
          <a:srcRect/>
          <a:stretch/>
        </p:blipFill>
        <p:spPr>
          <a:xfrm>
            <a:off x="7029681" y="1118674"/>
            <a:ext cx="4305600" cy="4305600"/>
          </a:xfrm>
          <a:prstGeom prst="rect">
            <a:avLst/>
          </a:prstGeom>
        </p:spPr>
      </p:pic>
      <p:sp>
        <p:nvSpPr>
          <p:cNvPr id="10" name="English National Cancer Registration and Analysis Service…">
            <a:extLst>
              <a:ext uri="{FF2B5EF4-FFF2-40B4-BE49-F238E27FC236}">
                <a16:creationId xmlns:a16="http://schemas.microsoft.com/office/drawing/2014/main" id="{1256D5F1-D1D3-9234-C11B-AEAB320BF040}"/>
              </a:ext>
            </a:extLst>
          </p:cNvPr>
          <p:cNvSpPr txBox="1">
            <a:spLocks/>
          </p:cNvSpPr>
          <p:nvPr/>
        </p:nvSpPr>
        <p:spPr>
          <a:xfrm>
            <a:off x="285750" y="381000"/>
            <a:ext cx="11410950"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Arial Rounded MT Bold" panose="020F0704030504030204" pitchFamily="34" charset="77"/>
                <a:ea typeface="+mj-ea"/>
                <a:cs typeface="+mj-cs"/>
              </a:defRPr>
            </a:lvl1pPr>
          </a:lstStyle>
          <a:p>
            <a:r>
              <a:rPr lang="en-US" sz="3200" dirty="0">
                <a:solidFill>
                  <a:srgbClr val="2F7FB1"/>
                </a:solidFill>
                <a:latin typeface="Arial Rounded MT Bold" panose="020F0704030504030204" pitchFamily="34" charset="0"/>
              </a:rPr>
              <a:t>The Agent Network</a:t>
            </a:r>
            <a:endParaRPr lang="en-US" sz="2400" dirty="0">
              <a:solidFill>
                <a:srgbClr val="2F7FB1"/>
              </a:solidFill>
              <a:latin typeface="Arial Rounded MT Bold" panose="020F0704030504030204" pitchFamily="34" charset="0"/>
            </a:endParaRPr>
          </a:p>
        </p:txBody>
      </p:sp>
      <p:pic>
        <p:nvPicPr>
          <p:cNvPr id="12" name="Picture 11">
            <a:extLst>
              <a:ext uri="{FF2B5EF4-FFF2-40B4-BE49-F238E27FC236}">
                <a16:creationId xmlns:a16="http://schemas.microsoft.com/office/drawing/2014/main" id="{1FBB0A39-FCC5-355B-AB93-53F5477B752B}"/>
              </a:ext>
            </a:extLst>
          </p:cNvPr>
          <p:cNvPicPr>
            <a:picLocks noChangeAspect="1"/>
          </p:cNvPicPr>
          <p:nvPr/>
        </p:nvPicPr>
        <p:blipFill>
          <a:blip r:embed="rId6"/>
          <a:srcRect/>
          <a:stretch/>
        </p:blipFill>
        <p:spPr>
          <a:xfrm>
            <a:off x="671189" y="1621801"/>
            <a:ext cx="5699151" cy="2751853"/>
          </a:xfrm>
          <a:prstGeom prst="rect">
            <a:avLst/>
          </a:prstGeom>
        </p:spPr>
      </p:pic>
      <p:pic>
        <p:nvPicPr>
          <p:cNvPr id="14" name="Picture 13">
            <a:extLst>
              <a:ext uri="{FF2B5EF4-FFF2-40B4-BE49-F238E27FC236}">
                <a16:creationId xmlns:a16="http://schemas.microsoft.com/office/drawing/2014/main" id="{922EEE97-02B3-9CC7-5655-BCE1CB42F8FC}"/>
              </a:ext>
            </a:extLst>
          </p:cNvPr>
          <p:cNvPicPr>
            <a:picLocks noChangeAspect="1"/>
          </p:cNvPicPr>
          <p:nvPr/>
        </p:nvPicPr>
        <p:blipFill>
          <a:blip r:embed="rId7"/>
          <a:srcRect/>
          <a:stretch/>
        </p:blipFill>
        <p:spPr>
          <a:xfrm>
            <a:off x="5210371" y="3300111"/>
            <a:ext cx="1041833" cy="1041833"/>
          </a:xfrm>
          <a:prstGeom prst="rect">
            <a:avLst/>
          </a:prstGeom>
        </p:spPr>
      </p:pic>
    </p:spTree>
    <p:extLst>
      <p:ext uri="{BB962C8B-B14F-4D97-AF65-F5344CB8AC3E}">
        <p14:creationId xmlns:p14="http://schemas.microsoft.com/office/powerpoint/2010/main" val="3724421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19" name="English National Cancer Registration and Analysis Service…">
            <a:extLst>
              <a:ext uri="{FF2B5EF4-FFF2-40B4-BE49-F238E27FC236}">
                <a16:creationId xmlns:a16="http://schemas.microsoft.com/office/drawing/2014/main" id="{E0941BD5-8AD2-FF2B-5DC9-265EE6351939}"/>
              </a:ext>
            </a:extLst>
          </p:cNvPr>
          <p:cNvSpPr txBox="1">
            <a:spLocks/>
          </p:cNvSpPr>
          <p:nvPr/>
        </p:nvSpPr>
        <p:spPr>
          <a:xfrm>
            <a:off x="6796563" y="3448924"/>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endParaRPr lang="en-US" sz="2800" dirty="0">
              <a:solidFill>
                <a:srgbClr val="7030A0"/>
              </a:solidFill>
              <a:latin typeface="Arial Rounded MT Bold" panose="020F0704030504030204" pitchFamily="34" charset="0"/>
            </a:endParaRPr>
          </a:p>
        </p:txBody>
      </p:sp>
      <p:pic>
        <p:nvPicPr>
          <p:cNvPr id="3" name="Picture 2">
            <a:extLst>
              <a:ext uri="{FF2B5EF4-FFF2-40B4-BE49-F238E27FC236}">
                <a16:creationId xmlns:a16="http://schemas.microsoft.com/office/drawing/2014/main" id="{2E7AEF77-BD7F-6897-1DBE-6D2072A1EC84}"/>
              </a:ext>
            </a:extLst>
          </p:cNvPr>
          <p:cNvPicPr>
            <a:picLocks noChangeAspect="1"/>
          </p:cNvPicPr>
          <p:nvPr/>
        </p:nvPicPr>
        <p:blipFill>
          <a:blip r:embed="rId5"/>
          <a:stretch>
            <a:fillRect/>
          </a:stretch>
        </p:blipFill>
        <p:spPr>
          <a:xfrm>
            <a:off x="474299" y="4064185"/>
            <a:ext cx="11479227" cy="1419423"/>
          </a:xfrm>
          <a:prstGeom prst="rect">
            <a:avLst/>
          </a:prstGeom>
        </p:spPr>
      </p:pic>
      <p:sp>
        <p:nvSpPr>
          <p:cNvPr id="7" name="English National Cancer Registration and Analysis Service…">
            <a:extLst>
              <a:ext uri="{FF2B5EF4-FFF2-40B4-BE49-F238E27FC236}">
                <a16:creationId xmlns:a16="http://schemas.microsoft.com/office/drawing/2014/main" id="{BA4C86DD-5CE0-F344-8E6D-4066D48DA692}"/>
              </a:ext>
            </a:extLst>
          </p:cNvPr>
          <p:cNvSpPr txBox="1">
            <a:spLocks/>
          </p:cNvSpPr>
          <p:nvPr/>
        </p:nvSpPr>
        <p:spPr>
          <a:xfrm>
            <a:off x="285749" y="381000"/>
            <a:ext cx="12076236"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r>
              <a:rPr lang="en-US" altLang="en-US" sz="3200" dirty="0">
                <a:solidFill>
                  <a:srgbClr val="2F7FB1"/>
                </a:solidFill>
                <a:latin typeface="Arial Rounded MT Bold" panose="020F0704030504030204" pitchFamily="34" charset="0"/>
              </a:rPr>
              <a:t>Rethinking Scientific Discovery using AI Agent Networks</a:t>
            </a:r>
            <a:br>
              <a:rPr lang="en-GB" sz="1000" b="1" dirty="0">
                <a:solidFill>
                  <a:srgbClr val="2C3A4A"/>
                </a:solidFill>
                <a:latin typeface="Noto Sans" panose="020B0502040504020204" pitchFamily="34" charset="0"/>
              </a:rPr>
            </a:br>
            <a:endParaRPr lang="en-US" sz="3000" dirty="0">
              <a:solidFill>
                <a:srgbClr val="2F7FB1"/>
              </a:solidFill>
              <a:latin typeface="Arial Rounded MT Bold" panose="020F0704030504030204" pitchFamily="34" charset="0"/>
            </a:endParaRPr>
          </a:p>
        </p:txBody>
      </p:sp>
      <p:pic>
        <p:nvPicPr>
          <p:cNvPr id="8" name="Picture 2">
            <a:extLst>
              <a:ext uri="{FF2B5EF4-FFF2-40B4-BE49-F238E27FC236}">
                <a16:creationId xmlns:a16="http://schemas.microsoft.com/office/drawing/2014/main" id="{D684F7F0-81AA-41B4-406E-4E2D8DBF71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3448" y="1295764"/>
            <a:ext cx="1651869" cy="165186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5C710E4-D1F4-5A89-8866-3DD64DF7AF7B}"/>
              </a:ext>
            </a:extLst>
          </p:cNvPr>
          <p:cNvSpPr txBox="1"/>
          <p:nvPr/>
        </p:nvSpPr>
        <p:spPr>
          <a:xfrm>
            <a:off x="3807850" y="3101980"/>
            <a:ext cx="2172224" cy="369332"/>
          </a:xfrm>
          <a:prstGeom prst="rect">
            <a:avLst/>
          </a:prstGeom>
          <a:noFill/>
        </p:spPr>
        <p:txBody>
          <a:bodyPr wrap="square" rtlCol="0">
            <a:spAutoFit/>
          </a:bodyPr>
          <a:lstStyle/>
          <a:p>
            <a:pPr algn="ctr"/>
            <a:r>
              <a:rPr lang="en-US" dirty="0">
                <a:latin typeface="Arial Rounded MT Bold" panose="020F0704030504030204" pitchFamily="34" charset="77"/>
                <a:cs typeface="Times New Roman" panose="02020603050405020304" pitchFamily="18" charset="0"/>
              </a:rPr>
              <a:t>Silas Estevez</a:t>
            </a:r>
          </a:p>
        </p:txBody>
      </p:sp>
      <p:pic>
        <p:nvPicPr>
          <p:cNvPr id="12" name="Picture 11">
            <a:extLst>
              <a:ext uri="{FF2B5EF4-FFF2-40B4-BE49-F238E27FC236}">
                <a16:creationId xmlns:a16="http://schemas.microsoft.com/office/drawing/2014/main" id="{D9332535-57D9-71F1-2265-3EB90F8E964A}"/>
              </a:ext>
            </a:extLst>
          </p:cNvPr>
          <p:cNvPicPr>
            <a:picLocks noChangeAspect="1"/>
          </p:cNvPicPr>
          <p:nvPr/>
        </p:nvPicPr>
        <p:blipFill>
          <a:blip r:embed="rId7"/>
          <a:stretch>
            <a:fillRect/>
          </a:stretch>
        </p:blipFill>
        <p:spPr>
          <a:xfrm>
            <a:off x="4095672" y="1313493"/>
            <a:ext cx="1651869" cy="1636087"/>
          </a:xfrm>
          <a:prstGeom prst="rect">
            <a:avLst/>
          </a:prstGeom>
        </p:spPr>
      </p:pic>
      <p:sp>
        <p:nvSpPr>
          <p:cNvPr id="13" name="TextBox 12">
            <a:extLst>
              <a:ext uri="{FF2B5EF4-FFF2-40B4-BE49-F238E27FC236}">
                <a16:creationId xmlns:a16="http://schemas.microsoft.com/office/drawing/2014/main" id="{5DCB736E-AC5F-9C7E-6040-7DB9B558A17F}"/>
              </a:ext>
            </a:extLst>
          </p:cNvPr>
          <p:cNvSpPr txBox="1"/>
          <p:nvPr/>
        </p:nvSpPr>
        <p:spPr>
          <a:xfrm>
            <a:off x="1788026" y="3101980"/>
            <a:ext cx="2172224" cy="369332"/>
          </a:xfrm>
          <a:prstGeom prst="rect">
            <a:avLst/>
          </a:prstGeom>
          <a:noFill/>
        </p:spPr>
        <p:txBody>
          <a:bodyPr wrap="square" rtlCol="0">
            <a:spAutoFit/>
          </a:bodyPr>
          <a:lstStyle/>
          <a:p>
            <a:pPr algn="ctr"/>
            <a:r>
              <a:rPr lang="en-US" dirty="0">
                <a:latin typeface="Arial Rounded MT Bold" panose="020F0704030504030204" pitchFamily="34" charset="77"/>
                <a:cs typeface="Times New Roman" panose="02020603050405020304" pitchFamily="18" charset="0"/>
              </a:rPr>
              <a:t>Tennison Liu</a:t>
            </a:r>
          </a:p>
        </p:txBody>
      </p:sp>
      <p:sp>
        <p:nvSpPr>
          <p:cNvPr id="16" name="TextBox 15">
            <a:extLst>
              <a:ext uri="{FF2B5EF4-FFF2-40B4-BE49-F238E27FC236}">
                <a16:creationId xmlns:a16="http://schemas.microsoft.com/office/drawing/2014/main" id="{3B2D68A5-F379-5825-56D8-1226A3BDF356}"/>
              </a:ext>
            </a:extLst>
          </p:cNvPr>
          <p:cNvSpPr txBox="1"/>
          <p:nvPr/>
        </p:nvSpPr>
        <p:spPr>
          <a:xfrm>
            <a:off x="8133309" y="3125758"/>
            <a:ext cx="2269932" cy="646331"/>
          </a:xfrm>
          <a:prstGeom prst="rect">
            <a:avLst/>
          </a:prstGeom>
          <a:noFill/>
        </p:spPr>
        <p:txBody>
          <a:bodyPr wrap="square" rtlCol="0">
            <a:spAutoFit/>
          </a:bodyPr>
          <a:lstStyle/>
          <a:p>
            <a:pPr algn="ctr"/>
            <a:r>
              <a:rPr lang="en-US" dirty="0">
                <a:latin typeface="Arial Rounded MT Bold" panose="020F0704030504030204" pitchFamily="34" charset="77"/>
                <a:cs typeface="Times New Roman" panose="02020603050405020304" pitchFamily="18" charset="0"/>
              </a:rPr>
              <a:t>Mihaela </a:t>
            </a:r>
          </a:p>
          <a:p>
            <a:pPr algn="ctr"/>
            <a:r>
              <a:rPr lang="en-US" dirty="0">
                <a:latin typeface="Arial Rounded MT Bold" panose="020F0704030504030204" pitchFamily="34" charset="77"/>
                <a:cs typeface="Times New Roman" panose="02020603050405020304" pitchFamily="18" charset="0"/>
              </a:rPr>
              <a:t>van der Schaar</a:t>
            </a:r>
          </a:p>
        </p:txBody>
      </p:sp>
      <p:pic>
        <p:nvPicPr>
          <p:cNvPr id="18" name="Picture 17">
            <a:extLst>
              <a:ext uri="{FF2B5EF4-FFF2-40B4-BE49-F238E27FC236}">
                <a16:creationId xmlns:a16="http://schemas.microsoft.com/office/drawing/2014/main" id="{02EE9B84-DD9F-5677-3607-C5CA7327560F}"/>
              </a:ext>
            </a:extLst>
          </p:cNvPr>
          <p:cNvPicPr>
            <a:picLocks noChangeAspect="1"/>
          </p:cNvPicPr>
          <p:nvPr/>
        </p:nvPicPr>
        <p:blipFill>
          <a:blip r:embed="rId8"/>
          <a:stretch>
            <a:fillRect/>
          </a:stretch>
        </p:blipFill>
        <p:spPr>
          <a:xfrm>
            <a:off x="6490676" y="1313493"/>
            <a:ext cx="1251337" cy="1636087"/>
          </a:xfrm>
          <a:prstGeom prst="rect">
            <a:avLst/>
          </a:prstGeom>
        </p:spPr>
      </p:pic>
      <p:sp>
        <p:nvSpPr>
          <p:cNvPr id="20" name="TextBox 19">
            <a:extLst>
              <a:ext uri="{FF2B5EF4-FFF2-40B4-BE49-F238E27FC236}">
                <a16:creationId xmlns:a16="http://schemas.microsoft.com/office/drawing/2014/main" id="{7123B5E5-5F2B-07D2-A7E2-9E6D06100449}"/>
              </a:ext>
            </a:extLst>
          </p:cNvPr>
          <p:cNvSpPr txBox="1"/>
          <p:nvPr/>
        </p:nvSpPr>
        <p:spPr>
          <a:xfrm>
            <a:off x="6015777" y="3125758"/>
            <a:ext cx="2269932" cy="369332"/>
          </a:xfrm>
          <a:prstGeom prst="rect">
            <a:avLst/>
          </a:prstGeom>
          <a:noFill/>
        </p:spPr>
        <p:txBody>
          <a:bodyPr wrap="square" rtlCol="0">
            <a:spAutoFit/>
          </a:bodyPr>
          <a:lstStyle/>
          <a:p>
            <a:pPr algn="ctr"/>
            <a:r>
              <a:rPr lang="en-US" dirty="0">
                <a:latin typeface="Arial Rounded MT Bold" panose="020F0704030504030204" pitchFamily="34" charset="77"/>
                <a:cs typeface="Times New Roman" panose="02020603050405020304" pitchFamily="18" charset="0"/>
              </a:rPr>
              <a:t>David Bentley</a:t>
            </a:r>
          </a:p>
        </p:txBody>
      </p:sp>
      <p:pic>
        <p:nvPicPr>
          <p:cNvPr id="23" name="Picture 22">
            <a:extLst>
              <a:ext uri="{FF2B5EF4-FFF2-40B4-BE49-F238E27FC236}">
                <a16:creationId xmlns:a16="http://schemas.microsoft.com/office/drawing/2014/main" id="{01E0918D-8E5D-7AB3-6B0D-4669EC96776F}"/>
              </a:ext>
            </a:extLst>
          </p:cNvPr>
          <p:cNvPicPr>
            <a:picLocks noChangeAspect="1"/>
          </p:cNvPicPr>
          <p:nvPr/>
        </p:nvPicPr>
        <p:blipFill>
          <a:blip r:embed="rId9"/>
          <a:stretch>
            <a:fillRect/>
          </a:stretch>
        </p:blipFill>
        <p:spPr>
          <a:xfrm>
            <a:off x="8676795" y="1275845"/>
            <a:ext cx="1272470" cy="1747213"/>
          </a:xfrm>
          <a:prstGeom prst="rect">
            <a:avLst/>
          </a:prstGeom>
        </p:spPr>
      </p:pic>
    </p:spTree>
    <p:extLst>
      <p:ext uri="{BB962C8B-B14F-4D97-AF65-F5344CB8AC3E}">
        <p14:creationId xmlns:p14="http://schemas.microsoft.com/office/powerpoint/2010/main" val="129581938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19" name="English National Cancer Registration and Analysis Service…">
            <a:extLst>
              <a:ext uri="{FF2B5EF4-FFF2-40B4-BE49-F238E27FC236}">
                <a16:creationId xmlns:a16="http://schemas.microsoft.com/office/drawing/2014/main" id="{E0941BD5-8AD2-FF2B-5DC9-265EE6351939}"/>
              </a:ext>
            </a:extLst>
          </p:cNvPr>
          <p:cNvSpPr txBox="1">
            <a:spLocks/>
          </p:cNvSpPr>
          <p:nvPr/>
        </p:nvSpPr>
        <p:spPr>
          <a:xfrm>
            <a:off x="6796563" y="3448924"/>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endParaRPr lang="en-US" sz="2800" dirty="0">
              <a:solidFill>
                <a:srgbClr val="7030A0"/>
              </a:solidFill>
              <a:latin typeface="Arial Rounded MT Bold" panose="020F0704030504030204" pitchFamily="34" charset="0"/>
            </a:endParaRPr>
          </a:p>
        </p:txBody>
      </p:sp>
      <p:sp>
        <p:nvSpPr>
          <p:cNvPr id="5" name="English National Cancer Registration and Analysis Service…">
            <a:extLst>
              <a:ext uri="{FF2B5EF4-FFF2-40B4-BE49-F238E27FC236}">
                <a16:creationId xmlns:a16="http://schemas.microsoft.com/office/drawing/2014/main" id="{1C5B9946-F8C0-1BCA-5BF0-11CAA56EDF49}"/>
              </a:ext>
            </a:extLst>
          </p:cNvPr>
          <p:cNvSpPr txBox="1">
            <a:spLocks noGrp="1"/>
          </p:cNvSpPr>
          <p:nvPr>
            <p:ph type="title"/>
          </p:nvPr>
        </p:nvSpPr>
        <p:spPr>
          <a:xfrm>
            <a:off x="285749" y="381000"/>
            <a:ext cx="12076236" cy="546100"/>
          </a:xfrm>
          <a:prstGeom prst="rect">
            <a:avLst/>
          </a:prstGeom>
        </p:spPr>
        <p:txBody>
          <a:bodyPr anchor="t" anchorCtr="0">
            <a:noAutofit/>
          </a:bodyPr>
          <a:lstStyle>
            <a:lvl1pPr defTabSz="448055">
              <a:defRPr sz="5586">
                <a:solidFill>
                  <a:srgbClr val="000000"/>
                </a:solidFill>
              </a:defRPr>
            </a:lvl1pPr>
          </a:lstStyle>
          <a:p>
            <a:r>
              <a:rPr kumimoji="0" lang="en-US" altLang="en-US" sz="3200" i="0" u="none" strike="noStrike" cap="none" normalizeH="0" baseline="0" dirty="0">
                <a:ln>
                  <a:noFill/>
                </a:ln>
                <a:solidFill>
                  <a:srgbClr val="2F7FB1"/>
                </a:solidFill>
                <a:effectLst/>
                <a:latin typeface="Arial Rounded MT Bold" panose="020F0704030504030204" pitchFamily="34" charset="0"/>
              </a:rPr>
              <a:t>Rethinking Scientific Discovery: Why Hypothesis Hunting Needs AI Agents</a:t>
            </a:r>
            <a:br>
              <a:rPr lang="en-GB" sz="1000" b="1" i="0" dirty="0">
                <a:solidFill>
                  <a:srgbClr val="2C3A4A"/>
                </a:solidFill>
                <a:effectLst/>
                <a:latin typeface="Noto Sans" panose="020B0502040504020204" pitchFamily="34" charset="0"/>
              </a:rPr>
            </a:br>
            <a:endParaRPr lang="en-US" sz="3000" dirty="0">
              <a:solidFill>
                <a:srgbClr val="2F7FB1"/>
              </a:solidFill>
              <a:latin typeface="Arial Rounded MT Bold" panose="020F0704030504030204" pitchFamily="34" charset="0"/>
            </a:endParaRPr>
          </a:p>
        </p:txBody>
      </p:sp>
      <p:sp>
        <p:nvSpPr>
          <p:cNvPr id="2" name="Rectangle 1">
            <a:extLst>
              <a:ext uri="{FF2B5EF4-FFF2-40B4-BE49-F238E27FC236}">
                <a16:creationId xmlns:a16="http://schemas.microsoft.com/office/drawing/2014/main" id="{F81575AA-13E0-5282-C17F-7079EE13392A}"/>
              </a:ext>
            </a:extLst>
          </p:cNvPr>
          <p:cNvSpPr>
            <a:spLocks noChangeArrowheads="1"/>
          </p:cNvSpPr>
          <p:nvPr/>
        </p:nvSpPr>
        <p:spPr bwMode="auto">
          <a:xfrm>
            <a:off x="473148" y="1720965"/>
            <a:ext cx="10446489"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Rounded MT Bold" panose="020F0704030504030204" pitchFamily="34" charset="0"/>
              </a:rPr>
              <a:t>Modern science faces a </a:t>
            </a:r>
            <a:r>
              <a:rPr kumimoji="0" lang="en-US" altLang="en-US" sz="2000" b="1" i="0" u="none" strike="noStrike" cap="none" normalizeH="0" baseline="0" dirty="0">
                <a:ln>
                  <a:noFill/>
                </a:ln>
                <a:solidFill>
                  <a:schemeClr val="tx1"/>
                </a:solidFill>
                <a:effectLst/>
                <a:latin typeface="Arial Rounded MT Bold" panose="020F0704030504030204" pitchFamily="34" charset="0"/>
              </a:rPr>
              <a:t>crisis of complexity</a:t>
            </a:r>
            <a:endParaRPr kumimoji="0" lang="en-US" altLang="en-US" sz="2000" b="0" i="0" u="none" strike="noStrike" cap="none" normalizeH="0" baseline="0" dirty="0">
              <a:ln>
                <a:noFill/>
              </a:ln>
              <a:solidFill>
                <a:schemeClr val="tx1"/>
              </a:solidFill>
              <a:effectLst/>
              <a:latin typeface="Arial Rounded MT Bold" panose="020F07040305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Rounded MT Bold" panose="020F0704030504030204" pitchFamily="34" charset="0"/>
              </a:rPr>
              <a:t> Scale:</a:t>
            </a:r>
            <a:r>
              <a:rPr kumimoji="0" lang="en-US" altLang="en-US" sz="2000" b="0" i="0" u="none" strike="noStrike" cap="none" normalizeH="0" baseline="0" dirty="0">
                <a:ln>
                  <a:noFill/>
                </a:ln>
                <a:solidFill>
                  <a:schemeClr val="tx1"/>
                </a:solidFill>
                <a:effectLst/>
                <a:latin typeface="Arial Rounded MT Bold" panose="020F0704030504030204" pitchFamily="34" charset="0"/>
              </a:rPr>
              <a:t> Millions of data points × thousands of variables = </a:t>
            </a:r>
            <a:r>
              <a:rPr kumimoji="0" lang="en-US" altLang="en-US" sz="2000" b="1" i="0" u="none" strike="noStrike" cap="none" normalizeH="0" baseline="0" dirty="0">
                <a:ln>
                  <a:noFill/>
                </a:ln>
                <a:solidFill>
                  <a:schemeClr val="tx1"/>
                </a:solidFill>
                <a:effectLst/>
                <a:latin typeface="Arial Rounded MT Bold" panose="020F0704030504030204" pitchFamily="34" charset="0"/>
              </a:rPr>
              <a:t>combinatorial explosion</a:t>
            </a:r>
            <a:endParaRPr kumimoji="0" lang="en-US" altLang="en-US" sz="2000" b="0" i="0" u="none" strike="noStrike" cap="none" normalizeH="0" baseline="0" dirty="0">
              <a:ln>
                <a:noFill/>
              </a:ln>
              <a:solidFill>
                <a:schemeClr val="tx1"/>
              </a:solidFill>
              <a:effectLst/>
              <a:latin typeface="Arial Rounded MT Bold" panose="020F07040305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Rounded MT Bold" panose="020F0704030504030204" pitchFamily="34" charset="0"/>
              </a:rPr>
              <a:t> Coordination:</a:t>
            </a:r>
            <a:r>
              <a:rPr kumimoji="0" lang="en-US" altLang="en-US" sz="2000" b="0" i="0" u="none" strike="noStrike" cap="none" normalizeH="0" baseline="0" dirty="0">
                <a:ln>
                  <a:noFill/>
                </a:ln>
                <a:solidFill>
                  <a:schemeClr val="tx1"/>
                </a:solidFill>
                <a:effectLst/>
                <a:latin typeface="Arial Rounded MT Bold" panose="020F0704030504030204" pitchFamily="34" charset="0"/>
              </a:rPr>
              <a:t> Knowledge, tools, and perspectives scattered across disciplines</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000" dirty="0">
                <a:latin typeface="Arial Rounded MT Bold" panose="020F0704030504030204" pitchFamily="34" charset="0"/>
              </a:rPr>
              <a:t> </a:t>
            </a:r>
            <a:r>
              <a:rPr kumimoji="0" lang="en-US" altLang="en-US" sz="2000" b="1" i="0" u="none" strike="noStrike" cap="none" normalizeH="0" baseline="0" dirty="0">
                <a:ln>
                  <a:noFill/>
                </a:ln>
                <a:solidFill>
                  <a:schemeClr val="tx1"/>
                </a:solidFill>
                <a:effectLst/>
                <a:latin typeface="Arial Rounded MT Bold" panose="020F0704030504030204" pitchFamily="34" charset="0"/>
              </a:rPr>
              <a:t>Human bottleneck:</a:t>
            </a:r>
            <a:r>
              <a:rPr kumimoji="0" lang="en-US" altLang="en-US" sz="2000" b="0" i="0" u="none" strike="noStrike" cap="none" normalizeH="0" baseline="0" dirty="0">
                <a:ln>
                  <a:noFill/>
                </a:ln>
                <a:solidFill>
                  <a:schemeClr val="tx1"/>
                </a:solidFill>
                <a:effectLst/>
                <a:latin typeface="Arial Rounded MT Bold" panose="020F0704030504030204" pitchFamily="34" charset="0"/>
              </a:rPr>
              <a:t> Limited capacity for exhaustive exploration and synthesis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Rounded MT Bold" panose="020F07040305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EE048A"/>
                </a:solidFill>
                <a:effectLst/>
                <a:latin typeface="Arial Rounded MT Bold" panose="020F0704030504030204" pitchFamily="34" charset="0"/>
              </a:rPr>
              <a:t>Scale + Coordination → Beyond Human Reach Alone</a:t>
            </a:r>
          </a:p>
        </p:txBody>
      </p:sp>
      <p:sp>
        <p:nvSpPr>
          <p:cNvPr id="3" name="Rectangle 2">
            <a:extLst>
              <a:ext uri="{FF2B5EF4-FFF2-40B4-BE49-F238E27FC236}">
                <a16:creationId xmlns:a16="http://schemas.microsoft.com/office/drawing/2014/main" id="{8B82BB9B-67BB-265C-A2AD-5E62F261ACA6}"/>
              </a:ext>
            </a:extLst>
          </p:cNvPr>
          <p:cNvSpPr>
            <a:spLocks noChangeArrowheads="1"/>
          </p:cNvSpPr>
          <p:nvPr/>
        </p:nvSpPr>
        <p:spPr bwMode="auto">
          <a:xfrm>
            <a:off x="531627" y="3998833"/>
            <a:ext cx="10636245"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Rounded MT Bold" panose="020F0704030504030204" pitchFamily="34" charset="0"/>
              </a:rPr>
              <a:t>The Opportunity:</a:t>
            </a:r>
            <a:r>
              <a:rPr kumimoji="0" lang="en-US" altLang="en-US" sz="2000" b="1" i="0" u="none" strike="noStrike" cap="none" normalizeH="0" dirty="0">
                <a:ln>
                  <a:noFill/>
                </a:ln>
                <a:solidFill>
                  <a:schemeClr val="tx1"/>
                </a:solidFill>
                <a:effectLst/>
                <a:latin typeface="Arial Rounded MT Bold" panose="020F0704030504030204" pitchFamily="34" charset="0"/>
              </a:rPr>
              <a:t> </a:t>
            </a:r>
            <a:r>
              <a:rPr kumimoji="0" lang="en-US" altLang="en-US" sz="2000" b="1" i="0" u="none" strike="noStrike" cap="none" normalizeH="0" baseline="0" dirty="0">
                <a:ln>
                  <a:noFill/>
                </a:ln>
                <a:solidFill>
                  <a:schemeClr val="tx1"/>
                </a:solidFill>
                <a:effectLst/>
                <a:latin typeface="Arial Rounded MT Bold" panose="020F0704030504030204" pitchFamily="34" charset="0"/>
              </a:rPr>
              <a:t>Autonomous, evolving networks of AI agents</a:t>
            </a:r>
            <a:r>
              <a:rPr kumimoji="0" lang="en-US" altLang="en-US" sz="2000" b="0" i="0" u="none" strike="noStrike" cap="none" normalizeH="0" baseline="0" dirty="0">
                <a:ln>
                  <a:noFill/>
                </a:ln>
                <a:solidFill>
                  <a:schemeClr val="tx1"/>
                </a:solidFill>
                <a:effectLst/>
                <a:latin typeface="Arial Rounded MT Bold" panose="020F0704030504030204" pitchFamily="34" charset="0"/>
              </a:rPr>
              <a:t> can</a:t>
            </a:r>
            <a:br>
              <a:rPr kumimoji="0" lang="en-US" altLang="en-US" sz="2000" b="0" i="0" u="none" strike="noStrike" cap="none" normalizeH="0" baseline="0" dirty="0">
                <a:ln>
                  <a:noFill/>
                </a:ln>
                <a:solidFill>
                  <a:schemeClr val="tx1"/>
                </a:solidFill>
                <a:effectLst/>
                <a:latin typeface="Arial Rounded MT Bold" panose="020F0704030504030204" pitchFamily="34" charset="0"/>
              </a:rPr>
            </a:br>
            <a:r>
              <a:rPr kumimoji="0" lang="en-US" altLang="en-US" sz="2000" b="0" i="0" u="none" strike="noStrike" cap="none" normalizeH="0" baseline="0" dirty="0">
                <a:ln>
                  <a:noFill/>
                </a:ln>
                <a:solidFill>
                  <a:schemeClr val="tx1"/>
                </a:solidFill>
                <a:effectLst/>
                <a:latin typeface="Arial Rounded MT Bold" panose="020F0704030504030204" pitchFamily="34" charset="0"/>
              </a:rPr>
              <a:t>– explore vast hypothesis spaces,</a:t>
            </a:r>
            <a:br>
              <a:rPr kumimoji="0" lang="en-US" altLang="en-US" sz="2000" b="0" i="0" u="none" strike="noStrike" cap="none" normalizeH="0" baseline="0" dirty="0">
                <a:ln>
                  <a:noFill/>
                </a:ln>
                <a:solidFill>
                  <a:schemeClr val="tx1"/>
                </a:solidFill>
                <a:effectLst/>
                <a:latin typeface="Arial Rounded MT Bold" panose="020F0704030504030204" pitchFamily="34" charset="0"/>
              </a:rPr>
            </a:br>
            <a:r>
              <a:rPr kumimoji="0" lang="en-US" altLang="en-US" sz="2000" b="0" i="0" u="none" strike="noStrike" cap="none" normalizeH="0" baseline="0" dirty="0">
                <a:ln>
                  <a:noFill/>
                </a:ln>
                <a:solidFill>
                  <a:schemeClr val="tx1"/>
                </a:solidFill>
                <a:effectLst/>
                <a:latin typeface="Arial Rounded MT Bold" panose="020F0704030504030204" pitchFamily="34" charset="0"/>
              </a:rPr>
              <a:t>– iteratively refine candidate findings,</a:t>
            </a:r>
            <a:br>
              <a:rPr kumimoji="0" lang="en-US" altLang="en-US" sz="2000" b="0" i="0" u="none" strike="noStrike" cap="none" normalizeH="0" baseline="0" dirty="0">
                <a:ln>
                  <a:noFill/>
                </a:ln>
                <a:solidFill>
                  <a:schemeClr val="tx1"/>
                </a:solidFill>
                <a:effectLst/>
                <a:latin typeface="Arial Rounded MT Bold" panose="020F0704030504030204" pitchFamily="34" charset="0"/>
              </a:rPr>
            </a:br>
            <a:r>
              <a:rPr kumimoji="0" lang="en-US" altLang="en-US" sz="2000" b="0" i="0" u="none" strike="noStrike" cap="none" normalizeH="0" baseline="0" dirty="0">
                <a:ln>
                  <a:noFill/>
                </a:ln>
                <a:solidFill>
                  <a:schemeClr val="tx1"/>
                </a:solidFill>
                <a:effectLst/>
                <a:latin typeface="Arial Rounded MT Bold" panose="020F0704030504030204" pitchFamily="34" charset="0"/>
              </a:rPr>
              <a:t>– accumulate and share knowledge,</a:t>
            </a:r>
            <a:br>
              <a:rPr kumimoji="0" lang="en-US" altLang="en-US" sz="2000" b="0" i="0" u="none" strike="noStrike" cap="none" normalizeH="0" baseline="0" dirty="0">
                <a:ln>
                  <a:noFill/>
                </a:ln>
                <a:solidFill>
                  <a:schemeClr val="tx1"/>
                </a:solidFill>
                <a:effectLst/>
                <a:latin typeface="Arial Rounded MT Bold" panose="020F0704030504030204" pitchFamily="34" charset="0"/>
              </a:rPr>
            </a:br>
            <a:r>
              <a:rPr kumimoji="0" lang="en-US" altLang="en-US" sz="2000" b="0" i="0" u="none" strike="noStrike" cap="none" normalizeH="0" baseline="0" dirty="0">
                <a:ln>
                  <a:noFill/>
                </a:ln>
                <a:solidFill>
                  <a:schemeClr val="tx1"/>
                </a:solidFill>
                <a:effectLst/>
                <a:latin typeface="Arial Rounded MT Bold" panose="020F0704030504030204" pitchFamily="34" charset="0"/>
              </a:rPr>
              <a:t>surfacing </a:t>
            </a:r>
            <a:r>
              <a:rPr kumimoji="0" lang="en-US" altLang="en-US" sz="2000" b="1" i="0" u="none" strike="noStrike" cap="none" normalizeH="0" baseline="0" dirty="0">
                <a:ln>
                  <a:noFill/>
                </a:ln>
                <a:solidFill>
                  <a:schemeClr val="tx1"/>
                </a:solidFill>
                <a:effectLst/>
                <a:latin typeface="Arial Rounded MT Bold" panose="020F0704030504030204" pitchFamily="34" charset="0"/>
              </a:rPr>
              <a:t>testable hypotheses</a:t>
            </a:r>
            <a:r>
              <a:rPr kumimoji="0" lang="en-US" altLang="en-US" sz="2000" b="0" i="0" u="none" strike="noStrike" cap="none" normalizeH="0" baseline="0" dirty="0">
                <a:ln>
                  <a:noFill/>
                </a:ln>
                <a:solidFill>
                  <a:schemeClr val="tx1"/>
                </a:solidFill>
                <a:effectLst/>
                <a:latin typeface="Arial Rounded MT Bold" panose="020F0704030504030204" pitchFamily="34" charset="0"/>
              </a:rPr>
              <a:t> for human interpretation and experimental validation.</a:t>
            </a:r>
          </a:p>
        </p:txBody>
      </p:sp>
    </p:spTree>
    <p:extLst>
      <p:ext uri="{BB962C8B-B14F-4D97-AF65-F5344CB8AC3E}">
        <p14:creationId xmlns:p14="http://schemas.microsoft.com/office/powerpoint/2010/main" val="31005669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49" y="381000"/>
            <a:ext cx="11639551" cy="546100"/>
          </a:xfrm>
          <a:prstGeom prst="rect">
            <a:avLst/>
          </a:prstGeom>
        </p:spPr>
        <p:txBody>
          <a:bodyPr anchor="t" anchorCtr="0">
            <a:noAutofit/>
          </a:bodyPr>
          <a:lstStyle>
            <a:lvl1pPr defTabSz="448055">
              <a:defRPr sz="5586">
                <a:solidFill>
                  <a:srgbClr val="000000"/>
                </a:solidFill>
              </a:defRPr>
            </a:lvl1pPr>
          </a:lstStyle>
          <a:p>
            <a:r>
              <a:rPr lang="en-US" sz="3200" dirty="0">
                <a:solidFill>
                  <a:srgbClr val="2F7FB1"/>
                </a:solidFill>
                <a:latin typeface="Arial Rounded MT Bold" panose="020F0704030504030204" pitchFamily="34" charset="0"/>
              </a:rPr>
              <a:t>Our focus</a:t>
            </a:r>
          </a:p>
        </p:txBody>
      </p:sp>
      <p:sp>
        <p:nvSpPr>
          <p:cNvPr id="11" name="TextBox 2">
            <a:extLst>
              <a:ext uri="{FF2B5EF4-FFF2-40B4-BE49-F238E27FC236}">
                <a16:creationId xmlns:a16="http://schemas.microsoft.com/office/drawing/2014/main" id="{005B3540-4F9B-4A56-9483-4F09EF5EB2B1}"/>
              </a:ext>
            </a:extLst>
          </p:cNvPr>
          <p:cNvSpPr txBox="1"/>
          <p:nvPr/>
        </p:nvSpPr>
        <p:spPr>
          <a:xfrm>
            <a:off x="446982" y="729563"/>
            <a:ext cx="11298036" cy="4889431"/>
          </a:xfrm>
          <a:prstGeom prst="rect">
            <a:avLst/>
          </a:prstGeom>
          <a:noFill/>
        </p:spPr>
        <p:txBody>
          <a:bodyPr wrap="square" rtlCol="0">
            <a:noAutofit/>
          </a:bodyPr>
          <a:lstStyle/>
          <a:p>
            <a:endParaRPr lang="en-US" sz="2800" dirty="0">
              <a:solidFill>
                <a:srgbClr val="7030A0"/>
              </a:solidFill>
              <a:effectLst/>
              <a:latin typeface="Arial Rounded MT Bold" panose="020F0704030504030204" pitchFamily="34" charset="0"/>
            </a:endParaRPr>
          </a:p>
          <a:p>
            <a:pPr algn="l"/>
            <a:r>
              <a:rPr lang="en-US" sz="2400" i="0" dirty="0">
                <a:solidFill>
                  <a:srgbClr val="23282D"/>
                </a:solidFill>
                <a:effectLst/>
                <a:latin typeface="Arial Rounded MT Bold" panose="020F0704030504030204" pitchFamily="34" charset="0"/>
              </a:rPr>
              <a:t>Identify big and bold problems we want to solve – societal, healthcare, education, </a:t>
            </a:r>
            <a:r>
              <a:rPr lang="en-US" sz="2400" dirty="0">
                <a:solidFill>
                  <a:srgbClr val="23282D"/>
                </a:solidFill>
                <a:latin typeface="Arial Rounded MT Bold" panose="020F0704030504030204" pitchFamily="34" charset="0"/>
              </a:rPr>
              <a:t>finance, </a:t>
            </a:r>
            <a:r>
              <a:rPr lang="en-US" sz="2400" i="0" dirty="0">
                <a:solidFill>
                  <a:srgbClr val="23282D"/>
                </a:solidFill>
                <a:effectLst/>
                <a:latin typeface="Arial Rounded MT Bold" panose="020F0704030504030204" pitchFamily="34" charset="0"/>
              </a:rPr>
              <a:t>economics, biology etc.</a:t>
            </a:r>
          </a:p>
          <a:p>
            <a:pPr algn="l"/>
            <a:endParaRPr lang="en-US" sz="2400" i="0" dirty="0">
              <a:solidFill>
                <a:srgbClr val="23282D"/>
              </a:solidFill>
              <a:effectLst/>
              <a:latin typeface="Arial Rounded MT Bold" panose="020F0704030504030204" pitchFamily="34" charset="0"/>
            </a:endParaRPr>
          </a:p>
          <a:p>
            <a:pPr algn="l"/>
            <a:r>
              <a:rPr lang="en-US" sz="2400" dirty="0">
                <a:solidFill>
                  <a:srgbClr val="23282D"/>
                </a:solidFill>
                <a:latin typeface="Arial Rounded MT Bold" panose="020F0704030504030204" pitchFamily="34" charset="0"/>
              </a:rPr>
              <a:t>Define and formalize the identified problems</a:t>
            </a:r>
          </a:p>
          <a:p>
            <a:pPr algn="l"/>
            <a:endParaRPr lang="en-US" sz="2400" i="0" dirty="0">
              <a:solidFill>
                <a:srgbClr val="23282D"/>
              </a:solidFill>
              <a:effectLst/>
              <a:latin typeface="Arial Rounded MT Bold" panose="020F0704030504030204" pitchFamily="34" charset="0"/>
            </a:endParaRPr>
          </a:p>
          <a:p>
            <a:pPr algn="l"/>
            <a:r>
              <a:rPr lang="en-US" sz="2400" i="0" dirty="0">
                <a:solidFill>
                  <a:srgbClr val="23282D"/>
                </a:solidFill>
                <a:effectLst/>
                <a:latin typeface="Arial Rounded MT Bold" panose="020F0704030504030204" pitchFamily="34" charset="0"/>
              </a:rPr>
              <a:t>Invent cutting-edge ML solutions to solve them</a:t>
            </a:r>
          </a:p>
          <a:p>
            <a:pPr algn="l"/>
            <a:endParaRPr lang="en-US" sz="2400" dirty="0">
              <a:solidFill>
                <a:srgbClr val="23282D"/>
              </a:solidFill>
              <a:latin typeface="Arial Rounded MT Bold" panose="020F0704030504030204" pitchFamily="34" charset="0"/>
            </a:endParaRPr>
          </a:p>
          <a:p>
            <a:pPr algn="l"/>
            <a:r>
              <a:rPr lang="en-US" sz="2400" i="0" dirty="0">
                <a:solidFill>
                  <a:srgbClr val="23282D"/>
                </a:solidFill>
                <a:effectLst/>
                <a:latin typeface="Arial Rounded MT Bold" panose="020F0704030504030204" pitchFamily="34" charset="0"/>
              </a:rPr>
              <a:t>But there is a gap….because most of these problems are complex &amp; not tractable</a:t>
            </a:r>
          </a:p>
          <a:p>
            <a:pPr algn="l"/>
            <a:endParaRPr lang="en-US" sz="2400" i="0" dirty="0">
              <a:solidFill>
                <a:srgbClr val="23282D"/>
              </a:solidFill>
              <a:effectLst/>
              <a:latin typeface="Arial Rounded MT Bold" panose="020F0704030504030204" pitchFamily="34" charset="0"/>
            </a:endParaRPr>
          </a:p>
          <a:p>
            <a:pPr algn="l"/>
            <a:r>
              <a:rPr lang="en-US" sz="2400" dirty="0">
                <a:solidFill>
                  <a:srgbClr val="23282D"/>
                </a:solidFill>
                <a:latin typeface="Arial Rounded MT Bold" panose="020F0704030504030204" pitchFamily="34" charset="0"/>
              </a:rPr>
              <a:t>This also requires out-of-the-box thinking, modeling and new ML to close the gap</a:t>
            </a:r>
          </a:p>
          <a:p>
            <a:pPr algn="l"/>
            <a:endParaRPr lang="en-US" sz="2400" i="0" dirty="0">
              <a:solidFill>
                <a:srgbClr val="23282D"/>
              </a:solidFill>
              <a:effectLst/>
              <a:latin typeface="Arial Rounded MT Bold" panose="020F0704030504030204" pitchFamily="34" charset="0"/>
            </a:endParaRPr>
          </a:p>
          <a:p>
            <a:pPr algn="l"/>
            <a:endParaRPr lang="en-US" sz="2400" dirty="0">
              <a:solidFill>
                <a:srgbClr val="23282D"/>
              </a:solidFill>
              <a:latin typeface="Arial Rounded MT Bold" panose="020F0704030504030204" pitchFamily="34" charset="0"/>
            </a:endParaRPr>
          </a:p>
          <a:p>
            <a:endParaRPr lang="en-US" sz="2400" i="0" dirty="0">
              <a:solidFill>
                <a:srgbClr val="23282D"/>
              </a:solidFill>
              <a:effectLst/>
              <a:latin typeface="Arial Rounded MT Bold" panose="020F0704030504030204" pitchFamily="34" charset="0"/>
            </a:endParaRPr>
          </a:p>
          <a:p>
            <a:pPr algn="l"/>
            <a:endParaRPr lang="en-US" sz="2200" i="0" dirty="0">
              <a:solidFill>
                <a:srgbClr val="23282D"/>
              </a:solidFill>
              <a:effectLst/>
              <a:latin typeface="Arial Rounded MT Bold" panose="020F0704030504030204" pitchFamily="34" charset="0"/>
            </a:endParaRPr>
          </a:p>
        </p:txBody>
      </p:sp>
      <p:sp>
        <p:nvSpPr>
          <p:cNvPr id="7" name="TextBox 6">
            <a:extLst>
              <a:ext uri="{FF2B5EF4-FFF2-40B4-BE49-F238E27FC236}">
                <a16:creationId xmlns:a16="http://schemas.microsoft.com/office/drawing/2014/main" id="{5C7D0E27-05CA-4CB2-A5B7-64E596F74AC8}"/>
              </a:ext>
            </a:extLst>
          </p:cNvPr>
          <p:cNvSpPr txBox="1"/>
          <p:nvPr/>
        </p:nvSpPr>
        <p:spPr>
          <a:xfrm>
            <a:off x="4751658" y="64235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pic>
        <p:nvPicPr>
          <p:cNvPr id="8" name="Picture 7" descr="Text&#10;&#10;Description automatically generated">
            <a:extLst>
              <a:ext uri="{FF2B5EF4-FFF2-40B4-BE49-F238E27FC236}">
                <a16:creationId xmlns:a16="http://schemas.microsoft.com/office/drawing/2014/main" id="{43DB2FBC-0BE5-47C0-A0FD-A1B836FE44BF}"/>
              </a:ext>
            </a:extLst>
          </p:cNvPr>
          <p:cNvPicPr>
            <a:picLocks noChangeAspect="1"/>
          </p:cNvPicPr>
          <p:nvPr/>
        </p:nvPicPr>
        <p:blipFill>
          <a:blip r:embed="rId3">
            <a:duotone>
              <a:schemeClr val="accent3">
                <a:shade val="45000"/>
                <a:satMod val="135000"/>
              </a:schemeClr>
              <a:prstClr val="white"/>
            </a:duotone>
          </a:blip>
          <a:stretch>
            <a:fillRect/>
          </a:stretch>
        </p:blipFill>
        <p:spPr>
          <a:xfrm>
            <a:off x="10277392" y="6399675"/>
            <a:ext cx="1731812" cy="360000"/>
          </a:xfrm>
          <a:prstGeom prst="rect">
            <a:avLst/>
          </a:prstGeom>
        </p:spPr>
      </p:pic>
      <p:pic>
        <p:nvPicPr>
          <p:cNvPr id="9" name="Picture 8">
            <a:extLst>
              <a:ext uri="{FF2B5EF4-FFF2-40B4-BE49-F238E27FC236}">
                <a16:creationId xmlns:a16="http://schemas.microsoft.com/office/drawing/2014/main" id="{3F26093B-0C77-4DFE-B5A6-EEF00C7E2DFC}"/>
              </a:ext>
            </a:extLst>
          </p:cNvPr>
          <p:cNvPicPr>
            <a:picLocks noChangeAspect="1"/>
          </p:cNvPicPr>
          <p:nvPr/>
        </p:nvPicPr>
        <p:blipFill>
          <a:blip r:embed="rId4"/>
          <a:stretch>
            <a:fillRect/>
          </a:stretch>
        </p:blipFill>
        <p:spPr>
          <a:xfrm>
            <a:off x="182796" y="6262050"/>
            <a:ext cx="2249997" cy="540000"/>
          </a:xfrm>
          <a:prstGeom prst="rect">
            <a:avLst/>
          </a:prstGeom>
        </p:spPr>
      </p:pic>
    </p:spTree>
    <p:extLst>
      <p:ext uri="{BB962C8B-B14F-4D97-AF65-F5344CB8AC3E}">
        <p14:creationId xmlns:p14="http://schemas.microsoft.com/office/powerpoint/2010/main" val="420494698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nglish National Cancer Registration and Analysis Service…">
            <a:extLst>
              <a:ext uri="{FF2B5EF4-FFF2-40B4-BE49-F238E27FC236}">
                <a16:creationId xmlns:a16="http://schemas.microsoft.com/office/drawing/2014/main" id="{E0941BD5-8AD2-FF2B-5DC9-265EE6351939}"/>
              </a:ext>
            </a:extLst>
          </p:cNvPr>
          <p:cNvSpPr txBox="1">
            <a:spLocks/>
          </p:cNvSpPr>
          <p:nvPr/>
        </p:nvSpPr>
        <p:spPr>
          <a:xfrm>
            <a:off x="6796563" y="3448924"/>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endParaRPr lang="en-US" sz="2800" dirty="0">
              <a:solidFill>
                <a:srgbClr val="7030A0"/>
              </a:solidFill>
              <a:latin typeface="Arial Rounded MT Bold" panose="020F0704030504030204" pitchFamily="34" charset="0"/>
            </a:endParaRPr>
          </a:p>
        </p:txBody>
      </p:sp>
      <p:sp>
        <p:nvSpPr>
          <p:cNvPr id="5" name="English National Cancer Registration and Analysis Service…">
            <a:extLst>
              <a:ext uri="{FF2B5EF4-FFF2-40B4-BE49-F238E27FC236}">
                <a16:creationId xmlns:a16="http://schemas.microsoft.com/office/drawing/2014/main" id="{1C5B9946-F8C0-1BCA-5BF0-11CAA56EDF49}"/>
              </a:ext>
            </a:extLst>
          </p:cNvPr>
          <p:cNvSpPr txBox="1">
            <a:spLocks noGrp="1"/>
          </p:cNvSpPr>
          <p:nvPr>
            <p:ph type="title"/>
          </p:nvPr>
        </p:nvSpPr>
        <p:spPr>
          <a:xfrm>
            <a:off x="336276" y="403841"/>
            <a:ext cx="12076236" cy="546100"/>
          </a:xfrm>
          <a:prstGeom prst="rect">
            <a:avLst/>
          </a:prstGeom>
        </p:spPr>
        <p:txBody>
          <a:bodyPr anchor="t" anchorCtr="0">
            <a:noAutofit/>
          </a:bodyPr>
          <a:lstStyle>
            <a:lvl1pPr defTabSz="448055">
              <a:defRPr sz="5586">
                <a:solidFill>
                  <a:srgbClr val="000000"/>
                </a:solidFill>
              </a:defRPr>
            </a:lvl1pPr>
          </a:lstStyle>
          <a:p>
            <a:r>
              <a:rPr lang="en-GB" sz="3200" dirty="0">
                <a:solidFill>
                  <a:srgbClr val="2F7FB1"/>
                </a:solidFill>
                <a:latin typeface="Arial Rounded MT Bold" panose="020F0704030504030204" pitchFamily="34" charset="0"/>
              </a:rPr>
              <a:t>Beyond Today’s “AI Scientists”: Why We Need True Hypothesis-Hunting Agents</a:t>
            </a:r>
            <a:br>
              <a:rPr lang="en-GB" sz="1000" b="1" i="0" dirty="0">
                <a:solidFill>
                  <a:srgbClr val="2C3A4A"/>
                </a:solidFill>
                <a:effectLst/>
                <a:latin typeface="Noto Sans" panose="020B0502040504020204" pitchFamily="34" charset="0"/>
              </a:rPr>
            </a:br>
            <a:endParaRPr lang="en-US" sz="3000" dirty="0">
              <a:solidFill>
                <a:srgbClr val="2F7FB1"/>
              </a:solidFill>
              <a:latin typeface="Arial Rounded MT Bold" panose="020F0704030504030204" pitchFamily="34" charset="0"/>
            </a:endParaRPr>
          </a:p>
        </p:txBody>
      </p:sp>
      <p:sp>
        <p:nvSpPr>
          <p:cNvPr id="11" name="TextBox 10">
            <a:extLst>
              <a:ext uri="{FF2B5EF4-FFF2-40B4-BE49-F238E27FC236}">
                <a16:creationId xmlns:a16="http://schemas.microsoft.com/office/drawing/2014/main" id="{88C33DC8-8C86-3EE4-6D09-8CBADA3377D7}"/>
              </a:ext>
            </a:extLst>
          </p:cNvPr>
          <p:cNvSpPr txBox="1"/>
          <p:nvPr/>
        </p:nvSpPr>
        <p:spPr>
          <a:xfrm>
            <a:off x="807585" y="1556098"/>
            <a:ext cx="11133618" cy="3785652"/>
          </a:xfrm>
          <a:prstGeom prst="rect">
            <a:avLst/>
          </a:prstGeom>
          <a:noFill/>
        </p:spPr>
        <p:txBody>
          <a:bodyPr wrap="square">
            <a:spAutoFit/>
          </a:bodyPr>
          <a:lstStyle/>
          <a:p>
            <a:r>
              <a:rPr lang="en-GB" sz="2200" dirty="0">
                <a:latin typeface="Arial Rounded MT Bold" panose="020F0704030504030204" pitchFamily="34" charset="0"/>
              </a:rPr>
              <a:t>Recent systems like </a:t>
            </a:r>
            <a:r>
              <a:rPr lang="en-GB" sz="2200" b="1" dirty="0">
                <a:latin typeface="Arial Rounded MT Bold" panose="020F0704030504030204" pitchFamily="34" charset="0"/>
              </a:rPr>
              <a:t>AI Scientists</a:t>
            </a:r>
            <a:r>
              <a:rPr lang="en-GB" sz="2200" dirty="0">
                <a:latin typeface="Arial Rounded MT Bold" panose="020F0704030504030204" pitchFamily="34" charset="0"/>
              </a:rPr>
              <a:t> and </a:t>
            </a:r>
            <a:r>
              <a:rPr lang="en-GB" sz="2200" b="1" dirty="0">
                <a:latin typeface="Arial Rounded MT Bold" panose="020F0704030504030204" pitchFamily="34" charset="0"/>
              </a:rPr>
              <a:t>Co-Scientists</a:t>
            </a:r>
            <a:r>
              <a:rPr lang="en-GB" sz="2200" dirty="0">
                <a:latin typeface="Arial Rounded MT Bold" panose="020F0704030504030204" pitchFamily="34" charset="0"/>
              </a:rPr>
              <a:t> (Lu et al., 2024; </a:t>
            </a:r>
            <a:r>
              <a:rPr lang="en-GB" sz="2200" dirty="0" err="1">
                <a:latin typeface="Arial Rounded MT Bold" panose="020F0704030504030204" pitchFamily="34" charset="0"/>
              </a:rPr>
              <a:t>Gottweis</a:t>
            </a:r>
            <a:r>
              <a:rPr lang="en-GB" sz="2200" dirty="0">
                <a:latin typeface="Arial Rounded MT Bold" panose="020F0704030504030204" pitchFamily="34" charset="0"/>
              </a:rPr>
              <a:t> et al., 2025) represent important progress - can propose hypotheses, design experiments, run analyses, and interpret results</a:t>
            </a:r>
          </a:p>
          <a:p>
            <a:endParaRPr lang="en-GB" sz="2200" dirty="0">
              <a:latin typeface="Arial Rounded MT Bold" panose="020F0704030504030204" pitchFamily="34" charset="0"/>
            </a:endParaRPr>
          </a:p>
          <a:p>
            <a:r>
              <a:rPr lang="en-GB" sz="2400" b="1" dirty="0">
                <a:latin typeface="Arial Rounded MT Bold" panose="020F0704030504030204" pitchFamily="34" charset="0"/>
              </a:rPr>
              <a:t>Limitations of Current AI Scientist Paradigm:</a:t>
            </a:r>
          </a:p>
          <a:p>
            <a:pPr>
              <a:buFont typeface="Arial" panose="020B0604020202020204" pitchFamily="34" charset="0"/>
              <a:buChar char="•"/>
            </a:pPr>
            <a:r>
              <a:rPr lang="en-GB" sz="2000" b="1" dirty="0">
                <a:latin typeface="Arial Rounded MT Bold" panose="020F0704030504030204" pitchFamily="34" charset="0"/>
              </a:rPr>
              <a:t> Predefined Questions </a:t>
            </a:r>
            <a:r>
              <a:rPr lang="en-GB" sz="2000" dirty="0">
                <a:latin typeface="Arial Rounded MT Bold" panose="020F0704030504030204" pitchFamily="34" charset="0"/>
              </a:rPr>
              <a:t>→ operate within narrow, human-specified problem scopes</a:t>
            </a:r>
          </a:p>
          <a:p>
            <a:pPr>
              <a:buFont typeface="Arial" panose="020B0604020202020204" pitchFamily="34" charset="0"/>
              <a:buChar char="•"/>
            </a:pPr>
            <a:r>
              <a:rPr lang="en-GB" sz="2000" b="1" dirty="0">
                <a:latin typeface="Arial Rounded MT Bold" panose="020F0704030504030204" pitchFamily="34" charset="0"/>
              </a:rPr>
              <a:t> Limited Exploration </a:t>
            </a:r>
            <a:r>
              <a:rPr lang="en-GB" sz="2000" dirty="0">
                <a:latin typeface="Arial Rounded MT Bold" panose="020F0704030504030204" pitchFamily="34" charset="0"/>
              </a:rPr>
              <a:t>→ insufficient coverage of vast, sparse hypothesis spaces</a:t>
            </a:r>
          </a:p>
          <a:p>
            <a:pPr>
              <a:buFont typeface="Arial" panose="020B0604020202020204" pitchFamily="34" charset="0"/>
              <a:buChar char="•"/>
            </a:pPr>
            <a:r>
              <a:rPr lang="en-GB" sz="2000" dirty="0">
                <a:latin typeface="Arial Rounded MT Bold" panose="020F0704030504030204" pitchFamily="34" charset="0"/>
              </a:rPr>
              <a:t> </a:t>
            </a:r>
            <a:r>
              <a:rPr lang="en-GB" sz="2000" b="1" dirty="0">
                <a:latin typeface="Arial Rounded MT Bold" panose="020F0704030504030204" pitchFamily="34" charset="0"/>
              </a:rPr>
              <a:t>Weak Evaluation </a:t>
            </a:r>
            <a:r>
              <a:rPr lang="en-GB" sz="2000" dirty="0">
                <a:latin typeface="Arial Rounded MT Bold" panose="020F0704030504030204" pitchFamily="34" charset="0"/>
              </a:rPr>
              <a:t>→ struggle to assess significance without a fixed question context</a:t>
            </a:r>
          </a:p>
          <a:p>
            <a:pPr>
              <a:buFont typeface="Arial" panose="020B0604020202020204" pitchFamily="34" charset="0"/>
              <a:buChar char="•"/>
            </a:pPr>
            <a:r>
              <a:rPr lang="en-GB" sz="2000" b="1" dirty="0">
                <a:latin typeface="Arial Rounded MT Bold" panose="020F0704030504030204" pitchFamily="34" charset="0"/>
              </a:rPr>
              <a:t> No Cumulative Knowledge </a:t>
            </a:r>
            <a:r>
              <a:rPr lang="en-GB" sz="2000" dirty="0">
                <a:latin typeface="Arial Rounded MT Bold" panose="020F0704030504030204" pitchFamily="34" charset="0"/>
              </a:rPr>
              <a:t>→ focus on isolated outputs, not evolving, layered research programs</a:t>
            </a:r>
          </a:p>
          <a:p>
            <a:endParaRPr lang="en-GB" sz="2400" dirty="0">
              <a:latin typeface="Arial Rounded MT Bold" panose="020F0704030504030204" pitchFamily="34" charset="0"/>
            </a:endParaRPr>
          </a:p>
        </p:txBody>
      </p:sp>
    </p:spTree>
    <p:extLst>
      <p:ext uri="{BB962C8B-B14F-4D97-AF65-F5344CB8AC3E}">
        <p14:creationId xmlns:p14="http://schemas.microsoft.com/office/powerpoint/2010/main" val="60069441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nglish National Cancer Registration and Analysis Service…">
            <a:extLst>
              <a:ext uri="{FF2B5EF4-FFF2-40B4-BE49-F238E27FC236}">
                <a16:creationId xmlns:a16="http://schemas.microsoft.com/office/drawing/2014/main" id="{E0941BD5-8AD2-FF2B-5DC9-265EE6351939}"/>
              </a:ext>
            </a:extLst>
          </p:cNvPr>
          <p:cNvSpPr txBox="1">
            <a:spLocks/>
          </p:cNvSpPr>
          <p:nvPr/>
        </p:nvSpPr>
        <p:spPr>
          <a:xfrm>
            <a:off x="6796563" y="3448924"/>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endParaRPr lang="en-US" sz="2800" dirty="0">
              <a:solidFill>
                <a:srgbClr val="7030A0"/>
              </a:solidFill>
              <a:latin typeface="Arial Rounded MT Bold" panose="020F0704030504030204" pitchFamily="34" charset="0"/>
            </a:endParaRPr>
          </a:p>
        </p:txBody>
      </p:sp>
      <p:sp>
        <p:nvSpPr>
          <p:cNvPr id="5" name="English National Cancer Registration and Analysis Service…">
            <a:extLst>
              <a:ext uri="{FF2B5EF4-FFF2-40B4-BE49-F238E27FC236}">
                <a16:creationId xmlns:a16="http://schemas.microsoft.com/office/drawing/2014/main" id="{1C5B9946-F8C0-1BCA-5BF0-11CAA56EDF49}"/>
              </a:ext>
            </a:extLst>
          </p:cNvPr>
          <p:cNvSpPr txBox="1">
            <a:spLocks noGrp="1"/>
          </p:cNvSpPr>
          <p:nvPr>
            <p:ph type="title"/>
          </p:nvPr>
        </p:nvSpPr>
        <p:spPr>
          <a:xfrm>
            <a:off x="336276" y="403841"/>
            <a:ext cx="12076236" cy="546100"/>
          </a:xfrm>
          <a:prstGeom prst="rect">
            <a:avLst/>
          </a:prstGeom>
        </p:spPr>
        <p:txBody>
          <a:bodyPr anchor="t" anchorCtr="0">
            <a:noAutofit/>
          </a:bodyPr>
          <a:lstStyle>
            <a:lvl1pPr defTabSz="448055">
              <a:defRPr sz="5586">
                <a:solidFill>
                  <a:srgbClr val="000000"/>
                </a:solidFill>
              </a:defRPr>
            </a:lvl1pPr>
          </a:lstStyle>
          <a:p>
            <a:r>
              <a:rPr lang="en-GB" sz="3200" dirty="0">
                <a:solidFill>
                  <a:srgbClr val="2F7FB1"/>
                </a:solidFill>
                <a:latin typeface="Arial Rounded MT Bold" panose="020F0704030504030204" pitchFamily="34" charset="0"/>
              </a:rPr>
              <a:t>Beyond Today’s “AI Scientists”: Why We Need True Hypothesis-Hunting Agents</a:t>
            </a:r>
            <a:br>
              <a:rPr lang="en-GB" sz="1000" b="1" i="0" dirty="0">
                <a:solidFill>
                  <a:srgbClr val="2C3A4A"/>
                </a:solidFill>
                <a:effectLst/>
                <a:latin typeface="Noto Sans" panose="020B0502040504020204" pitchFamily="34" charset="0"/>
              </a:rPr>
            </a:br>
            <a:endParaRPr lang="en-US" sz="3000" dirty="0">
              <a:solidFill>
                <a:srgbClr val="2F7FB1"/>
              </a:solidFill>
              <a:latin typeface="Arial Rounded MT Bold" panose="020F0704030504030204" pitchFamily="34" charset="0"/>
            </a:endParaRPr>
          </a:p>
        </p:txBody>
      </p:sp>
      <p:sp>
        <p:nvSpPr>
          <p:cNvPr id="2" name="Rectangle 1">
            <a:extLst>
              <a:ext uri="{FF2B5EF4-FFF2-40B4-BE49-F238E27FC236}">
                <a16:creationId xmlns:a16="http://schemas.microsoft.com/office/drawing/2014/main" id="{67DB3586-085D-2628-5F89-C0089D2B1241}"/>
              </a:ext>
            </a:extLst>
          </p:cNvPr>
          <p:cNvSpPr>
            <a:spLocks noChangeArrowheads="1"/>
          </p:cNvSpPr>
          <p:nvPr/>
        </p:nvSpPr>
        <p:spPr bwMode="auto">
          <a:xfrm>
            <a:off x="539506" y="1594367"/>
            <a:ext cx="11774121"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solidFill>
                  <a:schemeClr val="tx1"/>
                </a:solidFill>
                <a:effectLst/>
                <a:latin typeface="Arial Rounded MT Bold" panose="020F0704030504030204" pitchFamily="34" charset="0"/>
              </a:rPr>
              <a:t>What Hypothesis Hunting Requires:</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Rounded MT Bold" panose="020F0704030504030204" pitchFamily="34" charset="0"/>
              </a:rPr>
              <a:t>Exploration – search vast, open-ended hypothesis spaces</a:t>
            </a:r>
            <a:endParaRPr lang="en-US" altLang="en-US" sz="2400" dirty="0">
              <a:latin typeface="Arial Rounded MT Bold" panose="020F07040305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Rounded MT Bold" panose="020F0704030504030204" pitchFamily="34" charset="0"/>
              </a:rPr>
              <a:t>Evaluation – assess heterogeneous, context-dependent discoveries</a:t>
            </a:r>
            <a:endParaRPr lang="en-US" altLang="en-US" sz="2400" dirty="0">
              <a:latin typeface="Arial Rounded MT Bold" panose="020F07040305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Rounded MT Bold" panose="020F0704030504030204" pitchFamily="34" charset="0"/>
              </a:rPr>
              <a:t>Accumulation – refine, layer, and recombine findings into evolving programs</a:t>
            </a:r>
            <a:endParaRPr lang="en-US" altLang="en-US" sz="2400" dirty="0">
              <a:latin typeface="Arial Rounded MT Bold" panose="020F070403050403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400" i="0" u="none" strike="noStrike" cap="none" normalizeH="0" baseline="0" dirty="0">
                <a:ln>
                  <a:noFill/>
                </a:ln>
                <a:solidFill>
                  <a:schemeClr val="tx1"/>
                </a:solidFill>
                <a:effectLst/>
                <a:latin typeface="Arial Rounded MT Bold" panose="020F0704030504030204" pitchFamily="34" charset="0"/>
              </a:rPr>
              <a:t>Evolution – adapt reasoning as knowledge grows</a:t>
            </a:r>
          </a:p>
        </p:txBody>
      </p:sp>
      <p:sp>
        <p:nvSpPr>
          <p:cNvPr id="4" name="TextBox 3">
            <a:extLst>
              <a:ext uri="{FF2B5EF4-FFF2-40B4-BE49-F238E27FC236}">
                <a16:creationId xmlns:a16="http://schemas.microsoft.com/office/drawing/2014/main" id="{B80FB8AB-4142-05E7-3AFF-F6AFE16282B7}"/>
              </a:ext>
            </a:extLst>
          </p:cNvPr>
          <p:cNvSpPr txBox="1"/>
          <p:nvPr/>
        </p:nvSpPr>
        <p:spPr>
          <a:xfrm>
            <a:off x="689788" y="3995024"/>
            <a:ext cx="11149566" cy="830997"/>
          </a:xfrm>
          <a:prstGeom prst="rect">
            <a:avLst/>
          </a:prstGeom>
          <a:noFill/>
        </p:spPr>
        <p:txBody>
          <a:bodyPr wrap="square">
            <a:spAutoFit/>
          </a:bodyPr>
          <a:lstStyle/>
          <a:p>
            <a:r>
              <a:rPr lang="en-GB" sz="2400" dirty="0">
                <a:solidFill>
                  <a:srgbClr val="7030A0"/>
                </a:solidFill>
                <a:latin typeface="Arial Rounded MT Bold" panose="020F0704030504030204" pitchFamily="34" charset="0"/>
              </a:rPr>
              <a:t>We need agents that don’t just answer our questions — they help us </a:t>
            </a:r>
            <a:r>
              <a:rPr lang="en-GB" sz="2400" b="1" dirty="0">
                <a:solidFill>
                  <a:srgbClr val="7030A0"/>
                </a:solidFill>
                <a:latin typeface="Arial Rounded MT Bold" panose="020F0704030504030204" pitchFamily="34" charset="0"/>
              </a:rPr>
              <a:t>find</a:t>
            </a:r>
            <a:r>
              <a:rPr lang="en-GB" sz="2400" dirty="0">
                <a:solidFill>
                  <a:srgbClr val="7030A0"/>
                </a:solidFill>
                <a:latin typeface="Arial Rounded MT Bold" panose="020F0704030504030204" pitchFamily="34" charset="0"/>
              </a:rPr>
              <a:t> the questions worth asking</a:t>
            </a:r>
          </a:p>
        </p:txBody>
      </p:sp>
      <p:sp>
        <p:nvSpPr>
          <p:cNvPr id="6" name="TextBox 5">
            <a:extLst>
              <a:ext uri="{FF2B5EF4-FFF2-40B4-BE49-F238E27FC236}">
                <a16:creationId xmlns:a16="http://schemas.microsoft.com/office/drawing/2014/main" id="{EE806BFC-3252-0014-31DE-AC6EA6044817}"/>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7" name="Picture 6" descr="Text&#10;&#10;Description automatically generated">
            <a:extLst>
              <a:ext uri="{FF2B5EF4-FFF2-40B4-BE49-F238E27FC236}">
                <a16:creationId xmlns:a16="http://schemas.microsoft.com/office/drawing/2014/main" id="{06C17758-EAE0-48B1-9F2B-3E498B88704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8" name="Picture 7">
            <a:extLst>
              <a:ext uri="{FF2B5EF4-FFF2-40B4-BE49-F238E27FC236}">
                <a16:creationId xmlns:a16="http://schemas.microsoft.com/office/drawing/2014/main" id="{D0661CDC-9975-C626-F606-95EDFAE79313}"/>
              </a:ext>
            </a:extLst>
          </p:cNvPr>
          <p:cNvPicPr>
            <a:picLocks noChangeAspect="1"/>
          </p:cNvPicPr>
          <p:nvPr/>
        </p:nvPicPr>
        <p:blipFill>
          <a:blip r:embed="rId4"/>
          <a:stretch>
            <a:fillRect/>
          </a:stretch>
        </p:blipFill>
        <p:spPr>
          <a:xfrm>
            <a:off x="231457" y="6001196"/>
            <a:ext cx="3040380" cy="729692"/>
          </a:xfrm>
          <a:prstGeom prst="rect">
            <a:avLst/>
          </a:prstGeom>
        </p:spPr>
      </p:pic>
    </p:spTree>
    <p:extLst>
      <p:ext uri="{BB962C8B-B14F-4D97-AF65-F5344CB8AC3E}">
        <p14:creationId xmlns:p14="http://schemas.microsoft.com/office/powerpoint/2010/main" val="20056155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19" name="English National Cancer Registration and Analysis Service…">
            <a:extLst>
              <a:ext uri="{FF2B5EF4-FFF2-40B4-BE49-F238E27FC236}">
                <a16:creationId xmlns:a16="http://schemas.microsoft.com/office/drawing/2014/main" id="{E0941BD5-8AD2-FF2B-5DC9-265EE6351939}"/>
              </a:ext>
            </a:extLst>
          </p:cNvPr>
          <p:cNvSpPr txBox="1">
            <a:spLocks/>
          </p:cNvSpPr>
          <p:nvPr/>
        </p:nvSpPr>
        <p:spPr>
          <a:xfrm>
            <a:off x="6796563" y="3448924"/>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endParaRPr lang="en-US" sz="2800" dirty="0">
              <a:solidFill>
                <a:srgbClr val="7030A0"/>
              </a:solidFill>
              <a:latin typeface="Arial Rounded MT Bold" panose="020F0704030504030204" pitchFamily="34" charset="0"/>
            </a:endParaRPr>
          </a:p>
        </p:txBody>
      </p:sp>
      <p:sp>
        <p:nvSpPr>
          <p:cNvPr id="5" name="English National Cancer Registration and Analysis Service…">
            <a:extLst>
              <a:ext uri="{FF2B5EF4-FFF2-40B4-BE49-F238E27FC236}">
                <a16:creationId xmlns:a16="http://schemas.microsoft.com/office/drawing/2014/main" id="{1C5B9946-F8C0-1BCA-5BF0-11CAA56EDF49}"/>
              </a:ext>
            </a:extLst>
          </p:cNvPr>
          <p:cNvSpPr txBox="1">
            <a:spLocks noGrp="1"/>
          </p:cNvSpPr>
          <p:nvPr>
            <p:ph type="title"/>
          </p:nvPr>
        </p:nvSpPr>
        <p:spPr>
          <a:xfrm>
            <a:off x="285749" y="381000"/>
            <a:ext cx="12076236" cy="546100"/>
          </a:xfrm>
          <a:prstGeom prst="rect">
            <a:avLst/>
          </a:prstGeom>
        </p:spPr>
        <p:txBody>
          <a:bodyPr anchor="t" anchorCtr="0">
            <a:noAutofit/>
          </a:bodyPr>
          <a:lstStyle>
            <a:lvl1pPr defTabSz="448055">
              <a:defRPr sz="5586">
                <a:solidFill>
                  <a:srgbClr val="000000"/>
                </a:solidFill>
              </a:defRPr>
            </a:lvl1pPr>
          </a:lstStyle>
          <a:p>
            <a:r>
              <a:rPr lang="en-GB" sz="3200" dirty="0">
                <a:solidFill>
                  <a:srgbClr val="2F7FB1"/>
                </a:solidFill>
                <a:latin typeface="Arial Rounded MT Bold" panose="020F0704030504030204" pitchFamily="34" charset="0"/>
              </a:rPr>
              <a:t>How can we unlock Hypothesis Hunting at Scale?</a:t>
            </a:r>
            <a:br>
              <a:rPr lang="en-GB" sz="3200" dirty="0">
                <a:solidFill>
                  <a:srgbClr val="2F7FB1"/>
                </a:solidFill>
                <a:latin typeface="Arial Rounded MT Bold" panose="020F0704030504030204" pitchFamily="34" charset="0"/>
              </a:rPr>
            </a:br>
            <a:endParaRPr lang="en-US" sz="3000" dirty="0">
              <a:solidFill>
                <a:srgbClr val="2F7FB1"/>
              </a:solidFill>
              <a:latin typeface="Arial Rounded MT Bold" panose="020F0704030504030204" pitchFamily="34" charset="0"/>
            </a:endParaRPr>
          </a:p>
        </p:txBody>
      </p:sp>
      <p:sp>
        <p:nvSpPr>
          <p:cNvPr id="2" name="Rectangle 1">
            <a:extLst>
              <a:ext uri="{FF2B5EF4-FFF2-40B4-BE49-F238E27FC236}">
                <a16:creationId xmlns:a16="http://schemas.microsoft.com/office/drawing/2014/main" id="{36FAE14D-D392-5CA6-B5D8-1219550A5934}"/>
              </a:ext>
            </a:extLst>
          </p:cNvPr>
          <p:cNvSpPr>
            <a:spLocks noChangeArrowheads="1"/>
          </p:cNvSpPr>
          <p:nvPr/>
        </p:nvSpPr>
        <p:spPr bwMode="auto">
          <a:xfrm>
            <a:off x="404190" y="1208406"/>
            <a:ext cx="1183935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chemeClr val="tx1"/>
                </a:solidFill>
                <a:effectLst/>
                <a:latin typeface="Arial Rounded MT Bold" panose="020F0704030504030204" pitchFamily="34" charset="0"/>
              </a:rPr>
              <a:t>Insight: Scientific progress emerges from networks, not individuals.</a:t>
            </a:r>
            <a:br>
              <a:rPr kumimoji="0" lang="en-US" altLang="en-US" sz="2400" b="0" i="0" u="none" strike="noStrike" cap="none" normalizeH="0" baseline="0" dirty="0">
                <a:ln>
                  <a:noFill/>
                </a:ln>
                <a:solidFill>
                  <a:schemeClr val="tx1"/>
                </a:solidFill>
                <a:effectLst/>
                <a:latin typeface="Arial Rounded MT Bold" panose="020F0704030504030204" pitchFamily="34" charset="0"/>
              </a:rPr>
            </a:br>
            <a:r>
              <a:rPr kumimoji="0" lang="en-US" altLang="en-US" sz="2000" b="0" i="0" u="none" strike="noStrike" cap="none" normalizeH="0" baseline="0" dirty="0">
                <a:ln>
                  <a:noFill/>
                </a:ln>
                <a:solidFill>
                  <a:schemeClr val="tx1"/>
                </a:solidFill>
                <a:effectLst/>
                <a:latin typeface="Arial Rounded MT Bold" panose="020F0704030504030204" pitchFamily="34" charset="0"/>
              </a:rPr>
              <a:t>To advance systematic discovery, we need </a:t>
            </a:r>
            <a:r>
              <a:rPr kumimoji="0" lang="en-US" altLang="en-US" sz="2000" b="1" i="0" u="none" strike="noStrike" cap="none" normalizeH="0" baseline="0" dirty="0">
                <a:ln>
                  <a:noFill/>
                </a:ln>
                <a:solidFill>
                  <a:schemeClr val="tx1"/>
                </a:solidFill>
                <a:effectLst/>
                <a:latin typeface="Arial Rounded MT Bold" panose="020F0704030504030204" pitchFamily="34" charset="0"/>
              </a:rPr>
              <a:t>networks of autonomous AI agents</a:t>
            </a:r>
            <a:r>
              <a:rPr kumimoji="0" lang="en-US" altLang="en-US" sz="2000" b="0" i="0" u="none" strike="noStrike" cap="none" normalizeH="0" baseline="0" dirty="0">
                <a:ln>
                  <a:noFill/>
                </a:ln>
                <a:solidFill>
                  <a:schemeClr val="tx1"/>
                </a:solidFill>
                <a:effectLst/>
                <a:latin typeface="Arial Rounded MT Bold" panose="020F0704030504030204" pitchFamily="34" charset="0"/>
              </a:rPr>
              <a:t>, not solitary ones.</a:t>
            </a:r>
            <a:br>
              <a:rPr kumimoji="0" lang="en-US" altLang="en-US" sz="2000" b="0" i="0" u="none" strike="noStrike" cap="none" normalizeH="0" baseline="0" dirty="0">
                <a:ln>
                  <a:noFill/>
                </a:ln>
                <a:solidFill>
                  <a:schemeClr val="tx1"/>
                </a:solidFill>
                <a:effectLst/>
                <a:latin typeface="Arial Rounded MT Bold" panose="020F0704030504030204" pitchFamily="34" charset="0"/>
              </a:rPr>
            </a:br>
            <a:endParaRPr kumimoji="0" lang="en-US" altLang="en-US" sz="2000" b="0" i="0" u="none" strike="noStrike" cap="none" normalizeH="0" baseline="0" dirty="0">
              <a:ln>
                <a:noFill/>
              </a:ln>
              <a:solidFill>
                <a:schemeClr val="tx1"/>
              </a:solidFill>
              <a:effectLst/>
              <a:latin typeface="Arial Rounded MT Bold" panose="020F0704030504030204" pitchFamily="34" charset="0"/>
            </a:endParaRPr>
          </a:p>
        </p:txBody>
      </p:sp>
      <p:sp>
        <p:nvSpPr>
          <p:cNvPr id="7" name="TextBox 6">
            <a:extLst>
              <a:ext uri="{FF2B5EF4-FFF2-40B4-BE49-F238E27FC236}">
                <a16:creationId xmlns:a16="http://schemas.microsoft.com/office/drawing/2014/main" id="{6BF9DBAB-595E-36AD-5978-54D373D00343}"/>
              </a:ext>
            </a:extLst>
          </p:cNvPr>
          <p:cNvSpPr txBox="1"/>
          <p:nvPr/>
        </p:nvSpPr>
        <p:spPr>
          <a:xfrm>
            <a:off x="442164" y="2417940"/>
            <a:ext cx="11015177" cy="3231654"/>
          </a:xfrm>
          <a:prstGeom prst="rect">
            <a:avLst/>
          </a:prstGeom>
          <a:noFill/>
        </p:spPr>
        <p:txBody>
          <a:bodyPr wrap="square">
            <a:spAutoFit/>
          </a:bodyPr>
          <a:lstStyle/>
          <a:p>
            <a:r>
              <a:rPr lang="en-GB" sz="2000" dirty="0">
                <a:latin typeface="Arial Rounded MT Bold" panose="020F0704030504030204" pitchFamily="34" charset="0"/>
              </a:rPr>
              <a:t>In human science, breakthroughs arise from:</a:t>
            </a:r>
          </a:p>
          <a:p>
            <a:pPr>
              <a:buFont typeface="Arial" panose="020B0604020202020204" pitchFamily="34" charset="0"/>
              <a:buChar char="•"/>
            </a:pPr>
            <a:r>
              <a:rPr lang="en-GB" sz="2000" b="1" dirty="0">
                <a:latin typeface="Arial Rounded MT Bold" panose="020F0704030504030204" pitchFamily="34" charset="0"/>
              </a:rPr>
              <a:t> Diverse perspectives</a:t>
            </a:r>
            <a:r>
              <a:rPr lang="en-GB" sz="2000" dirty="0">
                <a:latin typeface="Arial Rounded MT Bold" panose="020F0704030504030204" pitchFamily="34" charset="0"/>
              </a:rPr>
              <a:t> across domains</a:t>
            </a:r>
          </a:p>
          <a:p>
            <a:pPr>
              <a:buFont typeface="Arial" panose="020B0604020202020204" pitchFamily="34" charset="0"/>
              <a:buChar char="•"/>
            </a:pPr>
            <a:r>
              <a:rPr lang="en-GB" sz="2000" b="1" dirty="0">
                <a:latin typeface="Arial Rounded MT Bold" panose="020F0704030504030204" pitchFamily="34" charset="0"/>
              </a:rPr>
              <a:t> Cross-pollination</a:t>
            </a:r>
            <a:r>
              <a:rPr lang="en-GB" sz="2000" dirty="0">
                <a:latin typeface="Arial Rounded MT Bold" panose="020F0704030504030204" pitchFamily="34" charset="0"/>
              </a:rPr>
              <a:t> of methods and ideas</a:t>
            </a:r>
          </a:p>
          <a:p>
            <a:pPr>
              <a:buFont typeface="Arial" panose="020B0604020202020204" pitchFamily="34" charset="0"/>
              <a:buChar char="•"/>
            </a:pPr>
            <a:r>
              <a:rPr lang="en-GB" sz="2000" b="1" dirty="0">
                <a:latin typeface="Arial Rounded MT Bold" panose="020F0704030504030204" pitchFamily="34" charset="0"/>
              </a:rPr>
              <a:t> Critical debate</a:t>
            </a:r>
            <a:r>
              <a:rPr lang="en-GB" sz="2000" dirty="0">
                <a:latin typeface="Arial Rounded MT Bold" panose="020F0704030504030204" pitchFamily="34" charset="0"/>
              </a:rPr>
              <a:t> and iterative refinement</a:t>
            </a:r>
          </a:p>
          <a:p>
            <a:pPr>
              <a:buFont typeface="Arial" panose="020B0604020202020204" pitchFamily="34" charset="0"/>
              <a:buChar char="•"/>
            </a:pPr>
            <a:r>
              <a:rPr lang="en-GB" sz="2000" b="1" dirty="0">
                <a:latin typeface="Arial Rounded MT Bold" panose="020F0704030504030204" pitchFamily="34" charset="0"/>
              </a:rPr>
              <a:t> Cumulative evidence</a:t>
            </a:r>
            <a:r>
              <a:rPr lang="en-GB" sz="2000" dirty="0">
                <a:latin typeface="Arial Rounded MT Bold" panose="020F0704030504030204" pitchFamily="34" charset="0"/>
              </a:rPr>
              <a:t> built across time</a:t>
            </a:r>
          </a:p>
          <a:p>
            <a:pPr>
              <a:buFont typeface="Arial" panose="020B0604020202020204" pitchFamily="34" charset="0"/>
              <a:buChar char="•"/>
            </a:pPr>
            <a:endParaRPr lang="en-GB" sz="2000" dirty="0">
              <a:latin typeface="Arial Rounded MT Bold" panose="020F0704030504030204" pitchFamily="34" charset="0"/>
            </a:endParaRPr>
          </a:p>
          <a:p>
            <a:r>
              <a:rPr kumimoji="0" lang="en-US" altLang="en-US" sz="2000" b="0" i="0" u="none" strike="noStrike" cap="none" normalizeH="0" baseline="0" dirty="0">
                <a:ln>
                  <a:noFill/>
                </a:ln>
                <a:solidFill>
                  <a:schemeClr val="tx1"/>
                </a:solidFill>
                <a:effectLst/>
                <a:latin typeface="Arial Rounded MT Bold" panose="020F0704030504030204" pitchFamily="34" charset="0"/>
              </a:rPr>
              <a:t>Their </a:t>
            </a:r>
            <a:r>
              <a:rPr kumimoji="0" lang="en-US" altLang="en-US" sz="2000" b="1" i="0" u="none" strike="noStrike" cap="none" normalizeH="0" baseline="0" dirty="0">
                <a:ln>
                  <a:noFill/>
                </a:ln>
                <a:solidFill>
                  <a:schemeClr val="tx1"/>
                </a:solidFill>
                <a:effectLst/>
                <a:latin typeface="Arial Rounded MT Bold" panose="020F0704030504030204" pitchFamily="34" charset="0"/>
              </a:rPr>
              <a:t>social dynamics</a:t>
            </a:r>
            <a:r>
              <a:rPr kumimoji="0" lang="en-US" altLang="en-US" sz="2000" b="0" i="0" u="none" strike="noStrike" cap="none" normalizeH="0" baseline="0" dirty="0">
                <a:ln>
                  <a:noFill/>
                </a:ln>
                <a:solidFill>
                  <a:schemeClr val="tx1"/>
                </a:solidFill>
                <a:effectLst/>
                <a:latin typeface="Arial Rounded MT Bold" panose="020F0704030504030204" pitchFamily="34" charset="0"/>
              </a:rPr>
              <a:t> — exploration diversity, critique, knowledge exchange — are </a:t>
            </a:r>
            <a:r>
              <a:rPr kumimoji="0" lang="en-US" altLang="en-US" sz="2000" b="1" i="0" u="none" strike="noStrike" cap="none" normalizeH="0" baseline="0" dirty="0">
                <a:ln>
                  <a:noFill/>
                </a:ln>
                <a:solidFill>
                  <a:schemeClr val="tx1"/>
                </a:solidFill>
                <a:effectLst/>
                <a:latin typeface="Arial Rounded MT Bold" panose="020F0704030504030204" pitchFamily="34" charset="0"/>
              </a:rPr>
              <a:t>crucial</a:t>
            </a:r>
            <a:r>
              <a:rPr kumimoji="0" lang="en-US" altLang="en-US" sz="2000" b="0" i="0" u="none" strike="noStrike" cap="none" normalizeH="0" baseline="0" dirty="0">
                <a:ln>
                  <a:noFill/>
                </a:ln>
                <a:solidFill>
                  <a:schemeClr val="tx1"/>
                </a:solidFill>
                <a:effectLst/>
                <a:latin typeface="Arial Rounded MT Bold" panose="020F0704030504030204" pitchFamily="34" charset="0"/>
              </a:rPr>
              <a:t> to uncover novel directions and accumulate layered understanding.</a:t>
            </a:r>
            <a:endParaRPr lang="en-GB" sz="2000" dirty="0">
              <a:latin typeface="Arial Rounded MT Bold" panose="020F0704030504030204" pitchFamily="34" charset="0"/>
            </a:endParaRPr>
          </a:p>
          <a:p>
            <a:pPr>
              <a:buFont typeface="Arial" panose="020B0604020202020204" pitchFamily="34" charset="0"/>
              <a:buChar char="•"/>
            </a:pPr>
            <a:endParaRPr lang="en-GB" sz="2000" dirty="0">
              <a:latin typeface="Arial Rounded MT Bold" panose="020F0704030504030204" pitchFamily="34" charset="0"/>
            </a:endParaRPr>
          </a:p>
          <a:p>
            <a:r>
              <a:rPr lang="en-GB" sz="2400" b="1" dirty="0">
                <a:solidFill>
                  <a:srgbClr val="7030A0"/>
                </a:solidFill>
                <a:latin typeface="Arial Rounded MT Bold" panose="020F0704030504030204" pitchFamily="34" charset="0"/>
              </a:rPr>
              <a:t>We aim to replicate and amplify these dynamics in AI agentic systems.</a:t>
            </a:r>
          </a:p>
        </p:txBody>
      </p:sp>
    </p:spTree>
    <p:extLst>
      <p:ext uri="{BB962C8B-B14F-4D97-AF65-F5344CB8AC3E}">
        <p14:creationId xmlns:p14="http://schemas.microsoft.com/office/powerpoint/2010/main" val="20541417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19" name="English National Cancer Registration and Analysis Service…">
            <a:extLst>
              <a:ext uri="{FF2B5EF4-FFF2-40B4-BE49-F238E27FC236}">
                <a16:creationId xmlns:a16="http://schemas.microsoft.com/office/drawing/2014/main" id="{E0941BD5-8AD2-FF2B-5DC9-265EE6351939}"/>
              </a:ext>
            </a:extLst>
          </p:cNvPr>
          <p:cNvSpPr txBox="1">
            <a:spLocks/>
          </p:cNvSpPr>
          <p:nvPr/>
        </p:nvSpPr>
        <p:spPr>
          <a:xfrm>
            <a:off x="6796563" y="3448924"/>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endParaRPr lang="en-US" sz="2800" dirty="0">
              <a:solidFill>
                <a:srgbClr val="7030A0"/>
              </a:solidFill>
              <a:latin typeface="Arial Rounded MT Bold" panose="020F0704030504030204" pitchFamily="34" charset="0"/>
            </a:endParaRPr>
          </a:p>
        </p:txBody>
      </p:sp>
      <p:sp>
        <p:nvSpPr>
          <p:cNvPr id="5" name="English National Cancer Registration and Analysis Service…">
            <a:extLst>
              <a:ext uri="{FF2B5EF4-FFF2-40B4-BE49-F238E27FC236}">
                <a16:creationId xmlns:a16="http://schemas.microsoft.com/office/drawing/2014/main" id="{1C5B9946-F8C0-1BCA-5BF0-11CAA56EDF49}"/>
              </a:ext>
            </a:extLst>
          </p:cNvPr>
          <p:cNvSpPr txBox="1">
            <a:spLocks noGrp="1"/>
          </p:cNvSpPr>
          <p:nvPr>
            <p:ph type="title"/>
          </p:nvPr>
        </p:nvSpPr>
        <p:spPr>
          <a:xfrm>
            <a:off x="285749" y="381000"/>
            <a:ext cx="12076236" cy="546100"/>
          </a:xfrm>
          <a:prstGeom prst="rect">
            <a:avLst/>
          </a:prstGeom>
        </p:spPr>
        <p:txBody>
          <a:bodyPr anchor="t" anchorCtr="0">
            <a:noAutofit/>
          </a:bodyPr>
          <a:lstStyle>
            <a:lvl1pPr defTabSz="448055">
              <a:defRPr sz="5586">
                <a:solidFill>
                  <a:srgbClr val="000000"/>
                </a:solidFill>
              </a:defRPr>
            </a:lvl1pPr>
          </a:lstStyle>
          <a:p>
            <a:r>
              <a:rPr lang="en-GB" sz="3200" i="0" dirty="0">
                <a:solidFill>
                  <a:srgbClr val="2F7FB1"/>
                </a:solidFill>
                <a:effectLst/>
                <a:latin typeface="Arial Rounded MT Bold" panose="020F0704030504030204" pitchFamily="34" charset="0"/>
              </a:rPr>
              <a:t>Hypothesis Hunting with Evolving Networks of Autonomous Scientific Agents</a:t>
            </a:r>
            <a:br>
              <a:rPr lang="en-GB" sz="1000" b="1" i="0" dirty="0">
                <a:solidFill>
                  <a:srgbClr val="2C3A4A"/>
                </a:solidFill>
                <a:effectLst/>
                <a:latin typeface="Noto Sans" panose="020B0502040504020204" pitchFamily="34" charset="0"/>
              </a:rPr>
            </a:br>
            <a:endParaRPr lang="en-US" sz="3000" dirty="0">
              <a:solidFill>
                <a:srgbClr val="2F7FB1"/>
              </a:solidFill>
              <a:latin typeface="Arial Rounded MT Bold" panose="020F0704030504030204" pitchFamily="34" charset="0"/>
            </a:endParaRPr>
          </a:p>
        </p:txBody>
      </p:sp>
      <p:pic>
        <p:nvPicPr>
          <p:cNvPr id="10" name="Picture 9">
            <a:extLst>
              <a:ext uri="{FF2B5EF4-FFF2-40B4-BE49-F238E27FC236}">
                <a16:creationId xmlns:a16="http://schemas.microsoft.com/office/drawing/2014/main" id="{10A9D1B2-BD3D-7879-79EE-D2376368D462}"/>
              </a:ext>
            </a:extLst>
          </p:cNvPr>
          <p:cNvPicPr>
            <a:picLocks noChangeAspect="1"/>
          </p:cNvPicPr>
          <p:nvPr/>
        </p:nvPicPr>
        <p:blipFill>
          <a:blip r:embed="rId5"/>
          <a:stretch>
            <a:fillRect/>
          </a:stretch>
        </p:blipFill>
        <p:spPr>
          <a:xfrm>
            <a:off x="1975932" y="2794324"/>
            <a:ext cx="8845583" cy="3361322"/>
          </a:xfrm>
          <a:prstGeom prst="rect">
            <a:avLst/>
          </a:prstGeom>
        </p:spPr>
      </p:pic>
      <p:sp>
        <p:nvSpPr>
          <p:cNvPr id="12" name="TextBox 11">
            <a:extLst>
              <a:ext uri="{FF2B5EF4-FFF2-40B4-BE49-F238E27FC236}">
                <a16:creationId xmlns:a16="http://schemas.microsoft.com/office/drawing/2014/main" id="{A39ECEDD-7B42-050C-8F0F-204B49AAB12E}"/>
              </a:ext>
            </a:extLst>
          </p:cNvPr>
          <p:cNvSpPr txBox="1"/>
          <p:nvPr/>
        </p:nvSpPr>
        <p:spPr>
          <a:xfrm>
            <a:off x="382848" y="1550540"/>
            <a:ext cx="11619761" cy="1107996"/>
          </a:xfrm>
          <a:prstGeom prst="rect">
            <a:avLst/>
          </a:prstGeom>
          <a:noFill/>
        </p:spPr>
        <p:txBody>
          <a:bodyPr wrap="square">
            <a:spAutoFit/>
          </a:bodyPr>
          <a:lstStyle/>
          <a:p>
            <a:r>
              <a:rPr lang="en-GB" sz="2200" dirty="0">
                <a:latin typeface="Arial Rounded MT Bold" panose="020F0704030504030204" pitchFamily="34" charset="0"/>
              </a:rPr>
              <a:t>Large-scale datasets are explored by autonomous networks of research agents that collaborate, peer-review, and refine findings to surface promising directions for human validation</a:t>
            </a:r>
          </a:p>
        </p:txBody>
      </p:sp>
    </p:spTree>
    <p:extLst>
      <p:ext uri="{BB962C8B-B14F-4D97-AF65-F5344CB8AC3E}">
        <p14:creationId xmlns:p14="http://schemas.microsoft.com/office/powerpoint/2010/main" val="2829809727"/>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19" name="English National Cancer Registration and Analysis Service…">
            <a:extLst>
              <a:ext uri="{FF2B5EF4-FFF2-40B4-BE49-F238E27FC236}">
                <a16:creationId xmlns:a16="http://schemas.microsoft.com/office/drawing/2014/main" id="{E0941BD5-8AD2-FF2B-5DC9-265EE6351939}"/>
              </a:ext>
            </a:extLst>
          </p:cNvPr>
          <p:cNvSpPr txBox="1">
            <a:spLocks/>
          </p:cNvSpPr>
          <p:nvPr/>
        </p:nvSpPr>
        <p:spPr>
          <a:xfrm>
            <a:off x="6796563" y="3448924"/>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endParaRPr lang="en-US" sz="2800" dirty="0">
              <a:solidFill>
                <a:srgbClr val="7030A0"/>
              </a:solidFill>
              <a:latin typeface="Arial Rounded MT Bold" panose="020F0704030504030204" pitchFamily="34" charset="0"/>
            </a:endParaRPr>
          </a:p>
        </p:txBody>
      </p:sp>
      <p:sp>
        <p:nvSpPr>
          <p:cNvPr id="5" name="English National Cancer Registration and Analysis Service…">
            <a:extLst>
              <a:ext uri="{FF2B5EF4-FFF2-40B4-BE49-F238E27FC236}">
                <a16:creationId xmlns:a16="http://schemas.microsoft.com/office/drawing/2014/main" id="{1C5B9946-F8C0-1BCA-5BF0-11CAA56EDF49}"/>
              </a:ext>
            </a:extLst>
          </p:cNvPr>
          <p:cNvSpPr txBox="1">
            <a:spLocks noGrp="1"/>
          </p:cNvSpPr>
          <p:nvPr>
            <p:ph type="title"/>
          </p:nvPr>
        </p:nvSpPr>
        <p:spPr>
          <a:xfrm>
            <a:off x="285749" y="381000"/>
            <a:ext cx="12076236" cy="546100"/>
          </a:xfrm>
          <a:prstGeom prst="rect">
            <a:avLst/>
          </a:prstGeom>
        </p:spPr>
        <p:txBody>
          <a:bodyPr anchor="t" anchorCtr="0">
            <a:noAutofit/>
          </a:bodyPr>
          <a:lstStyle>
            <a:lvl1pPr defTabSz="448055">
              <a:defRPr sz="5586">
                <a:solidFill>
                  <a:srgbClr val="000000"/>
                </a:solidFill>
              </a:defRPr>
            </a:lvl1pPr>
          </a:lstStyle>
          <a:p>
            <a:r>
              <a:rPr lang="en-GB" sz="3200" dirty="0">
                <a:solidFill>
                  <a:srgbClr val="2F7FB1"/>
                </a:solidFill>
                <a:latin typeface="Arial Rounded MT Bold" panose="020F0704030504030204" pitchFamily="34" charset="0"/>
              </a:rPr>
              <a:t>Our Framework: </a:t>
            </a:r>
            <a:r>
              <a:rPr lang="en-GB" sz="3200" i="1" dirty="0" err="1">
                <a:solidFill>
                  <a:srgbClr val="2F7FB1"/>
                </a:solidFill>
                <a:latin typeface="Arial Rounded MT Bold" panose="020F0704030504030204" pitchFamily="34" charset="0"/>
              </a:rPr>
              <a:t>AScience</a:t>
            </a:r>
            <a:br>
              <a:rPr lang="en-GB" sz="1000" b="1" i="0" dirty="0">
                <a:solidFill>
                  <a:srgbClr val="2C3A4A"/>
                </a:solidFill>
                <a:effectLst/>
                <a:latin typeface="Noto Sans" panose="020B0502040504020204" pitchFamily="34" charset="0"/>
              </a:rPr>
            </a:br>
            <a:endParaRPr lang="en-US" sz="3000" dirty="0">
              <a:solidFill>
                <a:srgbClr val="2F7FB1"/>
              </a:solidFill>
              <a:latin typeface="Arial Rounded MT Bold" panose="020F0704030504030204" pitchFamily="34" charset="0"/>
            </a:endParaRPr>
          </a:p>
        </p:txBody>
      </p:sp>
      <p:sp>
        <p:nvSpPr>
          <p:cNvPr id="2" name="Rectangle 1">
            <a:extLst>
              <a:ext uri="{FF2B5EF4-FFF2-40B4-BE49-F238E27FC236}">
                <a16:creationId xmlns:a16="http://schemas.microsoft.com/office/drawing/2014/main" id="{666778B2-74DE-572E-DCB3-BD13B7D4158F}"/>
              </a:ext>
            </a:extLst>
          </p:cNvPr>
          <p:cNvSpPr>
            <a:spLocks noChangeArrowheads="1"/>
          </p:cNvSpPr>
          <p:nvPr/>
        </p:nvSpPr>
        <p:spPr bwMode="auto">
          <a:xfrm>
            <a:off x="592153" y="1013499"/>
            <a:ext cx="11463427"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Arial Rounded MT Bold" panose="020F0704030504030204" pitchFamily="34" charset="0"/>
              </a:rPr>
              <a:t>AScience</a:t>
            </a:r>
            <a:r>
              <a:rPr kumimoji="0" lang="en-US" altLang="en-US" sz="2400" b="0" i="0" u="none" strike="noStrike" cap="none" normalizeH="0" baseline="0" dirty="0">
                <a:ln>
                  <a:noFill/>
                </a:ln>
                <a:solidFill>
                  <a:schemeClr val="tx1"/>
                </a:solidFill>
                <a:effectLst/>
                <a:latin typeface="Arial Rounded MT Bold" panose="020F0704030504030204" pitchFamily="34" charset="0"/>
              </a:rPr>
              <a:t> formalizes </a:t>
            </a:r>
            <a:r>
              <a:rPr kumimoji="0" lang="en-US" altLang="en-US" sz="2400" b="1" i="0" u="none" strike="noStrike" cap="none" normalizeH="0" baseline="0" dirty="0">
                <a:ln>
                  <a:noFill/>
                </a:ln>
                <a:solidFill>
                  <a:schemeClr val="tx1"/>
                </a:solidFill>
                <a:effectLst/>
                <a:latin typeface="Arial Rounded MT Bold" panose="020F0704030504030204" pitchFamily="34" charset="0"/>
              </a:rPr>
              <a:t>hypothesis hunting</a:t>
            </a:r>
            <a:r>
              <a:rPr kumimoji="0" lang="en-US" altLang="en-US" sz="2400" b="0" i="0" u="none" strike="noStrike" cap="none" normalizeH="0" baseline="0" dirty="0">
                <a:ln>
                  <a:noFill/>
                </a:ln>
                <a:solidFill>
                  <a:schemeClr val="tx1"/>
                </a:solidFill>
                <a:effectLst/>
                <a:latin typeface="Arial Rounded MT Bold" panose="020F0704030504030204" pitchFamily="34" charset="0"/>
              </a:rPr>
              <a:t> as a </a:t>
            </a:r>
            <a:r>
              <a:rPr kumimoji="0" lang="en-US" altLang="en-US" sz="2400" b="1" i="0" u="none" strike="noStrike" cap="none" normalizeH="0" baseline="0" dirty="0">
                <a:ln>
                  <a:noFill/>
                </a:ln>
                <a:solidFill>
                  <a:schemeClr val="tx1"/>
                </a:solidFill>
                <a:effectLst/>
                <a:latin typeface="Arial Rounded MT Bold" panose="020F0704030504030204" pitchFamily="34" charset="0"/>
              </a:rPr>
              <a:t>continuous, open-ended exploration</a:t>
            </a:r>
            <a:r>
              <a:rPr kumimoji="0" lang="en-US" altLang="en-US" sz="2400" b="0" i="0" u="none" strike="noStrike" cap="none" normalizeH="0" baseline="0" dirty="0">
                <a:ln>
                  <a:noFill/>
                </a:ln>
                <a:solidFill>
                  <a:schemeClr val="tx1"/>
                </a:solidFill>
                <a:effectLst/>
                <a:latin typeface="Arial Rounded MT Bold" panose="020F0704030504030204" pitchFamily="34" charset="0"/>
              </a:rPr>
              <a:t> process, embedding the </a:t>
            </a:r>
            <a:r>
              <a:rPr kumimoji="0" lang="en-US" altLang="en-US" sz="2400" b="1" i="0" u="none" strike="noStrike" cap="none" normalizeH="0" baseline="0" dirty="0">
                <a:ln>
                  <a:noFill/>
                </a:ln>
                <a:solidFill>
                  <a:schemeClr val="tx1"/>
                </a:solidFill>
                <a:effectLst/>
                <a:latin typeface="Arial Rounded MT Bold" panose="020F0704030504030204" pitchFamily="34" charset="0"/>
              </a:rPr>
              <a:t>social dynamics</a:t>
            </a:r>
            <a:r>
              <a:rPr kumimoji="0" lang="en-US" altLang="en-US" sz="2400" b="0" i="0" u="none" strike="noStrike" cap="none" normalizeH="0" baseline="0" dirty="0">
                <a:ln>
                  <a:noFill/>
                </a:ln>
                <a:solidFill>
                  <a:schemeClr val="tx1"/>
                </a:solidFill>
                <a:effectLst/>
                <a:latin typeface="Arial Rounded MT Bold" panose="020F0704030504030204" pitchFamily="34" charset="0"/>
              </a:rPr>
              <a:t> of cumulative scientific progress.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Rounded MT Bold" panose="020F07040305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Rounded MT Bold" panose="020F0704030504030204" pitchFamily="34" charset="0"/>
              </a:rPr>
              <a:t>Key elements: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Rounded MT Bold" panose="020F0704030504030204" pitchFamily="34" charset="0"/>
              </a:rPr>
              <a:t> Distributed agents</a:t>
            </a:r>
            <a:r>
              <a:rPr kumimoji="0" lang="en-US" altLang="en-US" sz="2400" b="0" i="0" u="none" strike="noStrike" cap="none" normalizeH="0" baseline="0" dirty="0">
                <a:ln>
                  <a:noFill/>
                </a:ln>
                <a:solidFill>
                  <a:schemeClr val="tx1"/>
                </a:solidFill>
                <a:effectLst/>
                <a:latin typeface="Arial Rounded MT Bold" panose="020F0704030504030204" pitchFamily="34" charset="0"/>
              </a:rPr>
              <a:t> exploring diverse directions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Rounded MT Bold" panose="020F0704030504030204" pitchFamily="34" charset="0"/>
              </a:rPr>
              <a:t> Endogenous interaction</a:t>
            </a:r>
            <a:r>
              <a:rPr kumimoji="0" lang="en-US" altLang="en-US" sz="2400" b="0" i="0" u="none" strike="noStrike" cap="none" normalizeH="0" baseline="0" dirty="0">
                <a:ln>
                  <a:noFill/>
                </a:ln>
                <a:solidFill>
                  <a:schemeClr val="tx1"/>
                </a:solidFill>
                <a:effectLst/>
                <a:latin typeface="Arial Rounded MT Bold" panose="020F0704030504030204" pitchFamily="34" charset="0"/>
              </a:rPr>
              <a:t> (sharing, critique, refinement)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Rounded MT Bold" panose="020F0704030504030204" pitchFamily="34" charset="0"/>
              </a:rPr>
              <a:t> </a:t>
            </a:r>
            <a:r>
              <a:rPr kumimoji="0" lang="en-US" altLang="en-US" sz="2400" b="1" i="0" u="none" strike="noStrike" cap="none" normalizeH="0" baseline="0" dirty="0">
                <a:ln>
                  <a:noFill/>
                </a:ln>
                <a:solidFill>
                  <a:schemeClr val="tx1"/>
                </a:solidFill>
                <a:effectLst/>
                <a:latin typeface="Arial Rounded MT Bold" panose="020F0704030504030204" pitchFamily="34" charset="0"/>
              </a:rPr>
              <a:t>Shared evaluation frameworks</a:t>
            </a:r>
            <a:r>
              <a:rPr kumimoji="0" lang="en-US" altLang="en-US" sz="2400" b="0" i="0" u="none" strike="noStrike" cap="none" normalizeH="0" baseline="0" dirty="0">
                <a:ln>
                  <a:noFill/>
                </a:ln>
                <a:solidFill>
                  <a:schemeClr val="tx1"/>
                </a:solidFill>
                <a:effectLst/>
                <a:latin typeface="Arial Rounded MT Bold" panose="020F0704030504030204" pitchFamily="34" charset="0"/>
              </a:rPr>
              <a:t> for coherence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Rounded MT Bold" panose="020F0704030504030204" pitchFamily="34" charset="0"/>
              </a:rPr>
              <a:t> Iterative accumulation</a:t>
            </a:r>
            <a:r>
              <a:rPr kumimoji="0" lang="en-US" altLang="en-US" sz="2400" b="0" i="0" u="none" strike="noStrike" cap="none" normalizeH="0" baseline="0" dirty="0">
                <a:ln>
                  <a:noFill/>
                </a:ln>
                <a:solidFill>
                  <a:schemeClr val="tx1"/>
                </a:solidFill>
                <a:effectLst/>
                <a:latin typeface="Arial Rounded MT Bold" panose="020F0704030504030204" pitchFamily="34" charset="0"/>
              </a:rPr>
              <a:t> of knowledge into evolving research programs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BC5026C6-8FC8-F999-AC8F-49520F66F62F}"/>
              </a:ext>
            </a:extLst>
          </p:cNvPr>
          <p:cNvSpPr txBox="1"/>
          <p:nvPr/>
        </p:nvSpPr>
        <p:spPr>
          <a:xfrm>
            <a:off x="592152" y="4718854"/>
            <a:ext cx="11289731" cy="461665"/>
          </a:xfrm>
          <a:prstGeom prst="rect">
            <a:avLst/>
          </a:prstGeom>
          <a:noFill/>
        </p:spPr>
        <p:txBody>
          <a:bodyPr wrap="square">
            <a:spAutoFit/>
          </a:bodyPr>
          <a:lstStyle/>
          <a:p>
            <a:r>
              <a:rPr lang="en-GB" sz="2400" dirty="0">
                <a:latin typeface="Arial Rounded MT Bold" panose="020F0704030504030204" pitchFamily="34" charset="0"/>
              </a:rPr>
              <a:t>Social dynamics unlock collective intelligence in scientific discovery.</a:t>
            </a:r>
          </a:p>
        </p:txBody>
      </p:sp>
    </p:spTree>
    <p:extLst>
      <p:ext uri="{BB962C8B-B14F-4D97-AF65-F5344CB8AC3E}">
        <p14:creationId xmlns:p14="http://schemas.microsoft.com/office/powerpoint/2010/main" val="25412669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19" name="English National Cancer Registration and Analysis Service…">
            <a:extLst>
              <a:ext uri="{FF2B5EF4-FFF2-40B4-BE49-F238E27FC236}">
                <a16:creationId xmlns:a16="http://schemas.microsoft.com/office/drawing/2014/main" id="{E0941BD5-8AD2-FF2B-5DC9-265EE6351939}"/>
              </a:ext>
            </a:extLst>
          </p:cNvPr>
          <p:cNvSpPr txBox="1">
            <a:spLocks/>
          </p:cNvSpPr>
          <p:nvPr/>
        </p:nvSpPr>
        <p:spPr>
          <a:xfrm>
            <a:off x="6796563" y="3448924"/>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endParaRPr lang="en-US" sz="2800" dirty="0">
              <a:solidFill>
                <a:srgbClr val="7030A0"/>
              </a:solidFill>
              <a:latin typeface="Arial Rounded MT Bold" panose="020F0704030504030204" pitchFamily="34" charset="0"/>
            </a:endParaRPr>
          </a:p>
        </p:txBody>
      </p:sp>
      <p:sp>
        <p:nvSpPr>
          <p:cNvPr id="5" name="English National Cancer Registration and Analysis Service…">
            <a:extLst>
              <a:ext uri="{FF2B5EF4-FFF2-40B4-BE49-F238E27FC236}">
                <a16:creationId xmlns:a16="http://schemas.microsoft.com/office/drawing/2014/main" id="{1C5B9946-F8C0-1BCA-5BF0-11CAA56EDF49}"/>
              </a:ext>
            </a:extLst>
          </p:cNvPr>
          <p:cNvSpPr txBox="1">
            <a:spLocks noGrp="1"/>
          </p:cNvSpPr>
          <p:nvPr>
            <p:ph type="title"/>
          </p:nvPr>
        </p:nvSpPr>
        <p:spPr>
          <a:xfrm>
            <a:off x="285749" y="381000"/>
            <a:ext cx="12076236" cy="546100"/>
          </a:xfrm>
          <a:prstGeom prst="rect">
            <a:avLst/>
          </a:prstGeom>
        </p:spPr>
        <p:txBody>
          <a:bodyPr anchor="t" anchorCtr="0">
            <a:noAutofit/>
          </a:bodyPr>
          <a:lstStyle>
            <a:lvl1pPr defTabSz="448055">
              <a:defRPr sz="5586">
                <a:solidFill>
                  <a:srgbClr val="000000"/>
                </a:solidFill>
              </a:defRPr>
            </a:lvl1pPr>
          </a:lstStyle>
          <a:p>
            <a:br>
              <a:rPr lang="en-GB" sz="1000" b="1" i="0" dirty="0">
                <a:solidFill>
                  <a:srgbClr val="2C3A4A"/>
                </a:solidFill>
                <a:effectLst/>
                <a:latin typeface="Noto Sans" panose="020B0502040504020204" pitchFamily="34" charset="0"/>
              </a:rPr>
            </a:br>
            <a:endParaRPr lang="en-US" sz="3000" dirty="0">
              <a:solidFill>
                <a:srgbClr val="2F7FB1"/>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7D6FE2DC-7F23-8F6E-5447-FC81BC78EDDC}"/>
              </a:ext>
            </a:extLst>
          </p:cNvPr>
          <p:cNvSpPr txBox="1"/>
          <p:nvPr/>
        </p:nvSpPr>
        <p:spPr>
          <a:xfrm>
            <a:off x="592153" y="233384"/>
            <a:ext cx="9130708" cy="584775"/>
          </a:xfrm>
          <a:prstGeom prst="rect">
            <a:avLst/>
          </a:prstGeom>
          <a:noFill/>
        </p:spPr>
        <p:txBody>
          <a:bodyPr wrap="square">
            <a:spAutoFit/>
          </a:bodyPr>
          <a:lstStyle/>
          <a:p>
            <a:r>
              <a:rPr lang="en-GB" sz="3200" dirty="0">
                <a:solidFill>
                  <a:srgbClr val="2F7FB1"/>
                </a:solidFill>
                <a:latin typeface="Arial Rounded MT Bold" panose="020F0704030504030204" pitchFamily="34" charset="0"/>
              </a:rPr>
              <a:t>Implementation: </a:t>
            </a:r>
            <a:r>
              <a:rPr lang="en-GB" sz="3200" i="1" dirty="0" err="1">
                <a:solidFill>
                  <a:srgbClr val="2F7FB1"/>
                </a:solidFill>
                <a:latin typeface="Arial Rounded MT Bold" panose="020F0704030504030204" pitchFamily="34" charset="0"/>
              </a:rPr>
              <a:t>ASCollab</a:t>
            </a:r>
            <a:endParaRPr lang="en-GB" sz="3200" dirty="0">
              <a:solidFill>
                <a:srgbClr val="2F7FB1"/>
              </a:solidFill>
              <a:latin typeface="Arial Rounded MT Bold" panose="020F0704030504030204" pitchFamily="34" charset="0"/>
            </a:endParaRPr>
          </a:p>
        </p:txBody>
      </p:sp>
      <p:sp>
        <p:nvSpPr>
          <p:cNvPr id="7" name="Rectangle 1">
            <a:extLst>
              <a:ext uri="{FF2B5EF4-FFF2-40B4-BE49-F238E27FC236}">
                <a16:creationId xmlns:a16="http://schemas.microsoft.com/office/drawing/2014/main" id="{284D57E2-1187-298A-5E8E-D10073158296}"/>
              </a:ext>
            </a:extLst>
          </p:cNvPr>
          <p:cNvSpPr>
            <a:spLocks noChangeArrowheads="1"/>
          </p:cNvSpPr>
          <p:nvPr/>
        </p:nvSpPr>
        <p:spPr bwMode="auto">
          <a:xfrm>
            <a:off x="634409" y="1074716"/>
            <a:ext cx="11557591"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Arial Rounded MT Bold" panose="020F0704030504030204" pitchFamily="34" charset="0"/>
              </a:rPr>
              <a:t>AScience</a:t>
            </a:r>
            <a:r>
              <a:rPr kumimoji="0" lang="en-US" altLang="en-US" sz="2400" b="0" i="0" u="none" strike="noStrike" cap="none" normalizeH="0" baseline="0" dirty="0">
                <a:ln>
                  <a:noFill/>
                </a:ln>
                <a:solidFill>
                  <a:schemeClr val="tx1"/>
                </a:solidFill>
                <a:effectLst/>
                <a:latin typeface="Arial Rounded MT Bold" panose="020F0704030504030204" pitchFamily="34" charset="0"/>
              </a:rPr>
              <a:t> instantiated as </a:t>
            </a:r>
            <a:r>
              <a:rPr kumimoji="0" lang="en-US" altLang="en-US" sz="2400" b="1" i="0" u="none" strike="noStrike" cap="none" normalizeH="0" baseline="0" dirty="0" err="1">
                <a:ln>
                  <a:noFill/>
                </a:ln>
                <a:solidFill>
                  <a:schemeClr val="tx1"/>
                </a:solidFill>
                <a:effectLst/>
                <a:latin typeface="Arial Rounded MT Bold" panose="020F0704030504030204" pitchFamily="34" charset="0"/>
              </a:rPr>
              <a:t>ASCollab</a:t>
            </a:r>
            <a:r>
              <a:rPr lang="en-US" altLang="en-US" sz="2400" dirty="0">
                <a:latin typeface="Arial Rounded MT Bold" panose="020F0704030504030204" pitchFamily="34" charset="0"/>
              </a:rPr>
              <a:t>, </a:t>
            </a:r>
            <a:r>
              <a:rPr kumimoji="0" lang="en-US" altLang="en-US" sz="2400" b="0" i="0" u="none" strike="noStrike" cap="none" normalizeH="0" baseline="0" dirty="0">
                <a:ln>
                  <a:noFill/>
                </a:ln>
                <a:solidFill>
                  <a:schemeClr val="tx1"/>
                </a:solidFill>
                <a:effectLst/>
                <a:latin typeface="Arial Rounded MT Bold" panose="020F0704030504030204" pitchFamily="34" charset="0"/>
              </a:rPr>
              <a:t>a</a:t>
            </a:r>
            <a:r>
              <a:rPr kumimoji="0" lang="en-US" altLang="en-US" sz="2400" i="0" u="none" strike="noStrike" cap="none" normalizeH="0" baseline="0" dirty="0">
                <a:ln>
                  <a:noFill/>
                </a:ln>
                <a:solidFill>
                  <a:schemeClr val="tx1"/>
                </a:solidFill>
                <a:effectLst/>
                <a:latin typeface="Arial Rounded MT Bold" panose="020F0704030504030204" pitchFamily="34" charset="0"/>
              </a:rPr>
              <a:t> network of heterogeneous LLM-based research agents, that: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Arial Rounded MT Bold" panose="020F0704030504030204" pitchFamily="34" charset="0"/>
              </a:rPr>
              <a:t> Generate and test hypotheses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Arial Rounded MT Bold" panose="020F0704030504030204" pitchFamily="34" charset="0"/>
              </a:rPr>
              <a:t> Critique and refine one another’s findings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Arial Rounded MT Bold" panose="020F0704030504030204" pitchFamily="34" charset="0"/>
              </a:rPr>
              <a:t> Share evaluation standards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i="0" u="none" strike="noStrike" cap="none" normalizeH="0" baseline="0" dirty="0">
                <a:ln>
                  <a:noFill/>
                </a:ln>
                <a:solidFill>
                  <a:schemeClr val="tx1"/>
                </a:solidFill>
                <a:effectLst/>
                <a:latin typeface="Arial Rounded MT Bold" panose="020F0704030504030204" pitchFamily="34" charset="0"/>
              </a:rPr>
              <a:t> Build cumulative knowledge collaboratively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Rounded MT Bold" panose="020F0704030504030204" pitchFamily="34" charset="0"/>
            </a:endParaRPr>
          </a:p>
        </p:txBody>
      </p:sp>
    </p:spTree>
    <p:extLst>
      <p:ext uri="{BB962C8B-B14F-4D97-AF65-F5344CB8AC3E}">
        <p14:creationId xmlns:p14="http://schemas.microsoft.com/office/powerpoint/2010/main" val="29363614"/>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nglish National Cancer Registration and Analysis Service…">
            <a:extLst>
              <a:ext uri="{FF2B5EF4-FFF2-40B4-BE49-F238E27FC236}">
                <a16:creationId xmlns:a16="http://schemas.microsoft.com/office/drawing/2014/main" id="{E0941BD5-8AD2-FF2B-5DC9-265EE6351939}"/>
              </a:ext>
            </a:extLst>
          </p:cNvPr>
          <p:cNvSpPr txBox="1">
            <a:spLocks/>
          </p:cNvSpPr>
          <p:nvPr/>
        </p:nvSpPr>
        <p:spPr>
          <a:xfrm>
            <a:off x="6796563" y="3448924"/>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endParaRPr lang="en-US" sz="2800" dirty="0">
              <a:solidFill>
                <a:srgbClr val="7030A0"/>
              </a:solidFill>
              <a:latin typeface="Arial Rounded MT Bold" panose="020F0704030504030204" pitchFamily="34" charset="0"/>
            </a:endParaRPr>
          </a:p>
        </p:txBody>
      </p:sp>
      <p:sp>
        <p:nvSpPr>
          <p:cNvPr id="5" name="English National Cancer Registration and Analysis Service…">
            <a:extLst>
              <a:ext uri="{FF2B5EF4-FFF2-40B4-BE49-F238E27FC236}">
                <a16:creationId xmlns:a16="http://schemas.microsoft.com/office/drawing/2014/main" id="{1C5B9946-F8C0-1BCA-5BF0-11CAA56EDF49}"/>
              </a:ext>
            </a:extLst>
          </p:cNvPr>
          <p:cNvSpPr txBox="1">
            <a:spLocks noGrp="1"/>
          </p:cNvSpPr>
          <p:nvPr>
            <p:ph type="title"/>
          </p:nvPr>
        </p:nvSpPr>
        <p:spPr>
          <a:xfrm>
            <a:off x="285749" y="381000"/>
            <a:ext cx="12076236" cy="546100"/>
          </a:xfrm>
          <a:prstGeom prst="rect">
            <a:avLst/>
          </a:prstGeom>
        </p:spPr>
        <p:txBody>
          <a:bodyPr anchor="t" anchorCtr="0">
            <a:noAutofit/>
          </a:bodyPr>
          <a:lstStyle>
            <a:lvl1pPr defTabSz="448055">
              <a:defRPr sz="5586">
                <a:solidFill>
                  <a:srgbClr val="000000"/>
                </a:solidFill>
              </a:defRPr>
            </a:lvl1pPr>
          </a:lstStyle>
          <a:p>
            <a:r>
              <a:rPr lang="en-GB" sz="3200" i="0" dirty="0" err="1">
                <a:solidFill>
                  <a:srgbClr val="2F7FB1"/>
                </a:solidFill>
                <a:effectLst/>
                <a:latin typeface="Arial Rounded MT Bold" panose="020F0704030504030204" pitchFamily="34" charset="0"/>
              </a:rPr>
              <a:t>ASCollab</a:t>
            </a:r>
            <a:r>
              <a:rPr lang="en-GB" sz="3200" i="0" dirty="0">
                <a:solidFill>
                  <a:srgbClr val="2F7FB1"/>
                </a:solidFill>
                <a:effectLst/>
                <a:latin typeface="Arial Rounded MT Bold" panose="020F0704030504030204" pitchFamily="34" charset="0"/>
              </a:rPr>
              <a:t>: </a:t>
            </a:r>
            <a:br>
              <a:rPr lang="en-GB" sz="3200" i="0" dirty="0">
                <a:solidFill>
                  <a:srgbClr val="2F7FB1"/>
                </a:solidFill>
                <a:effectLst/>
                <a:latin typeface="Arial Rounded MT Bold" panose="020F0704030504030204" pitchFamily="34" charset="0"/>
              </a:rPr>
            </a:br>
            <a:r>
              <a:rPr lang="en-GB" sz="3000" i="0" dirty="0">
                <a:solidFill>
                  <a:srgbClr val="7030A0"/>
                </a:solidFill>
                <a:effectLst/>
                <a:latin typeface="Arial Rounded MT Bold" panose="020F0704030504030204" pitchFamily="34" charset="0"/>
              </a:rPr>
              <a:t>Paving the way for scalable, directed &amp; open-ended hypothesis hunting</a:t>
            </a:r>
            <a:br>
              <a:rPr lang="en-GB" sz="1000" b="1" i="0" dirty="0">
                <a:solidFill>
                  <a:srgbClr val="7030A0"/>
                </a:solidFill>
                <a:effectLst/>
                <a:latin typeface="Noto Sans" panose="020B0502040504020204" pitchFamily="34" charset="0"/>
              </a:rPr>
            </a:br>
            <a:endParaRPr lang="en-US" sz="3000" dirty="0">
              <a:solidFill>
                <a:srgbClr val="7030A0"/>
              </a:solidFill>
              <a:latin typeface="Arial Rounded MT Bold" panose="020F0704030504030204" pitchFamily="34" charset="0"/>
            </a:endParaRPr>
          </a:p>
        </p:txBody>
      </p:sp>
      <p:pic>
        <p:nvPicPr>
          <p:cNvPr id="4" name="Picture 3">
            <a:extLst>
              <a:ext uri="{FF2B5EF4-FFF2-40B4-BE49-F238E27FC236}">
                <a16:creationId xmlns:a16="http://schemas.microsoft.com/office/drawing/2014/main" id="{A3ED0B35-F913-98C1-CDBE-B63B7D4E572F}"/>
              </a:ext>
            </a:extLst>
          </p:cNvPr>
          <p:cNvPicPr>
            <a:picLocks noChangeAspect="1"/>
          </p:cNvPicPr>
          <p:nvPr/>
        </p:nvPicPr>
        <p:blipFill>
          <a:blip r:embed="rId3"/>
          <a:stretch>
            <a:fillRect/>
          </a:stretch>
        </p:blipFill>
        <p:spPr>
          <a:xfrm>
            <a:off x="117094" y="1702903"/>
            <a:ext cx="12192000" cy="4584241"/>
          </a:xfrm>
          <a:prstGeom prst="rect">
            <a:avLst/>
          </a:prstGeom>
        </p:spPr>
      </p:pic>
    </p:spTree>
    <p:extLst>
      <p:ext uri="{BB962C8B-B14F-4D97-AF65-F5344CB8AC3E}">
        <p14:creationId xmlns:p14="http://schemas.microsoft.com/office/powerpoint/2010/main" val="373949735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19" name="English National Cancer Registration and Analysis Service…">
            <a:extLst>
              <a:ext uri="{FF2B5EF4-FFF2-40B4-BE49-F238E27FC236}">
                <a16:creationId xmlns:a16="http://schemas.microsoft.com/office/drawing/2014/main" id="{E0941BD5-8AD2-FF2B-5DC9-265EE6351939}"/>
              </a:ext>
            </a:extLst>
          </p:cNvPr>
          <p:cNvSpPr txBox="1">
            <a:spLocks/>
          </p:cNvSpPr>
          <p:nvPr/>
        </p:nvSpPr>
        <p:spPr>
          <a:xfrm>
            <a:off x="6796563" y="3448924"/>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endParaRPr lang="en-US" sz="2800" dirty="0">
              <a:solidFill>
                <a:srgbClr val="7030A0"/>
              </a:solidFill>
              <a:latin typeface="Arial Rounded MT Bold" panose="020F0704030504030204" pitchFamily="34" charset="0"/>
            </a:endParaRPr>
          </a:p>
        </p:txBody>
      </p:sp>
      <p:sp>
        <p:nvSpPr>
          <p:cNvPr id="5" name="English National Cancer Registration and Analysis Service…">
            <a:extLst>
              <a:ext uri="{FF2B5EF4-FFF2-40B4-BE49-F238E27FC236}">
                <a16:creationId xmlns:a16="http://schemas.microsoft.com/office/drawing/2014/main" id="{1C5B9946-F8C0-1BCA-5BF0-11CAA56EDF49}"/>
              </a:ext>
            </a:extLst>
          </p:cNvPr>
          <p:cNvSpPr txBox="1">
            <a:spLocks noGrp="1"/>
          </p:cNvSpPr>
          <p:nvPr>
            <p:ph type="title"/>
          </p:nvPr>
        </p:nvSpPr>
        <p:spPr>
          <a:xfrm>
            <a:off x="285749" y="381000"/>
            <a:ext cx="12076236" cy="546100"/>
          </a:xfrm>
          <a:prstGeom prst="rect">
            <a:avLst/>
          </a:prstGeom>
        </p:spPr>
        <p:txBody>
          <a:bodyPr anchor="t" anchorCtr="0">
            <a:noAutofit/>
          </a:bodyPr>
          <a:lstStyle>
            <a:lvl1pPr defTabSz="448055">
              <a:defRPr sz="5586">
                <a:solidFill>
                  <a:srgbClr val="000000"/>
                </a:solidFill>
              </a:defRPr>
            </a:lvl1pPr>
          </a:lstStyle>
          <a:p>
            <a:r>
              <a:rPr lang="en-GB" sz="3200" dirty="0">
                <a:solidFill>
                  <a:srgbClr val="2F7FB1"/>
                </a:solidFill>
                <a:latin typeface="Arial Rounded MT Bold" panose="020F0704030504030204" pitchFamily="34" charset="0"/>
              </a:rPr>
              <a:t>The Cancer Genome Atlas (TCGA): </a:t>
            </a:r>
            <a:br>
              <a:rPr lang="en-GB" sz="3200" dirty="0">
                <a:solidFill>
                  <a:srgbClr val="2F7FB1"/>
                </a:solidFill>
                <a:latin typeface="Arial Rounded MT Bold" panose="020F0704030504030204" pitchFamily="34" charset="0"/>
              </a:rPr>
            </a:br>
            <a:r>
              <a:rPr lang="en-GB" sz="3200" dirty="0">
                <a:solidFill>
                  <a:srgbClr val="2F7FB1"/>
                </a:solidFill>
                <a:latin typeface="Arial Rounded MT Bold" panose="020F0704030504030204" pitchFamily="34" charset="0"/>
              </a:rPr>
              <a:t>A Prime Testbed for Autonomous Hypothesis Discovery</a:t>
            </a:r>
            <a:br>
              <a:rPr lang="en-GB" sz="3200" i="0" dirty="0">
                <a:solidFill>
                  <a:srgbClr val="2F7FB1"/>
                </a:solidFill>
                <a:effectLst/>
                <a:latin typeface="Arial Rounded MT Bold" panose="020F0704030504030204" pitchFamily="34" charset="0"/>
              </a:rPr>
            </a:br>
            <a:endParaRPr lang="en-US" sz="3200" dirty="0">
              <a:solidFill>
                <a:srgbClr val="2F7FB1"/>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FB20ED9E-6733-7C14-87A6-D0A07A195906}"/>
              </a:ext>
            </a:extLst>
          </p:cNvPr>
          <p:cNvSpPr txBox="1"/>
          <p:nvPr/>
        </p:nvSpPr>
        <p:spPr>
          <a:xfrm>
            <a:off x="482339" y="1547762"/>
            <a:ext cx="11879646" cy="5016758"/>
          </a:xfrm>
          <a:prstGeom prst="rect">
            <a:avLst/>
          </a:prstGeom>
          <a:noFill/>
        </p:spPr>
        <p:txBody>
          <a:bodyPr wrap="square">
            <a:spAutoFit/>
          </a:bodyPr>
          <a:lstStyle/>
          <a:p>
            <a:r>
              <a:rPr lang="en-GB" sz="2000" dirty="0">
                <a:latin typeface="Arial Rounded MT Bold" panose="020F0704030504030204" pitchFamily="34" charset="0"/>
              </a:rPr>
              <a:t>TCGA offers an </a:t>
            </a:r>
            <a:r>
              <a:rPr lang="en-GB" sz="2000" b="1" dirty="0">
                <a:latin typeface="Arial Rounded MT Bold" panose="020F0704030504030204" pitchFamily="34" charset="0"/>
              </a:rPr>
              <a:t>ideal environment</a:t>
            </a:r>
            <a:r>
              <a:rPr lang="en-GB" sz="2000" dirty="0">
                <a:latin typeface="Arial Rounded MT Bold" panose="020F0704030504030204" pitchFamily="34" charset="0"/>
              </a:rPr>
              <a:t> to evaluate </a:t>
            </a:r>
            <a:r>
              <a:rPr lang="en-GB" sz="2000" dirty="0" err="1">
                <a:latin typeface="Arial Rounded MT Bold" panose="020F0704030504030204" pitchFamily="34" charset="0"/>
              </a:rPr>
              <a:t>ASCollab’s</a:t>
            </a:r>
            <a:r>
              <a:rPr lang="en-GB" sz="2000" dirty="0">
                <a:latin typeface="Arial Rounded MT Bold" panose="020F0704030504030204" pitchFamily="34" charset="0"/>
              </a:rPr>
              <a:t> ability to discover novel, meaningful hypotheses from large-scale, real-world biomedical data.</a:t>
            </a:r>
          </a:p>
          <a:p>
            <a:endParaRPr lang="en-GB" sz="2000" dirty="0">
              <a:latin typeface="Arial Rounded MT Bold" panose="020F0704030504030204" pitchFamily="34" charset="0"/>
            </a:endParaRPr>
          </a:p>
          <a:p>
            <a:r>
              <a:rPr lang="en-GB" sz="2000" b="1" dirty="0">
                <a:latin typeface="Arial Rounded MT Bold" panose="020F0704030504030204" pitchFamily="34" charset="0"/>
              </a:rPr>
              <a:t>Why TCGA?</a:t>
            </a:r>
          </a:p>
          <a:p>
            <a:pPr>
              <a:buFont typeface="+mj-lt"/>
              <a:buAutoNum type="arabicPeriod"/>
            </a:pPr>
            <a:r>
              <a:rPr lang="en-GB" sz="2000" b="1" dirty="0">
                <a:latin typeface="Arial Rounded MT Bold" panose="020F0704030504030204" pitchFamily="34" charset="0"/>
              </a:rPr>
              <a:t> Real-World Impact</a:t>
            </a:r>
            <a:endParaRPr lang="en-GB" sz="2000" dirty="0">
              <a:latin typeface="Arial Rounded MT Bold" panose="020F0704030504030204" pitchFamily="34" charset="0"/>
            </a:endParaRPr>
          </a:p>
          <a:p>
            <a:pPr marL="342900" indent="-342900">
              <a:buFont typeface="Arial" panose="020B0604020202020204" pitchFamily="34" charset="0"/>
              <a:buChar char="•"/>
            </a:pPr>
            <a:r>
              <a:rPr lang="en-GB" sz="2000" dirty="0">
                <a:latin typeface="Arial Rounded MT Bold" panose="020F0704030504030204" pitchFamily="34" charset="0"/>
              </a:rPr>
              <a:t>Understanding </a:t>
            </a:r>
            <a:r>
              <a:rPr lang="en-GB" sz="2000" b="1" dirty="0">
                <a:latin typeface="Arial Rounded MT Bold" panose="020F0704030504030204" pitchFamily="34" charset="0"/>
              </a:rPr>
              <a:t>new mechanisms</a:t>
            </a:r>
            <a:r>
              <a:rPr lang="en-GB" sz="2000" dirty="0">
                <a:latin typeface="Arial Rounded MT Bold" panose="020F0704030504030204" pitchFamily="34" charset="0"/>
              </a:rPr>
              <a:t>, </a:t>
            </a:r>
            <a:r>
              <a:rPr lang="en-GB" sz="2000" b="1" dirty="0">
                <a:latin typeface="Arial Rounded MT Bold" panose="020F0704030504030204" pitchFamily="34" charset="0"/>
              </a:rPr>
              <a:t>biomarkers</a:t>
            </a:r>
            <a:r>
              <a:rPr lang="en-GB" sz="2000" dirty="0">
                <a:latin typeface="Arial Rounded MT Bold" panose="020F0704030504030204" pitchFamily="34" charset="0"/>
              </a:rPr>
              <a:t>, and </a:t>
            </a:r>
            <a:r>
              <a:rPr lang="en-GB" sz="2000" b="1" dirty="0">
                <a:latin typeface="Arial Rounded MT Bold" panose="020F0704030504030204" pitchFamily="34" charset="0"/>
              </a:rPr>
              <a:t>therapeutic targets</a:t>
            </a:r>
            <a:r>
              <a:rPr lang="en-GB" sz="2000" dirty="0">
                <a:latin typeface="Arial Rounded MT Bold" panose="020F0704030504030204" pitchFamily="34" charset="0"/>
              </a:rPr>
              <a:t> in cancer remains a major open challenge.</a:t>
            </a:r>
          </a:p>
          <a:p>
            <a:pPr marL="342900" indent="-342900">
              <a:buFont typeface="Arial" panose="020B0604020202020204" pitchFamily="34" charset="0"/>
              <a:buChar char="•"/>
            </a:pPr>
            <a:r>
              <a:rPr lang="en-GB" sz="2000" dirty="0">
                <a:latin typeface="Arial Rounded MT Bold" panose="020F0704030504030204" pitchFamily="34" charset="0"/>
              </a:rPr>
              <a:t>Hypotheses uncovered here can drive </a:t>
            </a:r>
            <a:r>
              <a:rPr lang="en-GB" sz="2000" b="1" dirty="0">
                <a:latin typeface="Arial Rounded MT Bold" panose="020F0704030504030204" pitchFamily="34" charset="0"/>
              </a:rPr>
              <a:t>scientific insight</a:t>
            </a:r>
            <a:r>
              <a:rPr lang="en-GB" sz="2000" dirty="0">
                <a:latin typeface="Arial Rounded MT Bold" panose="020F0704030504030204" pitchFamily="34" charset="0"/>
              </a:rPr>
              <a:t> and </a:t>
            </a:r>
            <a:r>
              <a:rPr lang="en-GB" sz="2000" b="1" dirty="0">
                <a:latin typeface="Arial Rounded MT Bold" panose="020F0704030504030204" pitchFamily="34" charset="0"/>
              </a:rPr>
              <a:t>clinical translation</a:t>
            </a:r>
            <a:r>
              <a:rPr lang="en-GB" sz="2000" dirty="0">
                <a:latin typeface="Arial Rounded MT Bold" panose="020F0704030504030204" pitchFamily="34" charset="0"/>
              </a:rPr>
              <a:t>.</a:t>
            </a:r>
          </a:p>
          <a:p>
            <a:r>
              <a:rPr lang="en-GB" sz="2000" b="1" dirty="0">
                <a:latin typeface="Arial Rounded MT Bold" panose="020F0704030504030204" pitchFamily="34" charset="0"/>
              </a:rPr>
              <a:t>2. Scale &amp; Richness</a:t>
            </a:r>
            <a:endParaRPr lang="en-GB" sz="2000" dirty="0">
              <a:latin typeface="Arial Rounded MT Bold" panose="020F0704030504030204" pitchFamily="34" charset="0"/>
            </a:endParaRPr>
          </a:p>
          <a:p>
            <a:pPr marL="342900" indent="-342900">
              <a:buFont typeface="Arial" panose="020B0604020202020204" pitchFamily="34" charset="0"/>
              <a:buChar char="•"/>
            </a:pPr>
            <a:r>
              <a:rPr lang="en-GB" sz="2000" b="1" dirty="0">
                <a:latin typeface="Arial Rounded MT Bold" panose="020F0704030504030204" pitchFamily="34" charset="0"/>
              </a:rPr>
              <a:t>Multi-omics</a:t>
            </a:r>
            <a:r>
              <a:rPr lang="en-GB" sz="2000" dirty="0">
                <a:latin typeface="Arial Rounded MT Bold" panose="020F0704030504030204" pitchFamily="34" charset="0"/>
              </a:rPr>
              <a:t> data across dozens of cancer types.</a:t>
            </a:r>
          </a:p>
          <a:p>
            <a:pPr marL="342900" indent="-342900">
              <a:buFont typeface="Arial" panose="020B0604020202020204" pitchFamily="34" charset="0"/>
              <a:buChar char="•"/>
            </a:pPr>
            <a:r>
              <a:rPr lang="en-GB" sz="2000" dirty="0">
                <a:latin typeface="Arial Rounded MT Bold" panose="020F0704030504030204" pitchFamily="34" charset="0"/>
              </a:rPr>
              <a:t>Vast, sparsely explored </a:t>
            </a:r>
            <a:r>
              <a:rPr lang="en-GB" sz="2000" b="1" dirty="0">
                <a:latin typeface="Arial Rounded MT Bold" panose="020F0704030504030204" pitchFamily="34" charset="0"/>
              </a:rPr>
              <a:t>combinatorial space</a:t>
            </a:r>
            <a:r>
              <a:rPr lang="en-GB" sz="2000" dirty="0">
                <a:latin typeface="Arial Rounded MT Bold" panose="020F0704030504030204" pitchFamily="34" charset="0"/>
              </a:rPr>
              <a:t> of possible associations &amp; mechanistic hypotheses.</a:t>
            </a:r>
          </a:p>
          <a:p>
            <a:r>
              <a:rPr lang="en-GB" sz="2000" b="1" dirty="0">
                <a:latin typeface="Arial Rounded MT Bold" panose="020F0704030504030204" pitchFamily="34" charset="0"/>
              </a:rPr>
              <a:t>3. Reproducibility</a:t>
            </a:r>
            <a:endParaRPr lang="en-GB" sz="2000" dirty="0">
              <a:latin typeface="Arial Rounded MT Bold" panose="020F0704030504030204" pitchFamily="34" charset="0"/>
            </a:endParaRPr>
          </a:p>
          <a:p>
            <a:pPr marL="342900" indent="-342900">
              <a:buFont typeface="Arial" panose="020B0604020202020204" pitchFamily="34" charset="0"/>
              <a:buChar char="•"/>
            </a:pPr>
            <a:r>
              <a:rPr lang="en-GB" sz="2000" b="1" dirty="0">
                <a:latin typeface="Arial Rounded MT Bold" panose="020F0704030504030204" pitchFamily="34" charset="0"/>
              </a:rPr>
              <a:t>Open-access</a:t>
            </a:r>
            <a:r>
              <a:rPr lang="en-GB" sz="2000" dirty="0">
                <a:latin typeface="Arial Rounded MT Bold" panose="020F0704030504030204" pitchFamily="34" charset="0"/>
              </a:rPr>
              <a:t> resource ensures findings can be validated and compared by the community.</a:t>
            </a:r>
          </a:p>
          <a:p>
            <a:endParaRPr lang="en-GB" sz="2000" dirty="0">
              <a:latin typeface="Arial Rounded MT Bold" panose="020F0704030504030204" pitchFamily="34" charset="0"/>
            </a:endParaRPr>
          </a:p>
          <a:p>
            <a:endParaRPr lang="en-GB" sz="2000" dirty="0">
              <a:latin typeface="Arial Rounded MT Bold" panose="020F0704030504030204" pitchFamily="34" charset="0"/>
            </a:endParaRPr>
          </a:p>
        </p:txBody>
      </p:sp>
    </p:spTree>
    <p:extLst>
      <p:ext uri="{BB962C8B-B14F-4D97-AF65-F5344CB8AC3E}">
        <p14:creationId xmlns:p14="http://schemas.microsoft.com/office/powerpoint/2010/main" val="237027324"/>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CCE96C4-E03E-481B-BB50-622F71030B21}"/>
              </a:ext>
            </a:extLst>
          </p:cNvPr>
          <p:cNvSpPr txBox="1"/>
          <p:nvPr/>
        </p:nvSpPr>
        <p:spPr>
          <a:xfrm>
            <a:off x="4751658" y="6255284"/>
            <a:ext cx="2688685" cy="369332"/>
          </a:xfrm>
          <a:prstGeom prst="rect">
            <a:avLst/>
          </a:prstGeom>
          <a:noFill/>
        </p:spPr>
        <p:txBody>
          <a:bodyPr wrap="none" rtlCol="0">
            <a:spAutoFit/>
          </a:bodyPr>
          <a:lstStyle/>
          <a:p>
            <a:pPr algn="ctr"/>
            <a:r>
              <a:rPr lang="en-US">
                <a:solidFill>
                  <a:srgbClr val="2F7FB1"/>
                </a:solidFill>
                <a:latin typeface="Arial Rounded MT Bold" panose="020F0704030504030204" pitchFamily="34" charset="0"/>
              </a:rPr>
              <a:t>vanderschaar-lab.com</a:t>
            </a:r>
            <a:endParaRPr lang="en-US" dirty="0">
              <a:solidFill>
                <a:srgbClr val="2F7FB1"/>
              </a:solidFill>
              <a:latin typeface="Arial Rounded MT Bold" panose="020F0704030504030204" pitchFamily="34" charset="0"/>
            </a:endParaRPr>
          </a:p>
        </p:txBody>
      </p:sp>
      <p:pic>
        <p:nvPicPr>
          <p:cNvPr id="14" name="Picture 13" descr="Text&#10;&#10;Description automatically generated">
            <a:extLst>
              <a:ext uri="{FF2B5EF4-FFF2-40B4-BE49-F238E27FC236}">
                <a16:creationId xmlns:a16="http://schemas.microsoft.com/office/drawing/2014/main" id="{A780257D-FE58-4939-929F-AB8A122B0A2E}"/>
              </a:ext>
            </a:extLst>
          </p:cNvPr>
          <p:cNvPicPr>
            <a:picLocks noChangeAspect="1"/>
          </p:cNvPicPr>
          <p:nvPr/>
        </p:nvPicPr>
        <p:blipFill>
          <a:blip r:embed="rId3">
            <a:duotone>
              <a:schemeClr val="accent3">
                <a:shade val="45000"/>
                <a:satMod val="135000"/>
              </a:schemeClr>
              <a:prstClr val="white"/>
            </a:duotone>
          </a:blip>
          <a:stretch>
            <a:fillRect/>
          </a:stretch>
        </p:blipFill>
        <p:spPr>
          <a:xfrm>
            <a:off x="9313030" y="6087794"/>
            <a:ext cx="2513845" cy="522565"/>
          </a:xfrm>
          <a:prstGeom prst="rect">
            <a:avLst/>
          </a:prstGeom>
        </p:spPr>
      </p:pic>
      <p:pic>
        <p:nvPicPr>
          <p:cNvPr id="22" name="Picture 21">
            <a:extLst>
              <a:ext uri="{FF2B5EF4-FFF2-40B4-BE49-F238E27FC236}">
                <a16:creationId xmlns:a16="http://schemas.microsoft.com/office/drawing/2014/main" id="{DEF80D3C-3825-49AF-A8A7-C613DBBBD721}"/>
              </a:ext>
            </a:extLst>
          </p:cNvPr>
          <p:cNvPicPr>
            <a:picLocks noChangeAspect="1"/>
          </p:cNvPicPr>
          <p:nvPr/>
        </p:nvPicPr>
        <p:blipFill>
          <a:blip r:embed="rId4"/>
          <a:stretch>
            <a:fillRect/>
          </a:stretch>
        </p:blipFill>
        <p:spPr>
          <a:xfrm>
            <a:off x="231457" y="6001196"/>
            <a:ext cx="3040380" cy="729692"/>
          </a:xfrm>
          <a:prstGeom prst="rect">
            <a:avLst/>
          </a:prstGeom>
        </p:spPr>
      </p:pic>
      <p:sp>
        <p:nvSpPr>
          <p:cNvPr id="19" name="English National Cancer Registration and Analysis Service…">
            <a:extLst>
              <a:ext uri="{FF2B5EF4-FFF2-40B4-BE49-F238E27FC236}">
                <a16:creationId xmlns:a16="http://schemas.microsoft.com/office/drawing/2014/main" id="{E0941BD5-8AD2-FF2B-5DC9-265EE6351939}"/>
              </a:ext>
            </a:extLst>
          </p:cNvPr>
          <p:cNvSpPr txBox="1">
            <a:spLocks/>
          </p:cNvSpPr>
          <p:nvPr/>
        </p:nvSpPr>
        <p:spPr>
          <a:xfrm>
            <a:off x="6796563" y="3448924"/>
            <a:ext cx="11463427"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mj-lt"/>
                <a:ea typeface="+mj-ea"/>
                <a:cs typeface="+mj-cs"/>
              </a:defRPr>
            </a:lvl1pPr>
          </a:lstStyle>
          <a:p>
            <a:endParaRPr lang="en-US" sz="2800" dirty="0">
              <a:solidFill>
                <a:srgbClr val="7030A0"/>
              </a:solidFill>
              <a:latin typeface="Arial Rounded MT Bold" panose="020F0704030504030204" pitchFamily="34" charset="0"/>
            </a:endParaRPr>
          </a:p>
        </p:txBody>
      </p:sp>
      <p:sp>
        <p:nvSpPr>
          <p:cNvPr id="5" name="English National Cancer Registration and Analysis Service…">
            <a:extLst>
              <a:ext uri="{FF2B5EF4-FFF2-40B4-BE49-F238E27FC236}">
                <a16:creationId xmlns:a16="http://schemas.microsoft.com/office/drawing/2014/main" id="{1C5B9946-F8C0-1BCA-5BF0-11CAA56EDF49}"/>
              </a:ext>
            </a:extLst>
          </p:cNvPr>
          <p:cNvSpPr txBox="1">
            <a:spLocks noGrp="1"/>
          </p:cNvSpPr>
          <p:nvPr>
            <p:ph type="title"/>
          </p:nvPr>
        </p:nvSpPr>
        <p:spPr>
          <a:xfrm>
            <a:off x="147526" y="381000"/>
            <a:ext cx="12728502" cy="546100"/>
          </a:xfrm>
          <a:prstGeom prst="rect">
            <a:avLst/>
          </a:prstGeom>
        </p:spPr>
        <p:txBody>
          <a:bodyPr anchor="t" anchorCtr="0">
            <a:noAutofit/>
          </a:bodyPr>
          <a:lstStyle>
            <a:lvl1pPr defTabSz="448055">
              <a:defRPr sz="5586">
                <a:solidFill>
                  <a:srgbClr val="000000"/>
                </a:solidFill>
              </a:defRPr>
            </a:lvl1pPr>
          </a:lstStyle>
          <a:p>
            <a:r>
              <a:rPr lang="en-GB" sz="3000">
                <a:solidFill>
                  <a:srgbClr val="2F7FB1"/>
                </a:solidFill>
                <a:latin typeface="Arial Rounded MT Bold" panose="020F0704030504030204" pitchFamily="34" charset="0"/>
              </a:rPr>
              <a:t>ASCollab Demonstrates Promise for Hypothesis Hunting at Scale</a:t>
            </a:r>
            <a:endParaRPr lang="en-US" sz="3000" dirty="0">
              <a:solidFill>
                <a:srgbClr val="2F7FB1"/>
              </a:solidFill>
              <a:latin typeface="Arial Rounded MT Bold" panose="020F0704030504030204" pitchFamily="34" charset="0"/>
            </a:endParaRPr>
          </a:p>
        </p:txBody>
      </p:sp>
      <p:sp>
        <p:nvSpPr>
          <p:cNvPr id="3" name="Rectangle 2">
            <a:extLst>
              <a:ext uri="{FF2B5EF4-FFF2-40B4-BE49-F238E27FC236}">
                <a16:creationId xmlns:a16="http://schemas.microsoft.com/office/drawing/2014/main" id="{ADDF0122-3911-8443-749C-2FA3F77039A4}"/>
              </a:ext>
            </a:extLst>
          </p:cNvPr>
          <p:cNvSpPr>
            <a:spLocks noChangeArrowheads="1"/>
          </p:cNvSpPr>
          <p:nvPr/>
        </p:nvSpPr>
        <p:spPr bwMode="auto">
          <a:xfrm>
            <a:off x="365937" y="1226192"/>
            <a:ext cx="11761381"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Rounded MT Bold" panose="020F0704030504030204" pitchFamily="34" charset="0"/>
              </a:rPr>
              <a:t>Can a </a:t>
            </a:r>
            <a:r>
              <a:rPr kumimoji="0" lang="en-US" altLang="en-US" sz="2000" b="1" i="0" u="none" strike="noStrike" cap="none" normalizeH="0" baseline="0" dirty="0" err="1">
                <a:ln>
                  <a:noFill/>
                </a:ln>
                <a:solidFill>
                  <a:schemeClr val="tx1"/>
                </a:solidFill>
                <a:effectLst/>
                <a:latin typeface="Arial Rounded MT Bold" panose="020F0704030504030204" pitchFamily="34" charset="0"/>
              </a:rPr>
              <a:t>ASCollab</a:t>
            </a:r>
            <a:r>
              <a:rPr kumimoji="0" lang="en-US" altLang="en-US" sz="2000" b="1" i="0" u="none" strike="noStrike" cap="none" normalizeH="0" baseline="0" dirty="0">
                <a:ln>
                  <a:noFill/>
                </a:ln>
                <a:solidFill>
                  <a:schemeClr val="tx1"/>
                </a:solidFill>
                <a:effectLst/>
                <a:latin typeface="Arial Rounded MT Bold" panose="020F0704030504030204" pitchFamily="34" charset="0"/>
              </a:rPr>
              <a:t> surface novel, interpretable, and biologically meaningful hypotheses (discoveries) from TCGA data?</a:t>
            </a:r>
          </a:p>
        </p:txBody>
      </p:sp>
      <p:sp>
        <p:nvSpPr>
          <p:cNvPr id="8" name="TextBox 7">
            <a:extLst>
              <a:ext uri="{FF2B5EF4-FFF2-40B4-BE49-F238E27FC236}">
                <a16:creationId xmlns:a16="http://schemas.microsoft.com/office/drawing/2014/main" id="{7BEE2B3B-9523-4687-E6A6-486CFC6387CC}"/>
              </a:ext>
            </a:extLst>
          </p:cNvPr>
          <p:cNvSpPr txBox="1"/>
          <p:nvPr/>
        </p:nvSpPr>
        <p:spPr>
          <a:xfrm>
            <a:off x="365937" y="2061095"/>
            <a:ext cx="11632018" cy="1938992"/>
          </a:xfrm>
          <a:prstGeom prst="rect">
            <a:avLst/>
          </a:prstGeom>
          <a:noFill/>
        </p:spPr>
        <p:txBody>
          <a:bodyPr wrap="square">
            <a:spAutoFit/>
          </a:bodyPr>
          <a:lstStyle/>
          <a:p>
            <a:r>
              <a:rPr lang="en-GB" sz="2000" b="1" dirty="0">
                <a:latin typeface="Arial Rounded MT Bold" panose="020F0704030504030204" pitchFamily="34" charset="0"/>
              </a:rPr>
              <a:t>Representative Discoveries found via </a:t>
            </a:r>
            <a:r>
              <a:rPr lang="en-GB" sz="2000" b="1" dirty="0" err="1">
                <a:latin typeface="Arial Rounded MT Bold" panose="020F0704030504030204" pitchFamily="34" charset="0"/>
              </a:rPr>
              <a:t>ASCollab</a:t>
            </a:r>
            <a:r>
              <a:rPr lang="en-GB" sz="2000" b="1" dirty="0">
                <a:latin typeface="Arial Rounded MT Bold" panose="020F0704030504030204" pitchFamily="34" charset="0"/>
              </a:rPr>
              <a:t>:</a:t>
            </a:r>
          </a:p>
          <a:p>
            <a:pPr marL="342900" indent="-342900">
              <a:buFont typeface="Arial" panose="020B0604020202020204" pitchFamily="34" charset="0"/>
              <a:buChar char="•"/>
            </a:pPr>
            <a:r>
              <a:rPr lang="en-GB" sz="2000" b="1" dirty="0">
                <a:latin typeface="Arial Rounded MT Bold" panose="020F0704030504030204" pitchFamily="34" charset="0"/>
              </a:rPr>
              <a:t>Rediscoveries</a:t>
            </a:r>
            <a:r>
              <a:rPr lang="en-GB" sz="2000" dirty="0">
                <a:latin typeface="Arial Rounded MT Bold" panose="020F0704030504030204" pitchFamily="34" charset="0"/>
              </a:rPr>
              <a:t> of </a:t>
            </a:r>
            <a:r>
              <a:rPr lang="en-GB" sz="2000" b="1" dirty="0">
                <a:latin typeface="Arial Rounded MT Bold" panose="020F0704030504030204" pitchFamily="34" charset="0"/>
              </a:rPr>
              <a:t>established cancer drivers </a:t>
            </a:r>
            <a:r>
              <a:rPr lang="en-GB" sz="2000" i="1" dirty="0">
                <a:latin typeface="Arial Rounded MT Bold" panose="020F0704030504030204" pitchFamily="34" charset="0"/>
              </a:rPr>
              <a:t>→ validation of the system’s reliability and grounding in known biology</a:t>
            </a:r>
            <a:endParaRPr lang="en-GB" sz="2000" dirty="0">
              <a:latin typeface="Arial Rounded MT Bold" panose="020F0704030504030204" pitchFamily="34" charset="0"/>
            </a:endParaRPr>
          </a:p>
          <a:p>
            <a:pPr marL="342900" indent="-342900">
              <a:buFont typeface="Arial" panose="020B0604020202020204" pitchFamily="34" charset="0"/>
              <a:buChar char="•"/>
            </a:pPr>
            <a:r>
              <a:rPr lang="en-GB" sz="2000" b="1" dirty="0">
                <a:latin typeface="Arial Rounded MT Bold" panose="020F0704030504030204" pitchFamily="34" charset="0"/>
              </a:rPr>
              <a:t> Extensions of pathways </a:t>
            </a:r>
            <a:r>
              <a:rPr lang="en-GB" sz="2000" i="1" dirty="0">
                <a:latin typeface="Arial Rounded MT Bold" panose="020F0704030504030204" pitchFamily="34" charset="0"/>
              </a:rPr>
              <a:t>→ novel mechanistic insights building on emerging literature</a:t>
            </a:r>
            <a:endParaRPr lang="en-GB" sz="2000" dirty="0">
              <a:latin typeface="Arial Rounded MT Bold" panose="020F0704030504030204" pitchFamily="34" charset="0"/>
            </a:endParaRPr>
          </a:p>
          <a:p>
            <a:pPr marL="342900" indent="-342900">
              <a:buFont typeface="Arial" panose="020B0604020202020204" pitchFamily="34" charset="0"/>
              <a:buChar char="•"/>
            </a:pPr>
            <a:r>
              <a:rPr lang="en-GB" sz="2000" b="1" dirty="0">
                <a:latin typeface="Arial Rounded MT Bold" panose="020F0704030504030204" pitchFamily="34" charset="0"/>
              </a:rPr>
              <a:t> Proposals of new candidate therapeutic targets </a:t>
            </a:r>
            <a:r>
              <a:rPr lang="en-GB" sz="2000" i="1" dirty="0">
                <a:latin typeface="Arial Rounded MT Bold" panose="020F0704030504030204" pitchFamily="34" charset="0"/>
              </a:rPr>
              <a:t>→ previously unexplored associations with survival outcomes</a:t>
            </a:r>
            <a:endParaRPr lang="en-GB" sz="2000" dirty="0">
              <a:latin typeface="Arial Rounded MT Bold" panose="020F0704030504030204" pitchFamily="34" charset="0"/>
            </a:endParaRPr>
          </a:p>
        </p:txBody>
      </p:sp>
      <p:sp>
        <p:nvSpPr>
          <p:cNvPr id="9" name="Rectangle 3">
            <a:extLst>
              <a:ext uri="{FF2B5EF4-FFF2-40B4-BE49-F238E27FC236}">
                <a16:creationId xmlns:a16="http://schemas.microsoft.com/office/drawing/2014/main" id="{FF67061B-E413-47BD-0D6D-8383B3A57280}"/>
              </a:ext>
            </a:extLst>
          </p:cNvPr>
          <p:cNvSpPr>
            <a:spLocks noChangeArrowheads="1"/>
          </p:cNvSpPr>
          <p:nvPr/>
        </p:nvSpPr>
        <p:spPr bwMode="auto">
          <a:xfrm>
            <a:off x="429627" y="4157124"/>
            <a:ext cx="10194137"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Arial Rounded MT Bold" panose="020F0704030504030204" pitchFamily="34" charset="0"/>
              </a:rPr>
              <a:t>These preliminary results showcase how </a:t>
            </a:r>
            <a:r>
              <a:rPr kumimoji="0" lang="en-US" altLang="en-US" sz="2000" b="1" i="0" u="none" strike="noStrike" cap="none" normalizeH="0" baseline="0" dirty="0">
                <a:ln>
                  <a:noFill/>
                </a:ln>
                <a:solidFill>
                  <a:schemeClr val="tx1"/>
                </a:solidFill>
                <a:effectLst/>
                <a:latin typeface="Arial Rounded MT Bold" panose="020F0704030504030204" pitchFamily="34" charset="0"/>
              </a:rPr>
              <a:t>networked scientific agents</a:t>
            </a:r>
            <a:r>
              <a:rPr kumimoji="0" lang="en-US" altLang="en-US" sz="2000" b="0" i="0" u="none" strike="noStrike" cap="none" normalizeH="0" baseline="0" dirty="0">
                <a:ln>
                  <a:noFill/>
                </a:ln>
                <a:solidFill>
                  <a:schemeClr val="tx1"/>
                </a:solidFill>
                <a:effectLst/>
                <a:latin typeface="Arial Rounded MT Bold" panose="020F0704030504030204" pitchFamily="34" charset="0"/>
              </a:rPr>
              <a:t> can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Rounded MT Bold" panose="020F0704030504030204" pitchFamily="34" charset="0"/>
              </a:rPr>
              <a:t>  navigate high-dimensional biomedical data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Rounded MT Bold" panose="020F0704030504030204" pitchFamily="34" charset="0"/>
              </a:rPr>
              <a:t>  surface </a:t>
            </a:r>
            <a:r>
              <a:rPr kumimoji="0" lang="en-US" altLang="en-US" sz="2000" b="1" i="0" u="none" strike="noStrike" cap="none" normalizeH="0" baseline="0" dirty="0">
                <a:ln>
                  <a:noFill/>
                </a:ln>
                <a:solidFill>
                  <a:schemeClr val="tx1"/>
                </a:solidFill>
                <a:effectLst/>
                <a:latin typeface="Arial Rounded MT Bold" panose="020F0704030504030204" pitchFamily="34" charset="0"/>
              </a:rPr>
              <a:t>interpretable</a:t>
            </a:r>
            <a:r>
              <a:rPr kumimoji="0" lang="en-US" altLang="en-US" sz="2000" b="0" i="0" u="none" strike="noStrike" cap="none" normalizeH="0" baseline="0" dirty="0">
                <a:ln>
                  <a:noFill/>
                </a:ln>
                <a:solidFill>
                  <a:schemeClr val="tx1"/>
                </a:solidFill>
                <a:effectLst/>
                <a:latin typeface="Arial Rounded MT Bold" panose="020F0704030504030204" pitchFamily="34" charset="0"/>
              </a:rPr>
              <a:t>, </a:t>
            </a:r>
            <a:r>
              <a:rPr kumimoji="0" lang="en-US" altLang="en-US" sz="2000" b="1" i="0" u="none" strike="noStrike" cap="none" normalizeH="0" baseline="0" dirty="0">
                <a:ln>
                  <a:noFill/>
                </a:ln>
                <a:solidFill>
                  <a:schemeClr val="tx1"/>
                </a:solidFill>
                <a:effectLst/>
                <a:latin typeface="Arial Rounded MT Bold" panose="020F0704030504030204" pitchFamily="34" charset="0"/>
              </a:rPr>
              <a:t>biologically plausible</a:t>
            </a:r>
            <a:r>
              <a:rPr kumimoji="0" lang="en-US" altLang="en-US" sz="2000" b="0" i="0" u="none" strike="noStrike" cap="none" normalizeH="0" baseline="0" dirty="0">
                <a:ln>
                  <a:noFill/>
                </a:ln>
                <a:solidFill>
                  <a:schemeClr val="tx1"/>
                </a:solidFill>
                <a:effectLst/>
                <a:latin typeface="Arial Rounded MT Bold" panose="020F0704030504030204" pitchFamily="34" charset="0"/>
              </a:rPr>
              <a:t>, and </a:t>
            </a:r>
            <a:r>
              <a:rPr kumimoji="0" lang="en-US" altLang="en-US" sz="2000" b="1" i="0" u="none" strike="noStrike" cap="none" normalizeH="0" baseline="0" dirty="0">
                <a:ln>
                  <a:noFill/>
                </a:ln>
                <a:solidFill>
                  <a:schemeClr val="tx1"/>
                </a:solidFill>
                <a:effectLst/>
                <a:latin typeface="Arial Rounded MT Bold" panose="020F0704030504030204" pitchFamily="34" charset="0"/>
              </a:rPr>
              <a:t>clinically relevant</a:t>
            </a:r>
            <a:r>
              <a:rPr kumimoji="0" lang="en-US" altLang="en-US" sz="2000" b="0" i="0" u="none" strike="noStrike" cap="none" normalizeH="0" baseline="0" dirty="0">
                <a:ln>
                  <a:noFill/>
                </a:ln>
                <a:solidFill>
                  <a:schemeClr val="tx1"/>
                </a:solidFill>
                <a:effectLst/>
                <a:latin typeface="Arial Rounded MT Bold" panose="020F0704030504030204" pitchFamily="34" charset="0"/>
              </a:rPr>
              <a:t> hypotheses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Rounded MT Bold" panose="020F0704030504030204" pitchFamily="34" charset="0"/>
              </a:rPr>
              <a:t>  bridge </a:t>
            </a:r>
            <a:r>
              <a:rPr kumimoji="0" lang="en-US" altLang="en-US" sz="2000" b="1" i="0" u="none" strike="noStrike" cap="none" normalizeH="0" baseline="0" dirty="0">
                <a:ln>
                  <a:noFill/>
                </a:ln>
                <a:solidFill>
                  <a:schemeClr val="tx1"/>
                </a:solidFill>
                <a:effectLst/>
                <a:latin typeface="Arial Rounded MT Bold" panose="020F0704030504030204" pitchFamily="34" charset="0"/>
              </a:rPr>
              <a:t>discovery and translational insight</a:t>
            </a:r>
            <a:r>
              <a:rPr kumimoji="0" lang="en-US" altLang="en-US" sz="2000" b="0" i="0" u="none" strike="noStrike" cap="none" normalizeH="0" baseline="0" dirty="0">
                <a:ln>
                  <a:noFill/>
                </a:ln>
                <a:solidFill>
                  <a:schemeClr val="tx1"/>
                </a:solidFill>
                <a:effectLst/>
                <a:latin typeface="Arial Rounded MT Bold" panose="020F0704030504030204" pitchFamily="34" charset="0"/>
              </a:rPr>
              <a:t> at unprecedented scale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313980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0DF1EF-8EC4-8243-CD0F-8520484B7838}"/>
              </a:ext>
            </a:extLst>
          </p:cNvPr>
          <p:cNvPicPr>
            <a:picLocks noChangeAspect="1"/>
          </p:cNvPicPr>
          <p:nvPr/>
        </p:nvPicPr>
        <p:blipFill>
          <a:blip r:embed="rId2"/>
          <a:stretch>
            <a:fillRect/>
          </a:stretch>
        </p:blipFill>
        <p:spPr>
          <a:xfrm>
            <a:off x="782904" y="0"/>
            <a:ext cx="10626191" cy="6858000"/>
          </a:xfrm>
          <a:prstGeom prst="rect">
            <a:avLst/>
          </a:prstGeom>
        </p:spPr>
      </p:pic>
    </p:spTree>
    <p:extLst>
      <p:ext uri="{BB962C8B-B14F-4D97-AF65-F5344CB8AC3E}">
        <p14:creationId xmlns:p14="http://schemas.microsoft.com/office/powerpoint/2010/main" val="49194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people climbing a cliff&#10;&#10;Description automatically generated">
            <a:extLst>
              <a:ext uri="{FF2B5EF4-FFF2-40B4-BE49-F238E27FC236}">
                <a16:creationId xmlns:a16="http://schemas.microsoft.com/office/drawing/2014/main" id="{924C3F71-D68D-047A-12B1-771BE0ABE415}"/>
              </a:ext>
            </a:extLst>
          </p:cNvPr>
          <p:cNvPicPr>
            <a:picLocks noChangeAspect="1"/>
          </p:cNvPicPr>
          <p:nvPr/>
        </p:nvPicPr>
        <p:blipFill>
          <a:blip r:embed="rId3"/>
          <a:stretch>
            <a:fillRect/>
          </a:stretch>
        </p:blipFill>
        <p:spPr>
          <a:xfrm>
            <a:off x="5198199" y="765565"/>
            <a:ext cx="6993801" cy="4668111"/>
          </a:xfrm>
          <a:prstGeom prst="rect">
            <a:avLst/>
          </a:prstGeom>
        </p:spPr>
      </p:pic>
      <p:sp>
        <p:nvSpPr>
          <p:cNvPr id="10" name="English National Cancer Registration and Analysis Service…"/>
          <p:cNvSpPr txBox="1">
            <a:spLocks noGrp="1"/>
          </p:cNvSpPr>
          <p:nvPr>
            <p:ph type="title"/>
          </p:nvPr>
        </p:nvSpPr>
        <p:spPr>
          <a:xfrm>
            <a:off x="285749" y="381000"/>
            <a:ext cx="11639551" cy="546100"/>
          </a:xfrm>
          <a:prstGeom prst="rect">
            <a:avLst/>
          </a:prstGeom>
        </p:spPr>
        <p:txBody>
          <a:bodyPr anchor="t" anchorCtr="0">
            <a:noAutofit/>
          </a:bodyPr>
          <a:lstStyle>
            <a:lvl1pPr defTabSz="448055">
              <a:defRPr sz="5586">
                <a:solidFill>
                  <a:srgbClr val="000000"/>
                </a:solidFill>
              </a:defRPr>
            </a:lvl1pPr>
          </a:lstStyle>
          <a:p>
            <a:r>
              <a:rPr lang="en-US" sz="3200" dirty="0">
                <a:solidFill>
                  <a:srgbClr val="2F7FB1"/>
                </a:solidFill>
                <a:latin typeface="Arial Rounded MT Bold" panose="020F0704030504030204" pitchFamily="34" charset="0"/>
              </a:rPr>
              <a:t>Fearless thinking</a:t>
            </a:r>
          </a:p>
        </p:txBody>
      </p:sp>
      <p:sp>
        <p:nvSpPr>
          <p:cNvPr id="7" name="TextBox 6">
            <a:extLst>
              <a:ext uri="{FF2B5EF4-FFF2-40B4-BE49-F238E27FC236}">
                <a16:creationId xmlns:a16="http://schemas.microsoft.com/office/drawing/2014/main" id="{5C7D0E27-05CA-4CB2-A5B7-64E596F74AC8}"/>
              </a:ext>
            </a:extLst>
          </p:cNvPr>
          <p:cNvSpPr txBox="1"/>
          <p:nvPr/>
        </p:nvSpPr>
        <p:spPr>
          <a:xfrm>
            <a:off x="4751658" y="64235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sp>
        <p:nvSpPr>
          <p:cNvPr id="2" name="Rectangle 1">
            <a:extLst>
              <a:ext uri="{FF2B5EF4-FFF2-40B4-BE49-F238E27FC236}">
                <a16:creationId xmlns:a16="http://schemas.microsoft.com/office/drawing/2014/main" id="{70E1058C-E4D0-1A86-C78E-FD34C8C02530}"/>
              </a:ext>
            </a:extLst>
          </p:cNvPr>
          <p:cNvSpPr/>
          <p:nvPr/>
        </p:nvSpPr>
        <p:spPr>
          <a:xfrm>
            <a:off x="5035463" y="607512"/>
            <a:ext cx="3532340" cy="48894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Text&#10;&#10;Description automatically generated">
            <a:extLst>
              <a:ext uri="{FF2B5EF4-FFF2-40B4-BE49-F238E27FC236}">
                <a16:creationId xmlns:a16="http://schemas.microsoft.com/office/drawing/2014/main" id="{43DB2FBC-0BE5-47C0-A0FD-A1B836FE44BF}"/>
              </a:ext>
            </a:extLst>
          </p:cNvPr>
          <p:cNvPicPr>
            <a:picLocks noChangeAspect="1"/>
          </p:cNvPicPr>
          <p:nvPr/>
        </p:nvPicPr>
        <p:blipFill>
          <a:blip r:embed="rId4">
            <a:duotone>
              <a:schemeClr val="accent3">
                <a:shade val="45000"/>
                <a:satMod val="135000"/>
              </a:schemeClr>
              <a:prstClr val="white"/>
            </a:duotone>
          </a:blip>
          <a:stretch>
            <a:fillRect/>
          </a:stretch>
        </p:blipFill>
        <p:spPr>
          <a:xfrm>
            <a:off x="10277392" y="6399675"/>
            <a:ext cx="1731812" cy="360000"/>
          </a:xfrm>
          <a:prstGeom prst="rect">
            <a:avLst/>
          </a:prstGeom>
        </p:spPr>
      </p:pic>
      <p:pic>
        <p:nvPicPr>
          <p:cNvPr id="9" name="Picture 8">
            <a:extLst>
              <a:ext uri="{FF2B5EF4-FFF2-40B4-BE49-F238E27FC236}">
                <a16:creationId xmlns:a16="http://schemas.microsoft.com/office/drawing/2014/main" id="{3F26093B-0C77-4DFE-B5A6-EEF00C7E2DFC}"/>
              </a:ext>
            </a:extLst>
          </p:cNvPr>
          <p:cNvPicPr>
            <a:picLocks noChangeAspect="1"/>
          </p:cNvPicPr>
          <p:nvPr/>
        </p:nvPicPr>
        <p:blipFill>
          <a:blip r:embed="rId5"/>
          <a:stretch>
            <a:fillRect/>
          </a:stretch>
        </p:blipFill>
        <p:spPr>
          <a:xfrm>
            <a:off x="182796" y="6262050"/>
            <a:ext cx="2249997" cy="540000"/>
          </a:xfrm>
          <a:prstGeom prst="rect">
            <a:avLst/>
          </a:prstGeom>
        </p:spPr>
      </p:pic>
      <p:sp>
        <p:nvSpPr>
          <p:cNvPr id="11" name="TextBox 2">
            <a:extLst>
              <a:ext uri="{FF2B5EF4-FFF2-40B4-BE49-F238E27FC236}">
                <a16:creationId xmlns:a16="http://schemas.microsoft.com/office/drawing/2014/main" id="{005B3540-4F9B-4A56-9483-4F09EF5EB2B1}"/>
              </a:ext>
            </a:extLst>
          </p:cNvPr>
          <p:cNvSpPr txBox="1"/>
          <p:nvPr/>
        </p:nvSpPr>
        <p:spPr>
          <a:xfrm>
            <a:off x="627264" y="1149859"/>
            <a:ext cx="7410950" cy="4889431"/>
          </a:xfrm>
          <a:prstGeom prst="rect">
            <a:avLst/>
          </a:prstGeom>
          <a:noFill/>
        </p:spPr>
        <p:txBody>
          <a:bodyPr wrap="square" rtlCol="0">
            <a:noAutofit/>
          </a:bodyPr>
          <a:lstStyle/>
          <a:p>
            <a:endParaRPr lang="en-US" sz="2800" dirty="0">
              <a:solidFill>
                <a:srgbClr val="7030A0"/>
              </a:solidFill>
              <a:effectLst/>
              <a:latin typeface="Arial Rounded MT Bold" panose="020F0704030504030204" pitchFamily="34" charset="0"/>
            </a:endParaRPr>
          </a:p>
          <a:p>
            <a:pPr algn="l"/>
            <a:r>
              <a:rPr lang="en-US" sz="2400" i="0" dirty="0">
                <a:solidFill>
                  <a:srgbClr val="23282D"/>
                </a:solidFill>
                <a:effectLst/>
                <a:latin typeface="Arial Rounded MT Bold" panose="020F0704030504030204" pitchFamily="34" charset="0"/>
              </a:rPr>
              <a:t>We </a:t>
            </a:r>
            <a:r>
              <a:rPr lang="en-US" sz="2400" dirty="0">
                <a:solidFill>
                  <a:srgbClr val="23282D"/>
                </a:solidFill>
                <a:latin typeface="Arial Rounded MT Bold" panose="020F0704030504030204" pitchFamily="34" charset="0"/>
              </a:rPr>
              <a:t>are interested to </a:t>
            </a:r>
            <a:r>
              <a:rPr lang="en-US" sz="2400" dirty="0">
                <a:solidFill>
                  <a:schemeClr val="accent1"/>
                </a:solidFill>
                <a:latin typeface="Arial Rounded MT Bold" panose="020F0704030504030204" pitchFamily="34" charset="0"/>
              </a:rPr>
              <a:t>envision </a:t>
            </a:r>
            <a:r>
              <a:rPr lang="en-US" sz="2400" dirty="0">
                <a:solidFill>
                  <a:srgbClr val="23282D"/>
                </a:solidFill>
                <a:latin typeface="Arial Rounded MT Bold" panose="020F0704030504030204" pitchFamily="34" charset="0"/>
              </a:rPr>
              <a:t>a better world and then develop </a:t>
            </a:r>
            <a:r>
              <a:rPr lang="en-US" sz="2400" dirty="0">
                <a:solidFill>
                  <a:schemeClr val="accent1"/>
                </a:solidFill>
                <a:latin typeface="Arial Rounded MT Bold" panose="020F0704030504030204" pitchFamily="34" charset="0"/>
              </a:rPr>
              <a:t>new ways of thinking and new ML </a:t>
            </a:r>
            <a:r>
              <a:rPr lang="en-US" sz="2400" dirty="0">
                <a:solidFill>
                  <a:srgbClr val="23282D"/>
                </a:solidFill>
                <a:latin typeface="Arial Rounded MT Bold" panose="020F0704030504030204" pitchFamily="34" charset="0"/>
              </a:rPr>
              <a:t>to </a:t>
            </a:r>
            <a:r>
              <a:rPr lang="en-US" sz="2400" dirty="0">
                <a:solidFill>
                  <a:schemeClr val="accent1"/>
                </a:solidFill>
                <a:latin typeface="Arial Rounded MT Bold" panose="020F0704030504030204" pitchFamily="34" charset="0"/>
              </a:rPr>
              <a:t>conceive it</a:t>
            </a:r>
          </a:p>
          <a:p>
            <a:pPr algn="l"/>
            <a:endParaRPr lang="en-US" sz="2400" i="0" dirty="0">
              <a:solidFill>
                <a:srgbClr val="23282D"/>
              </a:solidFill>
              <a:effectLst/>
              <a:latin typeface="Arial Rounded MT Bold" panose="020F0704030504030204" pitchFamily="34" charset="0"/>
            </a:endParaRPr>
          </a:p>
          <a:p>
            <a:r>
              <a:rPr lang="en-US" sz="2400" i="0" dirty="0">
                <a:solidFill>
                  <a:srgbClr val="23282D"/>
                </a:solidFill>
                <a:effectLst/>
                <a:latin typeface="Arial Rounded MT Bold" panose="020F0704030504030204" pitchFamily="34" charset="0"/>
              </a:rPr>
              <a:t>A huge challenge!</a:t>
            </a:r>
          </a:p>
          <a:p>
            <a:r>
              <a:rPr lang="en-US" sz="2400" i="0" dirty="0">
                <a:solidFill>
                  <a:srgbClr val="23282D"/>
                </a:solidFill>
                <a:effectLst/>
                <a:latin typeface="Arial Rounded MT Bold" panose="020F0704030504030204" pitchFamily="34" charset="0"/>
              </a:rPr>
              <a:t>Brain-hurting difficult!</a:t>
            </a:r>
          </a:p>
          <a:p>
            <a:r>
              <a:rPr lang="en-US" sz="2400" dirty="0">
                <a:solidFill>
                  <a:srgbClr val="23282D"/>
                </a:solidFill>
                <a:latin typeface="Arial Rounded MT Bold" panose="020F0704030504030204" pitchFamily="34" charset="0"/>
              </a:rPr>
              <a:t>Exciting!</a:t>
            </a:r>
          </a:p>
          <a:p>
            <a:r>
              <a:rPr lang="en-US" sz="2400" i="0" dirty="0">
                <a:solidFill>
                  <a:srgbClr val="23282D"/>
                </a:solidFill>
                <a:effectLst/>
                <a:latin typeface="Arial Rounded MT Bold" panose="020F0704030504030204" pitchFamily="34" charset="0"/>
              </a:rPr>
              <a:t>Intellectual adrenaline </a:t>
            </a:r>
            <a:r>
              <a:rPr lang="en-US" sz="2400" i="0" dirty="0">
                <a:solidFill>
                  <a:srgbClr val="23282D"/>
                </a:solidFill>
                <a:effectLst/>
                <a:latin typeface="Arial Rounded MT Bold" panose="020F0704030504030204" pitchFamily="34" charset="0"/>
                <a:sym typeface="Wingdings" panose="05000000000000000000" pitchFamily="2" charset="2"/>
              </a:rPr>
              <a:t></a:t>
            </a:r>
          </a:p>
          <a:p>
            <a:r>
              <a:rPr lang="en-US" sz="2400" dirty="0">
                <a:solidFill>
                  <a:srgbClr val="23282D"/>
                </a:solidFill>
                <a:latin typeface="Arial Rounded MT Bold" panose="020F0704030504030204" pitchFamily="34" charset="0"/>
                <a:sym typeface="Wingdings" panose="05000000000000000000" pitchFamily="2" charset="2"/>
              </a:rPr>
              <a:t>A sense of achievement</a:t>
            </a:r>
            <a:endParaRPr lang="en-US" sz="2400" i="0" dirty="0">
              <a:solidFill>
                <a:srgbClr val="23282D"/>
              </a:solidFill>
              <a:effectLst/>
              <a:latin typeface="Arial Rounded MT Bold" panose="020F0704030504030204" pitchFamily="34" charset="0"/>
            </a:endParaRPr>
          </a:p>
          <a:p>
            <a:pPr algn="l"/>
            <a:endParaRPr lang="en-US" sz="2200" i="0" dirty="0">
              <a:solidFill>
                <a:srgbClr val="23282D"/>
              </a:solidFill>
              <a:effectLst/>
              <a:latin typeface="Arial Rounded MT Bold" panose="020F0704030504030204" pitchFamily="34" charset="0"/>
            </a:endParaRPr>
          </a:p>
        </p:txBody>
      </p:sp>
    </p:spTree>
    <p:extLst>
      <p:ext uri="{BB962C8B-B14F-4D97-AF65-F5344CB8AC3E}">
        <p14:creationId xmlns:p14="http://schemas.microsoft.com/office/powerpoint/2010/main" val="16027509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49" y="381000"/>
            <a:ext cx="11639551" cy="546100"/>
          </a:xfrm>
          <a:prstGeom prst="rect">
            <a:avLst/>
          </a:prstGeom>
        </p:spPr>
        <p:txBody>
          <a:bodyPr anchor="t" anchorCtr="0">
            <a:noAutofit/>
          </a:bodyPr>
          <a:lstStyle>
            <a:lvl1pPr defTabSz="448055">
              <a:defRPr sz="5586">
                <a:solidFill>
                  <a:srgbClr val="000000"/>
                </a:solidFill>
              </a:defRPr>
            </a:lvl1pPr>
          </a:lstStyle>
          <a:p>
            <a:r>
              <a:rPr lang="en-US" sz="3200" dirty="0">
                <a:solidFill>
                  <a:srgbClr val="2F7FB1"/>
                </a:solidFill>
                <a:latin typeface="Arial Rounded MT Bold" panose="020F0704030504030204" pitchFamily="34" charset="0"/>
              </a:rPr>
              <a:t>A fundamentally new paradigm is needed for AI to orient it towards addressing the complexities of the real-world</a:t>
            </a:r>
          </a:p>
        </p:txBody>
      </p:sp>
      <p:sp>
        <p:nvSpPr>
          <p:cNvPr id="7" name="TextBox 6">
            <a:extLst>
              <a:ext uri="{FF2B5EF4-FFF2-40B4-BE49-F238E27FC236}">
                <a16:creationId xmlns:a16="http://schemas.microsoft.com/office/drawing/2014/main" id="{5C7D0E27-05CA-4CB2-A5B7-64E596F74AC8}"/>
              </a:ext>
            </a:extLst>
          </p:cNvPr>
          <p:cNvSpPr txBox="1"/>
          <p:nvPr/>
        </p:nvSpPr>
        <p:spPr>
          <a:xfrm>
            <a:off x="4751658" y="64235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pic>
        <p:nvPicPr>
          <p:cNvPr id="8" name="Picture 7" descr="Text&#10;&#10;Description automatically generated">
            <a:extLst>
              <a:ext uri="{FF2B5EF4-FFF2-40B4-BE49-F238E27FC236}">
                <a16:creationId xmlns:a16="http://schemas.microsoft.com/office/drawing/2014/main" id="{43DB2FBC-0BE5-47C0-A0FD-A1B836FE44BF}"/>
              </a:ext>
            </a:extLst>
          </p:cNvPr>
          <p:cNvPicPr>
            <a:picLocks noChangeAspect="1"/>
          </p:cNvPicPr>
          <p:nvPr/>
        </p:nvPicPr>
        <p:blipFill>
          <a:blip r:embed="rId3">
            <a:duotone>
              <a:schemeClr val="accent3">
                <a:shade val="45000"/>
                <a:satMod val="135000"/>
              </a:schemeClr>
              <a:prstClr val="white"/>
            </a:duotone>
          </a:blip>
          <a:stretch>
            <a:fillRect/>
          </a:stretch>
        </p:blipFill>
        <p:spPr>
          <a:xfrm>
            <a:off x="10277392" y="6399675"/>
            <a:ext cx="1731812" cy="360000"/>
          </a:xfrm>
          <a:prstGeom prst="rect">
            <a:avLst/>
          </a:prstGeom>
        </p:spPr>
      </p:pic>
      <p:pic>
        <p:nvPicPr>
          <p:cNvPr id="9" name="Picture 8">
            <a:extLst>
              <a:ext uri="{FF2B5EF4-FFF2-40B4-BE49-F238E27FC236}">
                <a16:creationId xmlns:a16="http://schemas.microsoft.com/office/drawing/2014/main" id="{3F26093B-0C77-4DFE-B5A6-EEF00C7E2DFC}"/>
              </a:ext>
            </a:extLst>
          </p:cNvPr>
          <p:cNvPicPr>
            <a:picLocks noChangeAspect="1"/>
          </p:cNvPicPr>
          <p:nvPr/>
        </p:nvPicPr>
        <p:blipFill>
          <a:blip r:embed="rId4"/>
          <a:stretch>
            <a:fillRect/>
          </a:stretch>
        </p:blipFill>
        <p:spPr>
          <a:xfrm>
            <a:off x="182796" y="6262050"/>
            <a:ext cx="2249997" cy="540000"/>
          </a:xfrm>
          <a:prstGeom prst="rect">
            <a:avLst/>
          </a:prstGeom>
        </p:spPr>
      </p:pic>
      <p:pic>
        <p:nvPicPr>
          <p:cNvPr id="2" name="Picture 1" descr="A blue background with white text&#10;&#10;Description automatically generated">
            <a:extLst>
              <a:ext uri="{FF2B5EF4-FFF2-40B4-BE49-F238E27FC236}">
                <a16:creationId xmlns:a16="http://schemas.microsoft.com/office/drawing/2014/main" id="{AE425CB5-4523-C892-8BDF-9BAF5C6B5913}"/>
              </a:ext>
            </a:extLst>
          </p:cNvPr>
          <p:cNvPicPr>
            <a:picLocks noChangeAspect="1"/>
          </p:cNvPicPr>
          <p:nvPr/>
        </p:nvPicPr>
        <p:blipFill>
          <a:blip r:embed="rId5"/>
          <a:stretch>
            <a:fillRect/>
          </a:stretch>
        </p:blipFill>
        <p:spPr>
          <a:xfrm>
            <a:off x="1014438" y="2005053"/>
            <a:ext cx="7094138" cy="3990453"/>
          </a:xfrm>
          <a:prstGeom prst="rect">
            <a:avLst/>
          </a:prstGeom>
        </p:spPr>
      </p:pic>
      <p:pic>
        <p:nvPicPr>
          <p:cNvPr id="6" name="Picture 5" descr="A qr code with a few squares&#10;&#10;Description automatically generated">
            <a:extLst>
              <a:ext uri="{FF2B5EF4-FFF2-40B4-BE49-F238E27FC236}">
                <a16:creationId xmlns:a16="http://schemas.microsoft.com/office/drawing/2014/main" id="{8C85A048-C82A-810F-1DE3-2D87500F1476}"/>
              </a:ext>
            </a:extLst>
          </p:cNvPr>
          <p:cNvPicPr>
            <a:picLocks noChangeAspect="1"/>
          </p:cNvPicPr>
          <p:nvPr/>
        </p:nvPicPr>
        <p:blipFill>
          <a:blip r:embed="rId6"/>
          <a:stretch>
            <a:fillRect/>
          </a:stretch>
        </p:blipFill>
        <p:spPr>
          <a:xfrm>
            <a:off x="8910735" y="2500572"/>
            <a:ext cx="2458623" cy="2452755"/>
          </a:xfrm>
          <a:prstGeom prst="rect">
            <a:avLst/>
          </a:prstGeom>
        </p:spPr>
      </p:pic>
    </p:spTree>
    <p:extLst>
      <p:ext uri="{BB962C8B-B14F-4D97-AF65-F5344CB8AC3E}">
        <p14:creationId xmlns:p14="http://schemas.microsoft.com/office/powerpoint/2010/main" val="1042567161"/>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8EBC1-ADD9-7CFC-D228-A00AF761A8E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8E0633A-4667-7A9E-D76D-070E1267028A}"/>
              </a:ext>
            </a:extLst>
          </p:cNvPr>
          <p:cNvSpPr txBox="1"/>
          <p:nvPr/>
        </p:nvSpPr>
        <p:spPr>
          <a:xfrm>
            <a:off x="4751658" y="64235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pic>
        <p:nvPicPr>
          <p:cNvPr id="6" name="Picture 5">
            <a:extLst>
              <a:ext uri="{FF2B5EF4-FFF2-40B4-BE49-F238E27FC236}">
                <a16:creationId xmlns:a16="http://schemas.microsoft.com/office/drawing/2014/main" id="{7463F35C-8A7E-7DD5-DBCE-A4CDF3A2E861}"/>
              </a:ext>
            </a:extLst>
          </p:cNvPr>
          <p:cNvPicPr>
            <a:picLocks noChangeAspect="1"/>
          </p:cNvPicPr>
          <p:nvPr/>
        </p:nvPicPr>
        <p:blipFill>
          <a:blip r:embed="rId3"/>
          <a:stretch>
            <a:fillRect/>
          </a:stretch>
        </p:blipFill>
        <p:spPr>
          <a:xfrm>
            <a:off x="182796" y="6262050"/>
            <a:ext cx="2249997" cy="540000"/>
          </a:xfrm>
          <a:prstGeom prst="rect">
            <a:avLst/>
          </a:prstGeom>
        </p:spPr>
      </p:pic>
      <p:sp>
        <p:nvSpPr>
          <p:cNvPr id="7" name="Rectangle: Rounded Corners 18">
            <a:extLst>
              <a:ext uri="{FF2B5EF4-FFF2-40B4-BE49-F238E27FC236}">
                <a16:creationId xmlns:a16="http://schemas.microsoft.com/office/drawing/2014/main" id="{9292D0EB-755B-42D0-5B3E-2329981EFE0C}"/>
              </a:ext>
            </a:extLst>
          </p:cNvPr>
          <p:cNvSpPr/>
          <p:nvPr/>
        </p:nvSpPr>
        <p:spPr>
          <a:xfrm>
            <a:off x="671188" y="5106975"/>
            <a:ext cx="5699152" cy="579272"/>
          </a:xfrm>
          <a:prstGeom prst="roundRect">
            <a:avLst>
              <a:gd name="adj" fmla="val 23927"/>
            </a:avLst>
          </a:prstGeom>
          <a:solidFill>
            <a:srgbClr val="083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00"/>
                </a:solidFill>
                <a:latin typeface="Lato" panose="020F0502020204030203" pitchFamily="34" charset="0"/>
              </a:rPr>
              <a:t>https://</a:t>
            </a:r>
            <a:r>
              <a:rPr lang="en-US" sz="1400" b="1" dirty="0" err="1">
                <a:solidFill>
                  <a:srgbClr val="FFFF00"/>
                </a:solidFill>
                <a:latin typeface="Lato" panose="020F0502020204030203" pitchFamily="34" charset="0"/>
              </a:rPr>
              <a:t>www.vanderschaar-lab.com</a:t>
            </a:r>
            <a:r>
              <a:rPr lang="en-US" sz="1400" b="1" dirty="0">
                <a:solidFill>
                  <a:srgbClr val="FFFF00"/>
                </a:solidFill>
                <a:latin typeface="Lato" panose="020F0502020204030203" pitchFamily="34" charset="0"/>
              </a:rPr>
              <a:t>/genies-the-future-of-ai-agents/</a:t>
            </a:r>
            <a:endParaRPr lang="en-US" sz="1400" dirty="0">
              <a:solidFill>
                <a:srgbClr val="FFFF00"/>
              </a:solidFill>
              <a:latin typeface="Lato" panose="020F0502020204030203" pitchFamily="34" charset="0"/>
              <a:sym typeface="Wingdings" panose="05000000000000000000" pitchFamily="2" charset="2"/>
            </a:endParaRPr>
          </a:p>
        </p:txBody>
      </p:sp>
      <p:pic>
        <p:nvPicPr>
          <p:cNvPr id="9" name="Picture 8" descr="A purple background with white text&#10;&#10;AI-generated content may be incorrect.">
            <a:extLst>
              <a:ext uri="{FF2B5EF4-FFF2-40B4-BE49-F238E27FC236}">
                <a16:creationId xmlns:a16="http://schemas.microsoft.com/office/drawing/2014/main" id="{19DD457F-B8C8-6AAE-8B78-E7C015077171}"/>
              </a:ext>
            </a:extLst>
          </p:cNvPr>
          <p:cNvPicPr>
            <a:picLocks noChangeAspect="1"/>
          </p:cNvPicPr>
          <p:nvPr/>
        </p:nvPicPr>
        <p:blipFill>
          <a:blip r:embed="rId4"/>
          <a:stretch>
            <a:fillRect/>
          </a:stretch>
        </p:blipFill>
        <p:spPr>
          <a:xfrm>
            <a:off x="7029681" y="1118674"/>
            <a:ext cx="4307595" cy="4307595"/>
          </a:xfrm>
          <a:prstGeom prst="rect">
            <a:avLst/>
          </a:prstGeom>
        </p:spPr>
      </p:pic>
      <p:sp>
        <p:nvSpPr>
          <p:cNvPr id="10" name="English National Cancer Registration and Analysis Service…">
            <a:extLst>
              <a:ext uri="{FF2B5EF4-FFF2-40B4-BE49-F238E27FC236}">
                <a16:creationId xmlns:a16="http://schemas.microsoft.com/office/drawing/2014/main" id="{1256D5F1-D1D3-9234-C11B-AEAB320BF040}"/>
              </a:ext>
            </a:extLst>
          </p:cNvPr>
          <p:cNvSpPr txBox="1">
            <a:spLocks/>
          </p:cNvSpPr>
          <p:nvPr/>
        </p:nvSpPr>
        <p:spPr>
          <a:xfrm>
            <a:off x="285750" y="381000"/>
            <a:ext cx="11410950"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Arial Rounded MT Bold" panose="020F0704030504030204" pitchFamily="34" charset="77"/>
                <a:ea typeface="+mj-ea"/>
                <a:cs typeface="+mj-cs"/>
              </a:defRPr>
            </a:lvl1pPr>
          </a:lstStyle>
          <a:p>
            <a:r>
              <a:rPr lang="en-US" sz="3200" dirty="0">
                <a:solidFill>
                  <a:srgbClr val="2F7FB1"/>
                </a:solidFill>
                <a:latin typeface="Arial Rounded MT Bold" panose="020F0704030504030204" pitchFamily="34" charset="0"/>
              </a:rPr>
              <a:t>Genies – The Future of AI Agents</a:t>
            </a:r>
            <a:endParaRPr lang="en-US" sz="2400" dirty="0">
              <a:solidFill>
                <a:srgbClr val="2F7FB1"/>
              </a:solidFill>
              <a:latin typeface="Arial Rounded MT Bold" panose="020F0704030504030204" pitchFamily="34" charset="0"/>
            </a:endParaRPr>
          </a:p>
        </p:txBody>
      </p:sp>
      <p:pic>
        <p:nvPicPr>
          <p:cNvPr id="12" name="Picture 11" descr="A purple cover with white text&#10;&#10;AI-generated content may be incorrect.">
            <a:extLst>
              <a:ext uri="{FF2B5EF4-FFF2-40B4-BE49-F238E27FC236}">
                <a16:creationId xmlns:a16="http://schemas.microsoft.com/office/drawing/2014/main" id="{1FBB0A39-FCC5-355B-AB93-53F5477B752B}"/>
              </a:ext>
            </a:extLst>
          </p:cNvPr>
          <p:cNvPicPr>
            <a:picLocks noChangeAspect="1"/>
          </p:cNvPicPr>
          <p:nvPr/>
        </p:nvPicPr>
        <p:blipFill>
          <a:blip r:embed="rId5"/>
          <a:stretch>
            <a:fillRect/>
          </a:stretch>
        </p:blipFill>
        <p:spPr>
          <a:xfrm>
            <a:off x="671189" y="1587291"/>
            <a:ext cx="5699151" cy="2820874"/>
          </a:xfrm>
          <a:prstGeom prst="rect">
            <a:avLst/>
          </a:prstGeom>
        </p:spPr>
      </p:pic>
      <p:pic>
        <p:nvPicPr>
          <p:cNvPr id="14" name="Picture 13" descr="A qr code with a black background&#10;&#10;AI-generated content may be incorrect.">
            <a:extLst>
              <a:ext uri="{FF2B5EF4-FFF2-40B4-BE49-F238E27FC236}">
                <a16:creationId xmlns:a16="http://schemas.microsoft.com/office/drawing/2014/main" id="{922EEE97-02B3-9CC7-5655-BCE1CB42F8FC}"/>
              </a:ext>
            </a:extLst>
          </p:cNvPr>
          <p:cNvPicPr>
            <a:picLocks noChangeAspect="1"/>
          </p:cNvPicPr>
          <p:nvPr/>
        </p:nvPicPr>
        <p:blipFill>
          <a:blip r:embed="rId6"/>
          <a:stretch>
            <a:fillRect/>
          </a:stretch>
        </p:blipFill>
        <p:spPr>
          <a:xfrm>
            <a:off x="5210371" y="3298224"/>
            <a:ext cx="1041833" cy="1045608"/>
          </a:xfrm>
          <a:prstGeom prst="rect">
            <a:avLst/>
          </a:prstGeom>
        </p:spPr>
      </p:pic>
      <p:pic>
        <p:nvPicPr>
          <p:cNvPr id="2" name="Picture 1" descr="Text&#10;&#10;Description automatically generated">
            <a:extLst>
              <a:ext uri="{FF2B5EF4-FFF2-40B4-BE49-F238E27FC236}">
                <a16:creationId xmlns:a16="http://schemas.microsoft.com/office/drawing/2014/main" id="{55AB2CED-06F7-90D1-8563-5166E94BBD05}"/>
              </a:ext>
            </a:extLst>
          </p:cNvPr>
          <p:cNvPicPr>
            <a:picLocks noChangeAspect="1"/>
          </p:cNvPicPr>
          <p:nvPr/>
        </p:nvPicPr>
        <p:blipFill>
          <a:blip r:embed="rId7">
            <a:duotone>
              <a:schemeClr val="accent3">
                <a:shade val="45000"/>
                <a:satMod val="135000"/>
              </a:schemeClr>
              <a:prstClr val="white"/>
            </a:duotone>
          </a:blip>
          <a:stretch>
            <a:fillRect/>
          </a:stretch>
        </p:blipFill>
        <p:spPr>
          <a:xfrm>
            <a:off x="10277392" y="6399675"/>
            <a:ext cx="1731812" cy="360000"/>
          </a:xfrm>
          <a:prstGeom prst="rect">
            <a:avLst/>
          </a:prstGeom>
        </p:spPr>
      </p:pic>
    </p:spTree>
    <p:extLst>
      <p:ext uri="{BB962C8B-B14F-4D97-AF65-F5344CB8AC3E}">
        <p14:creationId xmlns:p14="http://schemas.microsoft.com/office/powerpoint/2010/main" val="36745987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49" y="381000"/>
            <a:ext cx="11639551" cy="546100"/>
          </a:xfrm>
          <a:prstGeom prst="rect">
            <a:avLst/>
          </a:prstGeom>
        </p:spPr>
        <p:txBody>
          <a:bodyPr anchor="t" anchorCtr="0">
            <a:noAutofit/>
          </a:bodyPr>
          <a:lstStyle>
            <a:lvl1pPr defTabSz="448055">
              <a:defRPr sz="5586">
                <a:solidFill>
                  <a:srgbClr val="000000"/>
                </a:solidFill>
              </a:defRPr>
            </a:lvl1pPr>
          </a:lstStyle>
          <a:p>
            <a:pPr algn="ctr"/>
            <a:r>
              <a:rPr lang="en-US" sz="3200" dirty="0">
                <a:solidFill>
                  <a:srgbClr val="2F7FB1"/>
                </a:solidFill>
                <a:latin typeface="Arial Rounded MT Bold" panose="020F0704030504030204" pitchFamily="34" charset="0"/>
              </a:rPr>
              <a:t>PhD Opportunities at the van der Schaar Lab</a:t>
            </a:r>
          </a:p>
        </p:txBody>
      </p:sp>
      <p:sp>
        <p:nvSpPr>
          <p:cNvPr id="7" name="TextBox 6">
            <a:extLst>
              <a:ext uri="{FF2B5EF4-FFF2-40B4-BE49-F238E27FC236}">
                <a16:creationId xmlns:a16="http://schemas.microsoft.com/office/drawing/2014/main" id="{5C7D0E27-05CA-4CB2-A5B7-64E596F74AC8}"/>
              </a:ext>
            </a:extLst>
          </p:cNvPr>
          <p:cNvSpPr txBox="1"/>
          <p:nvPr/>
        </p:nvSpPr>
        <p:spPr>
          <a:xfrm>
            <a:off x="4751658" y="64235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pic>
        <p:nvPicPr>
          <p:cNvPr id="8" name="Picture 7" descr="Text&#10;&#10;Description automatically generated">
            <a:extLst>
              <a:ext uri="{FF2B5EF4-FFF2-40B4-BE49-F238E27FC236}">
                <a16:creationId xmlns:a16="http://schemas.microsoft.com/office/drawing/2014/main" id="{43DB2FBC-0BE5-47C0-A0FD-A1B836FE44BF}"/>
              </a:ext>
            </a:extLst>
          </p:cNvPr>
          <p:cNvPicPr>
            <a:picLocks noChangeAspect="1"/>
          </p:cNvPicPr>
          <p:nvPr/>
        </p:nvPicPr>
        <p:blipFill>
          <a:blip r:embed="rId3">
            <a:duotone>
              <a:schemeClr val="accent4">
                <a:shade val="45000"/>
                <a:satMod val="135000"/>
              </a:schemeClr>
              <a:prstClr val="white"/>
            </a:duotone>
          </a:blip>
          <a:stretch>
            <a:fillRect/>
          </a:stretch>
        </p:blipFill>
        <p:spPr>
          <a:xfrm>
            <a:off x="10277392" y="6399675"/>
            <a:ext cx="1731812" cy="360000"/>
          </a:xfrm>
          <a:prstGeom prst="rect">
            <a:avLst/>
          </a:prstGeom>
        </p:spPr>
      </p:pic>
      <p:pic>
        <p:nvPicPr>
          <p:cNvPr id="9" name="Picture 8">
            <a:extLst>
              <a:ext uri="{FF2B5EF4-FFF2-40B4-BE49-F238E27FC236}">
                <a16:creationId xmlns:a16="http://schemas.microsoft.com/office/drawing/2014/main" id="{3F26093B-0C77-4DFE-B5A6-EEF00C7E2DFC}"/>
              </a:ext>
            </a:extLst>
          </p:cNvPr>
          <p:cNvPicPr>
            <a:picLocks noChangeAspect="1"/>
          </p:cNvPicPr>
          <p:nvPr/>
        </p:nvPicPr>
        <p:blipFill>
          <a:blip r:embed="rId4"/>
          <a:stretch>
            <a:fillRect/>
          </a:stretch>
        </p:blipFill>
        <p:spPr>
          <a:xfrm>
            <a:off x="182796" y="6262050"/>
            <a:ext cx="2249997" cy="540000"/>
          </a:xfrm>
          <a:prstGeom prst="rect">
            <a:avLst/>
          </a:prstGeom>
        </p:spPr>
      </p:pic>
      <p:sp>
        <p:nvSpPr>
          <p:cNvPr id="3" name="TextBox 2">
            <a:extLst>
              <a:ext uri="{FF2B5EF4-FFF2-40B4-BE49-F238E27FC236}">
                <a16:creationId xmlns:a16="http://schemas.microsoft.com/office/drawing/2014/main" id="{7D318C42-446D-9241-D85F-771098286C6D}"/>
              </a:ext>
            </a:extLst>
          </p:cNvPr>
          <p:cNvSpPr txBox="1"/>
          <p:nvPr/>
        </p:nvSpPr>
        <p:spPr>
          <a:xfrm>
            <a:off x="6741802" y="1676326"/>
            <a:ext cx="4568862" cy="2451735"/>
          </a:xfrm>
          <a:prstGeom prst="roundRect">
            <a:avLst/>
          </a:prstGeom>
          <a:gradFill flip="none" rotWithShape="1">
            <a:gsLst>
              <a:gs pos="0">
                <a:srgbClr val="2F7FB2">
                  <a:tint val="66000"/>
                  <a:satMod val="160000"/>
                </a:srgbClr>
              </a:gs>
              <a:gs pos="50000">
                <a:srgbClr val="2F7FB2">
                  <a:tint val="44500"/>
                  <a:satMod val="160000"/>
                </a:srgbClr>
              </a:gs>
              <a:gs pos="100000">
                <a:srgbClr val="2F7FB2">
                  <a:tint val="23500"/>
                  <a:satMod val="160000"/>
                </a:srgbClr>
              </a:gs>
            </a:gsLst>
            <a:lin ang="5400000" scaled="1"/>
            <a:tileRect/>
          </a:gradFill>
        </p:spPr>
        <p:txBody>
          <a:bodyPr wrap="square">
            <a:spAutoFit/>
          </a:bodyPr>
          <a:lstStyle/>
          <a:p>
            <a:r>
              <a:rPr lang="en-AU" sz="2000" b="1" dirty="0">
                <a:latin typeface="Lato" panose="020F0502020204030203" pitchFamily="34" charset="0"/>
                <a:ea typeface="Lato" panose="020F0502020204030203" pitchFamily="34" charset="0"/>
                <a:cs typeface="Lato" panose="020F0502020204030203" pitchFamily="34" charset="0"/>
              </a:rPr>
              <a:t>Join our PhD Open Day</a:t>
            </a:r>
          </a:p>
          <a:p>
            <a:pPr marL="285750" indent="-285750">
              <a:spcAft>
                <a:spcPts val="600"/>
              </a:spcAft>
              <a:buFont typeface="Arial" panose="020B0604020202020204" pitchFamily="34" charset="0"/>
              <a:buChar char="•"/>
            </a:pPr>
            <a:r>
              <a:rPr lang="en-AU" b="1" dirty="0">
                <a:latin typeface="Lato" panose="020F0502020204030203" pitchFamily="34" charset="0"/>
                <a:ea typeface="Lato" panose="020F0502020204030203" pitchFamily="34" charset="0"/>
                <a:cs typeface="Lato" panose="020F0502020204030203" pitchFamily="34" charset="0"/>
              </a:rPr>
              <a:t>Monday 20 October, 9:30am (BST)</a:t>
            </a:r>
            <a:r>
              <a:rPr lang="en-AU" dirty="0">
                <a:latin typeface="Lato" panose="020F0502020204030203" pitchFamily="34" charset="0"/>
                <a:ea typeface="Lato" panose="020F0502020204030203" pitchFamily="34" charset="0"/>
                <a:cs typeface="Lato" panose="020F0502020204030203" pitchFamily="34" charset="0"/>
              </a:rPr>
              <a:t> </a:t>
            </a:r>
            <a:r>
              <a:rPr lang="en-AU" i="1" dirty="0">
                <a:latin typeface="Lato" panose="020F0502020204030203" pitchFamily="34" charset="0"/>
                <a:ea typeface="Lato" panose="020F0502020204030203" pitchFamily="34" charset="0"/>
                <a:cs typeface="Lato" panose="020F0502020204030203" pitchFamily="34" charset="0"/>
              </a:rPr>
              <a:t>(virtual)</a:t>
            </a:r>
          </a:p>
          <a:p>
            <a:pPr marL="285750" indent="-285750">
              <a:spcAft>
                <a:spcPts val="600"/>
              </a:spcAft>
              <a:buFont typeface="Arial" panose="020B0604020202020204" pitchFamily="34" charset="0"/>
              <a:buChar char="•"/>
            </a:pPr>
            <a:r>
              <a:rPr lang="en-AU" dirty="0">
                <a:latin typeface="Lato" panose="020F0502020204030203" pitchFamily="34" charset="0"/>
                <a:ea typeface="Lato" panose="020F0502020204030203" pitchFamily="34" charset="0"/>
                <a:cs typeface="Lato" panose="020F0502020204030203" pitchFamily="34" charset="0"/>
              </a:rPr>
              <a:t>Hear from current PhD students, explore research areas, and ask questions</a:t>
            </a:r>
          </a:p>
          <a:p>
            <a:endParaRPr lang="en-AU" dirty="0">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2BD8FF70-069A-34CD-7231-0F4F309A300D}"/>
              </a:ext>
            </a:extLst>
          </p:cNvPr>
          <p:cNvSpPr txBox="1"/>
          <p:nvPr/>
        </p:nvSpPr>
        <p:spPr>
          <a:xfrm>
            <a:off x="602671" y="1676326"/>
            <a:ext cx="5763490" cy="2569934"/>
          </a:xfrm>
          <a:prstGeom prst="rect">
            <a:avLst/>
          </a:prstGeom>
          <a:noFill/>
        </p:spPr>
        <p:txBody>
          <a:bodyPr wrap="square">
            <a:spAutoFit/>
          </a:bodyPr>
          <a:lstStyle/>
          <a:p>
            <a:pPr>
              <a:buNone/>
            </a:pPr>
            <a:r>
              <a:rPr lang="en-AU" sz="2000" b="1" dirty="0">
                <a:latin typeface="Lato" panose="020F0502020204030203" pitchFamily="34" charset="0"/>
                <a:ea typeface="Lato" panose="020F0502020204030203" pitchFamily="34" charset="0"/>
                <a:cs typeface="Lato" panose="020F0502020204030203" pitchFamily="34" charset="0"/>
              </a:rPr>
              <a:t>About our PhD programme</a:t>
            </a:r>
            <a:endParaRPr lang="en-AU" sz="2000" dirty="0">
              <a:latin typeface="Lato" panose="020F0502020204030203" pitchFamily="34" charset="0"/>
              <a:ea typeface="Lato" panose="020F0502020204030203" pitchFamily="34" charset="0"/>
              <a:cs typeface="Lato" panose="020F0502020204030203" pitchFamily="34" charset="0"/>
            </a:endParaRPr>
          </a:p>
          <a:p>
            <a:pPr marL="285750" indent="-285750">
              <a:spcAft>
                <a:spcPts val="600"/>
              </a:spcAft>
              <a:buFont typeface="Arial" panose="020B0604020202020204" pitchFamily="34" charset="0"/>
              <a:buChar char="•"/>
            </a:pPr>
            <a:r>
              <a:rPr lang="en-AU" dirty="0">
                <a:latin typeface="Lato" panose="020F0502020204030203" pitchFamily="34" charset="0"/>
                <a:ea typeface="Lato" panose="020F0502020204030203" pitchFamily="34" charset="0"/>
                <a:cs typeface="Lato" panose="020F0502020204030203" pitchFamily="34" charset="0"/>
              </a:rPr>
              <a:t>Based at the </a:t>
            </a:r>
            <a:r>
              <a:rPr lang="en-AU" b="1" dirty="0">
                <a:latin typeface="Lato" panose="020F0502020204030203" pitchFamily="34" charset="0"/>
                <a:ea typeface="Lato" panose="020F0502020204030203" pitchFamily="34" charset="0"/>
                <a:cs typeface="Lato" panose="020F0502020204030203" pitchFamily="34" charset="0"/>
              </a:rPr>
              <a:t>University of Cambridge (DAMTP)</a:t>
            </a:r>
            <a:endParaRPr lang="en-AU" dirty="0">
              <a:latin typeface="Lato" panose="020F0502020204030203" pitchFamily="34" charset="0"/>
              <a:ea typeface="Lato" panose="020F0502020204030203" pitchFamily="34" charset="0"/>
              <a:cs typeface="Lato" panose="020F0502020204030203" pitchFamily="34" charset="0"/>
            </a:endParaRPr>
          </a:p>
          <a:p>
            <a:pPr marL="285750" indent="-285750">
              <a:spcAft>
                <a:spcPts val="600"/>
              </a:spcAft>
              <a:buFont typeface="Arial" panose="020B0604020202020204" pitchFamily="34" charset="0"/>
              <a:buChar char="•"/>
            </a:pPr>
            <a:r>
              <a:rPr lang="en-AU" dirty="0">
                <a:latin typeface="Lato" panose="020F0502020204030203" pitchFamily="34" charset="0"/>
                <a:ea typeface="Lato" panose="020F0502020204030203" pitchFamily="34" charset="0"/>
                <a:cs typeface="Lato" panose="020F0502020204030203" pitchFamily="34" charset="0"/>
              </a:rPr>
              <a:t>Work at the cutting edge in a world-leading lab</a:t>
            </a:r>
          </a:p>
          <a:p>
            <a:pPr marL="285750" indent="-285750">
              <a:spcAft>
                <a:spcPts val="600"/>
              </a:spcAft>
              <a:buFont typeface="Arial" panose="020B0604020202020204" pitchFamily="34" charset="0"/>
              <a:buChar char="•"/>
            </a:pPr>
            <a:r>
              <a:rPr lang="en-AU" dirty="0">
                <a:latin typeface="Lato" panose="020F0502020204030203" pitchFamily="34" charset="0"/>
                <a:ea typeface="Lato" panose="020F0502020204030203" pitchFamily="34" charset="0"/>
                <a:cs typeface="Lato" panose="020F0502020204030203" pitchFamily="34" charset="0"/>
              </a:rPr>
              <a:t>Projects with a purpose; work that can change the world</a:t>
            </a:r>
          </a:p>
          <a:p>
            <a:pPr marL="285750" indent="-285750">
              <a:spcAft>
                <a:spcPts val="600"/>
              </a:spcAft>
              <a:buFont typeface="Arial" panose="020B0604020202020204" pitchFamily="34" charset="0"/>
              <a:buChar char="•"/>
            </a:pPr>
            <a:r>
              <a:rPr lang="en-AU" b="1" dirty="0">
                <a:latin typeface="Lato" panose="020F0502020204030203" pitchFamily="34" charset="0"/>
                <a:ea typeface="Lato" panose="020F0502020204030203" pitchFamily="34" charset="0"/>
                <a:cs typeface="Lato" panose="020F0502020204030203" pitchFamily="34" charset="0"/>
              </a:rPr>
              <a:t>32</a:t>
            </a:r>
            <a:r>
              <a:rPr lang="en-AU" dirty="0">
                <a:latin typeface="Lato" panose="020F0502020204030203" pitchFamily="34" charset="0"/>
                <a:ea typeface="Lato" panose="020F0502020204030203" pitchFamily="34" charset="0"/>
                <a:cs typeface="Lato" panose="020F0502020204030203" pitchFamily="34" charset="0"/>
              </a:rPr>
              <a:t> papers accepted at four largest AI/ML conferences (</a:t>
            </a:r>
            <a:r>
              <a:rPr lang="en-AU" dirty="0" err="1">
                <a:latin typeface="Lato" panose="020F0502020204030203" pitchFamily="34" charset="0"/>
                <a:ea typeface="Lato" panose="020F0502020204030203" pitchFamily="34" charset="0"/>
                <a:cs typeface="Lato" panose="020F0502020204030203" pitchFamily="34" charset="0"/>
              </a:rPr>
              <a:t>NeurIPS</a:t>
            </a:r>
            <a:r>
              <a:rPr lang="en-AU" dirty="0">
                <a:latin typeface="Lato" panose="020F0502020204030203" pitchFamily="34" charset="0"/>
                <a:ea typeface="Lato" panose="020F0502020204030203" pitchFamily="34" charset="0"/>
                <a:cs typeface="Lato" panose="020F0502020204030203" pitchFamily="34" charset="0"/>
              </a:rPr>
              <a:t>, ICML, ICLR, AISTATS) in the past year</a:t>
            </a:r>
          </a:p>
        </p:txBody>
      </p:sp>
      <p:sp>
        <p:nvSpPr>
          <p:cNvPr id="12" name="TextBox 11">
            <a:extLst>
              <a:ext uri="{FF2B5EF4-FFF2-40B4-BE49-F238E27FC236}">
                <a16:creationId xmlns:a16="http://schemas.microsoft.com/office/drawing/2014/main" id="{18A60034-178E-5C78-D80D-DD61FA40005B}"/>
              </a:ext>
            </a:extLst>
          </p:cNvPr>
          <p:cNvSpPr txBox="1"/>
          <p:nvPr/>
        </p:nvSpPr>
        <p:spPr>
          <a:xfrm>
            <a:off x="1476849" y="1001739"/>
            <a:ext cx="9238301" cy="400110"/>
          </a:xfrm>
          <a:prstGeom prst="rect">
            <a:avLst/>
          </a:prstGeom>
          <a:noFill/>
        </p:spPr>
        <p:txBody>
          <a:bodyPr wrap="square" rtlCol="0">
            <a:spAutoFit/>
          </a:bodyPr>
          <a:lstStyle/>
          <a:p>
            <a:r>
              <a:rPr lang="en-US" sz="2000" b="1" dirty="0">
                <a:latin typeface="Lato" panose="020F0502020204030203" pitchFamily="34" charset="0"/>
                <a:ea typeface="Lato" panose="020F0502020204030203" pitchFamily="34" charset="0"/>
                <a:cs typeface="Lato" panose="020F0502020204030203" pitchFamily="34" charset="0"/>
              </a:rPr>
              <a:t>We are looking for 4 fully funded PhDs to join our lab! Applications now OPEN!</a:t>
            </a:r>
          </a:p>
        </p:txBody>
      </p:sp>
      <p:pic>
        <p:nvPicPr>
          <p:cNvPr id="16" name="Picture 15" descr="A qr code with a black and white background&#10;&#10;AI-generated content may be incorrect.">
            <a:extLst>
              <a:ext uri="{FF2B5EF4-FFF2-40B4-BE49-F238E27FC236}">
                <a16:creationId xmlns:a16="http://schemas.microsoft.com/office/drawing/2014/main" id="{3E9F14B0-C452-F327-D5E3-B3007E4D2EF8}"/>
              </a:ext>
            </a:extLst>
          </p:cNvPr>
          <p:cNvPicPr>
            <a:picLocks noChangeAspect="1"/>
          </p:cNvPicPr>
          <p:nvPr/>
        </p:nvPicPr>
        <p:blipFill>
          <a:blip r:embed="rId5"/>
          <a:stretch>
            <a:fillRect/>
          </a:stretch>
        </p:blipFill>
        <p:spPr>
          <a:xfrm>
            <a:off x="9026233" y="4246260"/>
            <a:ext cx="1973053" cy="1973053"/>
          </a:xfrm>
          <a:prstGeom prst="rect">
            <a:avLst/>
          </a:prstGeom>
        </p:spPr>
      </p:pic>
      <p:sp>
        <p:nvSpPr>
          <p:cNvPr id="18" name="TextBox 17">
            <a:extLst>
              <a:ext uri="{FF2B5EF4-FFF2-40B4-BE49-F238E27FC236}">
                <a16:creationId xmlns:a16="http://schemas.microsoft.com/office/drawing/2014/main" id="{DC757AE3-6EF3-7E9C-58BF-6928AA446B62}"/>
              </a:ext>
            </a:extLst>
          </p:cNvPr>
          <p:cNvSpPr txBox="1"/>
          <p:nvPr/>
        </p:nvSpPr>
        <p:spPr>
          <a:xfrm>
            <a:off x="6909168" y="4845360"/>
            <a:ext cx="2117065" cy="923330"/>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Scan the QR code to register for the PhD Open Day:</a:t>
            </a:r>
          </a:p>
        </p:txBody>
      </p:sp>
      <p:sp>
        <p:nvSpPr>
          <p:cNvPr id="19" name="Rectangle 18">
            <a:extLst>
              <a:ext uri="{FF2B5EF4-FFF2-40B4-BE49-F238E27FC236}">
                <a16:creationId xmlns:a16="http://schemas.microsoft.com/office/drawing/2014/main" id="{3CA1D6F9-F242-514C-6B55-2AFC694230DB}"/>
              </a:ext>
            </a:extLst>
          </p:cNvPr>
          <p:cNvSpPr/>
          <p:nvPr/>
        </p:nvSpPr>
        <p:spPr>
          <a:xfrm>
            <a:off x="471052" y="4441388"/>
            <a:ext cx="6026727" cy="659519"/>
          </a:xfrm>
          <a:prstGeom prst="rect">
            <a:avLst/>
          </a:prstGeom>
          <a:solidFill>
            <a:srgbClr val="2F7FB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Lato" panose="020F0502020204030203" pitchFamily="34" charset="0"/>
                <a:ea typeface="Lato" panose="020F0502020204030203" pitchFamily="34" charset="0"/>
                <a:cs typeface="Lato" panose="020F0502020204030203" pitchFamily="34" charset="0"/>
              </a:rPr>
              <a:t>Apply through our website:</a:t>
            </a:r>
          </a:p>
          <a:p>
            <a:pPr algn="ctr"/>
            <a:r>
              <a:rPr lang="en-US" dirty="0" err="1">
                <a:latin typeface="Lato" panose="020F0502020204030203" pitchFamily="34" charset="0"/>
                <a:ea typeface="Lato" panose="020F0502020204030203" pitchFamily="34" charset="0"/>
                <a:cs typeface="Lato" panose="020F0502020204030203" pitchFamily="34" charset="0"/>
              </a:rPr>
              <a:t>www.vanderschaar-lab.com</a:t>
            </a:r>
            <a:r>
              <a:rPr lang="en-US" dirty="0">
                <a:latin typeface="Lato" panose="020F0502020204030203" pitchFamily="34" charset="0"/>
                <a:ea typeface="Lato" panose="020F0502020204030203" pitchFamily="34" charset="0"/>
                <a:cs typeface="Lato" panose="020F0502020204030203" pitchFamily="34" charset="0"/>
              </a:rPr>
              <a:t>/join-the-van-der-</a:t>
            </a:r>
            <a:r>
              <a:rPr lang="en-US" dirty="0" err="1">
                <a:latin typeface="Lato" panose="020F0502020204030203" pitchFamily="34" charset="0"/>
                <a:ea typeface="Lato" panose="020F0502020204030203" pitchFamily="34" charset="0"/>
                <a:cs typeface="Lato" panose="020F0502020204030203" pitchFamily="34" charset="0"/>
              </a:rPr>
              <a:t>schaar</a:t>
            </a:r>
            <a:r>
              <a:rPr lang="en-US" dirty="0">
                <a:latin typeface="Lato" panose="020F0502020204030203" pitchFamily="34" charset="0"/>
                <a:ea typeface="Lato" panose="020F0502020204030203" pitchFamily="34" charset="0"/>
                <a:cs typeface="Lato" panose="020F0502020204030203" pitchFamily="34" charset="0"/>
              </a:rPr>
              <a:t>-lab/</a:t>
            </a:r>
          </a:p>
        </p:txBody>
      </p:sp>
      <p:sp>
        <p:nvSpPr>
          <p:cNvPr id="20" name="TextBox 19">
            <a:extLst>
              <a:ext uri="{FF2B5EF4-FFF2-40B4-BE49-F238E27FC236}">
                <a16:creationId xmlns:a16="http://schemas.microsoft.com/office/drawing/2014/main" id="{1F993AF2-E989-0EBF-0FDC-B2D0F741E88A}"/>
              </a:ext>
            </a:extLst>
          </p:cNvPr>
          <p:cNvSpPr txBox="1"/>
          <p:nvPr/>
        </p:nvSpPr>
        <p:spPr>
          <a:xfrm>
            <a:off x="764162" y="5269060"/>
            <a:ext cx="5440505" cy="646331"/>
          </a:xfrm>
          <a:prstGeom prst="rect">
            <a:avLst/>
          </a:prstGeom>
          <a:noFill/>
        </p:spPr>
        <p:txBody>
          <a:bodyPr wrap="square" rtlCol="0">
            <a:spAutoFit/>
          </a:bodyPr>
          <a:lstStyle/>
          <a:p>
            <a:pPr algn="ctr"/>
            <a:r>
              <a:rPr lang="en-US" dirty="0">
                <a:latin typeface="Lato" panose="020F0502020204030203" pitchFamily="34" charset="0"/>
                <a:ea typeface="Lato" panose="020F0502020204030203" pitchFamily="34" charset="0"/>
                <a:cs typeface="Lato" panose="020F0502020204030203" pitchFamily="34" charset="0"/>
              </a:rPr>
              <a:t>For any queries, please email: </a:t>
            </a:r>
            <a:r>
              <a:rPr lang="en-US" dirty="0" err="1">
                <a:latin typeface="Lato" panose="020F0502020204030203" pitchFamily="34" charset="0"/>
                <a:ea typeface="Lato" panose="020F0502020204030203" pitchFamily="34" charset="0"/>
                <a:cs typeface="Lato" panose="020F0502020204030203" pitchFamily="34" charset="0"/>
              </a:rPr>
              <a:t>vanderschaarlab@damtp.cam.ac.uk</a:t>
            </a:r>
            <a:endParaRPr lang="en-US"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67504160"/>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32C3F5F-C1C8-45F1-9952-2925D7608603}"/>
              </a:ext>
            </a:extLst>
          </p:cNvPr>
          <p:cNvSpPr/>
          <p:nvPr/>
        </p:nvSpPr>
        <p:spPr>
          <a:xfrm>
            <a:off x="0" y="4675332"/>
            <a:ext cx="12192000" cy="2182668"/>
          </a:xfrm>
          <a:prstGeom prst="rect">
            <a:avLst/>
          </a:prstGeom>
          <a:solidFill>
            <a:srgbClr val="2328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 name="Rectangle 17">
            <a:extLst>
              <a:ext uri="{FF2B5EF4-FFF2-40B4-BE49-F238E27FC236}">
                <a16:creationId xmlns:a16="http://schemas.microsoft.com/office/drawing/2014/main" id="{0905A251-ABB3-4E43-AA90-CA5A1527A2A8}"/>
              </a:ext>
            </a:extLst>
          </p:cNvPr>
          <p:cNvSpPr/>
          <p:nvPr/>
        </p:nvSpPr>
        <p:spPr>
          <a:xfrm flipV="1">
            <a:off x="0" y="3378742"/>
            <a:ext cx="12192000" cy="1296589"/>
          </a:xfrm>
          <a:prstGeom prst="rect">
            <a:avLst/>
          </a:prstGeom>
          <a:solidFill>
            <a:srgbClr val="009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5" name="Graphic 4" descr="Email">
            <a:extLst>
              <a:ext uri="{FF2B5EF4-FFF2-40B4-BE49-F238E27FC236}">
                <a16:creationId xmlns:a16="http://schemas.microsoft.com/office/drawing/2014/main" id="{01D8873A-F0D9-44BA-9482-5996CD3BEF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90681" y="4969834"/>
            <a:ext cx="398424" cy="398424"/>
          </a:xfrm>
          <a:prstGeom prst="rect">
            <a:avLst/>
          </a:prstGeom>
        </p:spPr>
      </p:pic>
      <p:sp>
        <p:nvSpPr>
          <p:cNvPr id="4" name="Rectangle 3">
            <a:extLst>
              <a:ext uri="{FF2B5EF4-FFF2-40B4-BE49-F238E27FC236}">
                <a16:creationId xmlns:a16="http://schemas.microsoft.com/office/drawing/2014/main" id="{E322F7C1-1C0B-488B-A1D2-F90D97A8D207}"/>
              </a:ext>
            </a:extLst>
          </p:cNvPr>
          <p:cNvSpPr/>
          <p:nvPr/>
        </p:nvSpPr>
        <p:spPr>
          <a:xfrm>
            <a:off x="0" y="3337253"/>
            <a:ext cx="12192000" cy="72000"/>
          </a:xfrm>
          <a:prstGeom prst="rect">
            <a:avLst/>
          </a:prstGeom>
          <a:solidFill>
            <a:srgbClr val="2F7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a:extLst>
              <a:ext uri="{FF2B5EF4-FFF2-40B4-BE49-F238E27FC236}">
                <a16:creationId xmlns:a16="http://schemas.microsoft.com/office/drawing/2014/main" id="{11F6AC42-D175-4BFC-B476-3EDF746F3997}"/>
              </a:ext>
            </a:extLst>
          </p:cNvPr>
          <p:cNvPicPr>
            <a:picLocks noChangeAspect="1"/>
          </p:cNvPicPr>
          <p:nvPr/>
        </p:nvPicPr>
        <p:blipFill>
          <a:blip r:embed="rId5">
            <a:lum bright="70000" contrast="-70000"/>
            <a:extLst>
              <a:ext uri="{BEBA8EAE-BF5A-486C-A8C5-ECC9F3942E4B}">
                <a14:imgProps xmlns:a14="http://schemas.microsoft.com/office/drawing/2010/main">
                  <a14:imgLayer r:embed="rId6">
                    <a14:imgEffect>
                      <a14:artisticPaintStrokes/>
                    </a14:imgEffect>
                  </a14:imgLayer>
                </a14:imgProps>
              </a:ext>
            </a:extLst>
          </a:blip>
          <a:stretch>
            <a:fillRect/>
          </a:stretch>
        </p:blipFill>
        <p:spPr>
          <a:xfrm>
            <a:off x="8190681" y="5555120"/>
            <a:ext cx="383034" cy="377259"/>
          </a:xfrm>
          <a:prstGeom prst="rect">
            <a:avLst/>
          </a:prstGeom>
        </p:spPr>
      </p:pic>
      <p:pic>
        <p:nvPicPr>
          <p:cNvPr id="28" name="Picture 27">
            <a:extLst>
              <a:ext uri="{FF2B5EF4-FFF2-40B4-BE49-F238E27FC236}">
                <a16:creationId xmlns:a16="http://schemas.microsoft.com/office/drawing/2014/main" id="{D1494FA8-D9AC-4AE2-AC60-12DA9C23ECD5}"/>
              </a:ext>
            </a:extLst>
          </p:cNvPr>
          <p:cNvPicPr>
            <a:picLocks noChangeAspect="1"/>
          </p:cNvPicPr>
          <p:nvPr/>
        </p:nvPicPr>
        <p:blipFill>
          <a:blip r:embed="rId7">
            <a:lum bright="70000" contrast="-70000"/>
            <a:extLst>
              <a:ext uri="{BEBA8EAE-BF5A-486C-A8C5-ECC9F3942E4B}">
                <a14:imgProps xmlns:a14="http://schemas.microsoft.com/office/drawing/2010/main">
                  <a14:imgLayer r:embed="rId8">
                    <a14:imgEffect>
                      <a14:artisticPaintStrokes/>
                    </a14:imgEffect>
                  </a14:imgLayer>
                </a14:imgProps>
              </a:ext>
            </a:extLst>
          </a:blip>
          <a:stretch>
            <a:fillRect/>
          </a:stretch>
        </p:blipFill>
        <p:spPr>
          <a:xfrm>
            <a:off x="8179613" y="6126320"/>
            <a:ext cx="405169" cy="405169"/>
          </a:xfrm>
          <a:prstGeom prst="rect">
            <a:avLst/>
          </a:prstGeom>
        </p:spPr>
      </p:pic>
      <p:pic>
        <p:nvPicPr>
          <p:cNvPr id="16" name="Picture 15">
            <a:extLst>
              <a:ext uri="{FF2B5EF4-FFF2-40B4-BE49-F238E27FC236}">
                <a16:creationId xmlns:a16="http://schemas.microsoft.com/office/drawing/2014/main" id="{080EF79C-7711-4D92-AB42-12607BE8D55B}"/>
              </a:ext>
            </a:extLst>
          </p:cNvPr>
          <p:cNvPicPr>
            <a:picLocks noChangeAspect="1"/>
          </p:cNvPicPr>
          <p:nvPr/>
        </p:nvPicPr>
        <p:blipFill>
          <a:blip r:embed="rId9"/>
          <a:stretch>
            <a:fillRect/>
          </a:stretch>
        </p:blipFill>
        <p:spPr>
          <a:xfrm>
            <a:off x="4213054" y="5488132"/>
            <a:ext cx="2937214" cy="610572"/>
          </a:xfrm>
          <a:prstGeom prst="rect">
            <a:avLst/>
          </a:prstGeom>
        </p:spPr>
      </p:pic>
      <p:pic>
        <p:nvPicPr>
          <p:cNvPr id="13" name="Picture 12">
            <a:extLst>
              <a:ext uri="{FF2B5EF4-FFF2-40B4-BE49-F238E27FC236}">
                <a16:creationId xmlns:a16="http://schemas.microsoft.com/office/drawing/2014/main" id="{987AB263-459B-4245-8EEE-146C6633F4D8}"/>
              </a:ext>
            </a:extLst>
          </p:cNvPr>
          <p:cNvPicPr>
            <a:picLocks noChangeAspect="1"/>
          </p:cNvPicPr>
          <p:nvPr/>
        </p:nvPicPr>
        <p:blipFill>
          <a:blip r:embed="rId10"/>
          <a:stretch>
            <a:fillRect/>
          </a:stretch>
        </p:blipFill>
        <p:spPr>
          <a:xfrm>
            <a:off x="379418" y="5261925"/>
            <a:ext cx="3493344" cy="838404"/>
          </a:xfrm>
          <a:prstGeom prst="rect">
            <a:avLst/>
          </a:prstGeom>
        </p:spPr>
      </p:pic>
      <p:sp>
        <p:nvSpPr>
          <p:cNvPr id="19" name="Rectangle 18">
            <a:extLst>
              <a:ext uri="{FF2B5EF4-FFF2-40B4-BE49-F238E27FC236}">
                <a16:creationId xmlns:a16="http://schemas.microsoft.com/office/drawing/2014/main" id="{8571683E-299F-4A8C-81A6-623F01C7BCBD}"/>
              </a:ext>
            </a:extLst>
          </p:cNvPr>
          <p:cNvSpPr/>
          <p:nvPr/>
        </p:nvSpPr>
        <p:spPr>
          <a:xfrm>
            <a:off x="0" y="4671115"/>
            <a:ext cx="12192000" cy="72000"/>
          </a:xfrm>
          <a:prstGeom prst="rect">
            <a:avLst/>
          </a:prstGeom>
          <a:solidFill>
            <a:srgbClr val="2F7F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D3F6B458-3B41-4446-9CBC-DB65EE542229}"/>
              </a:ext>
            </a:extLst>
          </p:cNvPr>
          <p:cNvSpPr txBox="1"/>
          <p:nvPr/>
        </p:nvSpPr>
        <p:spPr>
          <a:xfrm>
            <a:off x="8635820" y="5569975"/>
            <a:ext cx="1636987" cy="338554"/>
          </a:xfrm>
          <a:prstGeom prst="rect">
            <a:avLst/>
          </a:prstGeom>
          <a:noFill/>
        </p:spPr>
        <p:txBody>
          <a:bodyPr wrap="none" rtlCol="0">
            <a:spAutoFit/>
          </a:bodyPr>
          <a:lstStyle/>
          <a:p>
            <a:pPr defTabSz="291830">
              <a:spcBef>
                <a:spcPts val="1199"/>
              </a:spcBef>
              <a:spcAft>
                <a:spcPts val="1199"/>
              </a:spcAft>
              <a:defRPr sz="3500">
                <a:solidFill>
                  <a:srgbClr val="606060"/>
                </a:solidFill>
                <a:latin typeface="Arial Rounded MT Bold"/>
                <a:ea typeface="Arial Rounded MT Bold"/>
                <a:cs typeface="Arial Rounded MT Bold"/>
                <a:sym typeface="Arial Rounded MT Bold"/>
              </a:defRPr>
            </a:pPr>
            <a:r>
              <a:rPr lang="en-US" sz="1599" dirty="0">
                <a:solidFill>
                  <a:schemeClr val="bg1"/>
                </a:solidFill>
                <a:latin typeface="Arial Rounded MT Bold" panose="020F0704030504030204" pitchFamily="34" charset="0"/>
              </a:rPr>
              <a:t>@MihaelaVDS</a:t>
            </a:r>
            <a:endParaRPr lang="en-US" sz="1599" dirty="0">
              <a:solidFill>
                <a:schemeClr val="bg1"/>
              </a:solidFill>
              <a:latin typeface="Arial Rounded MT Bold" panose="020F0704030504030204" pitchFamily="34" charset="0"/>
              <a:sym typeface="Arial Rounded MT Bold"/>
            </a:endParaRPr>
          </a:p>
        </p:txBody>
      </p:sp>
      <p:sp>
        <p:nvSpPr>
          <p:cNvPr id="21" name="TextBox 20">
            <a:extLst>
              <a:ext uri="{FF2B5EF4-FFF2-40B4-BE49-F238E27FC236}">
                <a16:creationId xmlns:a16="http://schemas.microsoft.com/office/drawing/2014/main" id="{1BDA6BDA-ECCC-4897-8E60-375A0847443D}"/>
              </a:ext>
            </a:extLst>
          </p:cNvPr>
          <p:cNvSpPr txBox="1"/>
          <p:nvPr/>
        </p:nvSpPr>
        <p:spPr>
          <a:xfrm>
            <a:off x="8627195" y="4981795"/>
            <a:ext cx="2120517" cy="338426"/>
          </a:xfrm>
          <a:prstGeom prst="rect">
            <a:avLst/>
          </a:prstGeom>
          <a:noFill/>
        </p:spPr>
        <p:txBody>
          <a:bodyPr wrap="none" rtlCol="0">
            <a:spAutoFit/>
          </a:bodyPr>
          <a:lstStyle/>
          <a:p>
            <a:pPr defTabSz="291830">
              <a:spcBef>
                <a:spcPts val="1199"/>
              </a:spcBef>
              <a:spcAft>
                <a:spcPts val="1199"/>
              </a:spcAft>
              <a:defRPr sz="3500">
                <a:solidFill>
                  <a:srgbClr val="606060"/>
                </a:solidFill>
                <a:latin typeface="Arial Rounded MT Bold"/>
                <a:ea typeface="Arial Rounded MT Bold"/>
                <a:cs typeface="Arial Rounded MT Bold"/>
                <a:sym typeface="Arial Rounded MT Bold"/>
              </a:defRPr>
            </a:pPr>
            <a:r>
              <a:rPr lang="en-US" sz="1599" dirty="0">
                <a:solidFill>
                  <a:schemeClr val="bg1"/>
                </a:solidFill>
                <a:latin typeface="Arial Rounded MT Bold" panose="020F0704030504030204" pitchFamily="34" charset="0"/>
                <a:sym typeface="Arial Rounded MT Bold"/>
              </a:rPr>
              <a:t>mv472@cam.ac.uk </a:t>
            </a:r>
          </a:p>
        </p:txBody>
      </p:sp>
      <p:sp>
        <p:nvSpPr>
          <p:cNvPr id="23" name="TextBox 22">
            <a:extLst>
              <a:ext uri="{FF2B5EF4-FFF2-40B4-BE49-F238E27FC236}">
                <a16:creationId xmlns:a16="http://schemas.microsoft.com/office/drawing/2014/main" id="{DF5E0E7A-6A54-4D49-9524-9EB54E7DF65E}"/>
              </a:ext>
            </a:extLst>
          </p:cNvPr>
          <p:cNvSpPr txBox="1"/>
          <p:nvPr/>
        </p:nvSpPr>
        <p:spPr>
          <a:xfrm>
            <a:off x="483820" y="6021545"/>
            <a:ext cx="2403991" cy="338554"/>
          </a:xfrm>
          <a:prstGeom prst="rect">
            <a:avLst/>
          </a:prstGeom>
          <a:noFill/>
        </p:spPr>
        <p:txBody>
          <a:bodyPr wrap="none" rtlCol="0">
            <a:spAutoFit/>
          </a:bodyPr>
          <a:lstStyle/>
          <a:p>
            <a:pPr defTabSz="292100">
              <a:spcBef>
                <a:spcPts val="1200"/>
              </a:spcBef>
              <a:spcAft>
                <a:spcPts val="1200"/>
              </a:spcAft>
              <a:defRPr sz="3500">
                <a:solidFill>
                  <a:srgbClr val="606060"/>
                </a:solidFill>
                <a:latin typeface="Arial Rounded MT Bold"/>
                <a:ea typeface="Arial Rounded MT Bold"/>
                <a:cs typeface="Arial Rounded MT Bold"/>
                <a:sym typeface="Arial Rounded MT Bold"/>
              </a:defRPr>
            </a:pPr>
            <a:r>
              <a:rPr lang="en-US" sz="1600" dirty="0">
                <a:solidFill>
                  <a:schemeClr val="bg1"/>
                </a:solidFill>
                <a:latin typeface="Arial Rounded MT Bold" panose="020F0704030504030204" pitchFamily="34" charset="0"/>
                <a:sym typeface="Arial Rounded MT Bold"/>
              </a:rPr>
              <a:t>vanderschaar-lab.com</a:t>
            </a:r>
          </a:p>
        </p:txBody>
      </p:sp>
      <p:sp>
        <p:nvSpPr>
          <p:cNvPr id="24" name="TextBox 23">
            <a:extLst>
              <a:ext uri="{FF2B5EF4-FFF2-40B4-BE49-F238E27FC236}">
                <a16:creationId xmlns:a16="http://schemas.microsoft.com/office/drawing/2014/main" id="{6BEFF708-71C8-4A11-85E7-0BA8F79D03D8}"/>
              </a:ext>
            </a:extLst>
          </p:cNvPr>
          <p:cNvSpPr txBox="1"/>
          <p:nvPr/>
        </p:nvSpPr>
        <p:spPr>
          <a:xfrm>
            <a:off x="8668470" y="6029885"/>
            <a:ext cx="2605906" cy="584519"/>
          </a:xfrm>
          <a:prstGeom prst="rect">
            <a:avLst/>
          </a:prstGeom>
          <a:noFill/>
        </p:spPr>
        <p:txBody>
          <a:bodyPr wrap="none" rtlCol="0">
            <a:spAutoFit/>
          </a:bodyPr>
          <a:lstStyle/>
          <a:p>
            <a:pPr defTabSz="291830">
              <a:spcBef>
                <a:spcPts val="1199"/>
              </a:spcBef>
              <a:spcAft>
                <a:spcPts val="1199"/>
              </a:spcAft>
              <a:defRPr sz="3500">
                <a:solidFill>
                  <a:srgbClr val="606060"/>
                </a:solidFill>
                <a:latin typeface="Arial Rounded MT Bold"/>
                <a:ea typeface="Arial Rounded MT Bold"/>
                <a:cs typeface="Arial Rounded MT Bold"/>
                <a:sym typeface="Arial Rounded MT Bold"/>
              </a:defRPr>
            </a:pPr>
            <a:r>
              <a:rPr lang="en-US" sz="1599" dirty="0">
                <a:solidFill>
                  <a:schemeClr val="bg1"/>
                </a:solidFill>
                <a:latin typeface="Arial Rounded MT Bold" panose="020F0704030504030204" pitchFamily="34" charset="0"/>
              </a:rPr>
              <a:t>linkedin.com/in/</a:t>
            </a:r>
            <a:br>
              <a:rPr lang="en-US" sz="1599" dirty="0">
                <a:solidFill>
                  <a:schemeClr val="bg1"/>
                </a:solidFill>
                <a:latin typeface="Arial Rounded MT Bold" panose="020F0704030504030204" pitchFamily="34" charset="0"/>
              </a:rPr>
            </a:br>
            <a:r>
              <a:rPr lang="en-US" sz="1599" dirty="0" err="1">
                <a:solidFill>
                  <a:schemeClr val="bg1"/>
                </a:solidFill>
                <a:latin typeface="Arial Rounded MT Bold" panose="020F0704030504030204" pitchFamily="34" charset="0"/>
              </a:rPr>
              <a:t>mihaela</a:t>
            </a:r>
            <a:r>
              <a:rPr lang="en-US" sz="1599" dirty="0">
                <a:solidFill>
                  <a:schemeClr val="bg1"/>
                </a:solidFill>
                <a:latin typeface="Arial Rounded MT Bold" panose="020F0704030504030204" pitchFamily="34" charset="0"/>
              </a:rPr>
              <a:t>-van-der-</a:t>
            </a:r>
            <a:r>
              <a:rPr lang="en-US" sz="1599" dirty="0" err="1">
                <a:solidFill>
                  <a:schemeClr val="bg1"/>
                </a:solidFill>
                <a:latin typeface="Arial Rounded MT Bold" panose="020F0704030504030204" pitchFamily="34" charset="0"/>
              </a:rPr>
              <a:t>schaar</a:t>
            </a:r>
            <a:r>
              <a:rPr lang="en-US" sz="1599" dirty="0">
                <a:solidFill>
                  <a:schemeClr val="bg1"/>
                </a:solidFill>
                <a:latin typeface="Arial Rounded MT Bold" panose="020F0704030504030204" pitchFamily="34" charset="0"/>
              </a:rPr>
              <a:t>/</a:t>
            </a:r>
            <a:endParaRPr lang="en-US" sz="1599" dirty="0">
              <a:solidFill>
                <a:schemeClr val="bg1"/>
              </a:solidFill>
              <a:latin typeface="Arial Rounded MT Bold" panose="020F0704030504030204" pitchFamily="34" charset="0"/>
              <a:sym typeface="Arial Rounded MT Bold"/>
            </a:endParaRPr>
          </a:p>
        </p:txBody>
      </p:sp>
      <p:sp>
        <p:nvSpPr>
          <p:cNvPr id="25" name="English National Cancer Registration and Analysis Service…">
            <a:extLst>
              <a:ext uri="{FF2B5EF4-FFF2-40B4-BE49-F238E27FC236}">
                <a16:creationId xmlns:a16="http://schemas.microsoft.com/office/drawing/2014/main" id="{126DCAA4-AE69-41CE-A9E2-7F2FFAA58E78}"/>
              </a:ext>
            </a:extLst>
          </p:cNvPr>
          <p:cNvSpPr txBox="1">
            <a:spLocks/>
          </p:cNvSpPr>
          <p:nvPr/>
        </p:nvSpPr>
        <p:spPr>
          <a:xfrm>
            <a:off x="5639" y="3313309"/>
            <a:ext cx="12172702" cy="1443198"/>
          </a:xfrm>
          <a:prstGeom prst="rect">
            <a:avLst/>
          </a:prstGeom>
        </p:spPr>
        <p:txBody>
          <a:bodyPr vert="horz" lIns="91355" tIns="45678" rIns="91355" bIns="45678" rtlCol="0" anchor="ctr">
            <a:noAutofit/>
          </a:bodyPr>
          <a:lstStyle>
            <a:lvl1pPr algn="l" defTabSz="448055" rtl="0" eaLnBrk="1" latinLnBrk="0" hangingPunct="1">
              <a:lnSpc>
                <a:spcPct val="90000"/>
              </a:lnSpc>
              <a:spcBef>
                <a:spcPct val="0"/>
              </a:spcBef>
              <a:buNone/>
              <a:defRPr sz="5586" kern="1200">
                <a:solidFill>
                  <a:srgbClr val="000000"/>
                </a:solidFill>
                <a:latin typeface="Arial Rounded MT Bold" panose="020F0704030504030204" pitchFamily="34" charset="77"/>
                <a:ea typeface="+mj-ea"/>
                <a:cs typeface="+mj-cs"/>
              </a:defRPr>
            </a:lvl1pPr>
          </a:lstStyle>
          <a:p>
            <a:pPr algn="ctr"/>
            <a:r>
              <a:rPr lang="en-US" sz="3996" dirty="0">
                <a:solidFill>
                  <a:schemeClr val="bg1"/>
                </a:solidFill>
                <a:latin typeface="Arial Rounded MT Bold" panose="020F0704030504030204" pitchFamily="34" charset="0"/>
              </a:rPr>
              <a:t>Mihaela van der Schaar</a:t>
            </a:r>
            <a:r>
              <a:rPr lang="en-US" sz="3000" dirty="0">
                <a:solidFill>
                  <a:schemeClr val="bg1"/>
                </a:solidFill>
                <a:latin typeface="Arial Rounded MT Bold" panose="020F0704030504030204" pitchFamily="34" charset="0"/>
              </a:rPr>
              <a:t>, FRS</a:t>
            </a:r>
            <a:br>
              <a:rPr lang="en-US" sz="3996" dirty="0">
                <a:solidFill>
                  <a:schemeClr val="bg1"/>
                </a:solidFill>
                <a:latin typeface="Arial Rounded MT Bold" panose="020F0704030504030204" pitchFamily="34" charset="0"/>
              </a:rPr>
            </a:br>
            <a:br>
              <a:rPr lang="en-US" sz="799" dirty="0">
                <a:solidFill>
                  <a:schemeClr val="bg1"/>
                </a:solidFill>
                <a:latin typeface="Arial Rounded MT Bold" panose="020F0704030504030204" pitchFamily="34" charset="0"/>
              </a:rPr>
            </a:br>
            <a:r>
              <a:rPr lang="en-US" sz="1399" dirty="0">
                <a:solidFill>
                  <a:schemeClr val="bg1"/>
                </a:solidFill>
                <a:latin typeface="Arial Rounded MT Bold" panose="020F0704030504030204" pitchFamily="34" charset="0"/>
              </a:rPr>
              <a:t>John Humphrey Plummer Professor of Machine Learning, Artificial Intelligence and Medicine, University of Cambridge  </a:t>
            </a:r>
          </a:p>
          <a:p>
            <a:pPr algn="ctr"/>
            <a:r>
              <a:rPr lang="en-US" sz="1399" dirty="0">
                <a:solidFill>
                  <a:schemeClr val="bg1"/>
                </a:solidFill>
                <a:latin typeface="Arial Rounded MT Bold" panose="020F0704030504030204" pitchFamily="34" charset="0"/>
              </a:rPr>
              <a:t>Director, Cambridge Center for AI in Medicine </a:t>
            </a:r>
          </a:p>
        </p:txBody>
      </p:sp>
      <p:sp>
        <p:nvSpPr>
          <p:cNvPr id="2" name="English National Cancer Registration and Analysis Service…">
            <a:extLst>
              <a:ext uri="{FF2B5EF4-FFF2-40B4-BE49-F238E27FC236}">
                <a16:creationId xmlns:a16="http://schemas.microsoft.com/office/drawing/2014/main" id="{02104C9A-9DBF-7F74-B904-37F614EF7933}"/>
              </a:ext>
            </a:extLst>
          </p:cNvPr>
          <p:cNvSpPr txBox="1">
            <a:spLocks/>
          </p:cNvSpPr>
          <p:nvPr/>
        </p:nvSpPr>
        <p:spPr>
          <a:xfrm>
            <a:off x="786682" y="757671"/>
            <a:ext cx="11272314" cy="546100"/>
          </a:xfrm>
          <a:prstGeom prst="rect">
            <a:avLst/>
          </a:prstGeom>
        </p:spPr>
        <p:txBody>
          <a:bodyPr vert="horz" lIns="91440" tIns="45720" rIns="91440" bIns="45720" rtlCol="0" anchor="t" anchorCtr="0">
            <a:noAutofit/>
          </a:bodyPr>
          <a:lstStyle>
            <a:lvl1pPr algn="l" defTabSz="448055" rtl="0" eaLnBrk="1" latinLnBrk="0" hangingPunct="1">
              <a:lnSpc>
                <a:spcPct val="90000"/>
              </a:lnSpc>
              <a:spcBef>
                <a:spcPct val="0"/>
              </a:spcBef>
              <a:buNone/>
              <a:defRPr sz="5586" kern="1200">
                <a:solidFill>
                  <a:srgbClr val="000000"/>
                </a:solidFill>
                <a:latin typeface="Arial Rounded MT Bold" panose="020F0704030504030204" pitchFamily="34" charset="77"/>
                <a:ea typeface="+mj-ea"/>
                <a:cs typeface="+mj-cs"/>
              </a:defRPr>
            </a:lvl1pPr>
          </a:lstStyle>
          <a:p>
            <a:pPr algn="ctr"/>
            <a:r>
              <a:rPr lang="en-GB" sz="4600" dirty="0">
                <a:solidFill>
                  <a:srgbClr val="7030A0"/>
                </a:solidFill>
                <a:latin typeface="Arial Rounded MT Bold" panose="020F0704030504030204" pitchFamily="34" charset="0"/>
              </a:rPr>
              <a:t>Let’s shape </a:t>
            </a:r>
            <a:r>
              <a:rPr lang="en-GB" sz="4600">
                <a:solidFill>
                  <a:srgbClr val="7030A0"/>
                </a:solidFill>
                <a:latin typeface="Arial Rounded MT Bold" panose="020F0704030504030204" pitchFamily="34" charset="0"/>
              </a:rPr>
              <a:t>the future together!</a:t>
            </a:r>
            <a:endParaRPr lang="en-US" sz="3200" dirty="0">
              <a:solidFill>
                <a:srgbClr val="7030A0"/>
              </a:solidFill>
              <a:latin typeface="Arial Rounded MT Bold" panose="020F0704030504030204" pitchFamily="34" charset="0"/>
            </a:endParaRPr>
          </a:p>
        </p:txBody>
      </p:sp>
    </p:spTree>
    <p:extLst>
      <p:ext uri="{BB962C8B-B14F-4D97-AF65-F5344CB8AC3E}">
        <p14:creationId xmlns:p14="http://schemas.microsoft.com/office/powerpoint/2010/main" val="387174615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516FEE-D6B3-589D-C68A-1F64A51D2135}"/>
              </a:ext>
            </a:extLst>
          </p:cNvPr>
          <p:cNvSpPr>
            <a:spLocks noGrp="1"/>
          </p:cNvSpPr>
          <p:nvPr>
            <p:ph type="body" idx="1"/>
          </p:nvPr>
        </p:nvSpPr>
        <p:spPr>
          <a:xfrm>
            <a:off x="658811" y="1258572"/>
            <a:ext cx="5157787" cy="823912"/>
          </a:xfrm>
        </p:spPr>
        <p:txBody>
          <a:bodyPr/>
          <a:lstStyle/>
          <a:p>
            <a:r>
              <a:rPr lang="en-US" dirty="0">
                <a:solidFill>
                  <a:schemeClr val="tx1"/>
                </a:solidFill>
              </a:rPr>
              <a:t>Most ML/AI Research Labs</a:t>
            </a:r>
          </a:p>
          <a:p>
            <a:endParaRPr lang="en-GB" dirty="0">
              <a:solidFill>
                <a:schemeClr val="tx1"/>
              </a:solidFill>
            </a:endParaRPr>
          </a:p>
        </p:txBody>
      </p:sp>
      <p:sp>
        <p:nvSpPr>
          <p:cNvPr id="5" name="Text Placeholder 4">
            <a:extLst>
              <a:ext uri="{FF2B5EF4-FFF2-40B4-BE49-F238E27FC236}">
                <a16:creationId xmlns:a16="http://schemas.microsoft.com/office/drawing/2014/main" id="{808A29B0-95A0-DE89-13FF-4BBCD61004E2}"/>
              </a:ext>
            </a:extLst>
          </p:cNvPr>
          <p:cNvSpPr>
            <a:spLocks noGrp="1"/>
          </p:cNvSpPr>
          <p:nvPr>
            <p:ph type="body" sz="quarter" idx="3"/>
          </p:nvPr>
        </p:nvSpPr>
        <p:spPr>
          <a:xfrm>
            <a:off x="5994399" y="1269207"/>
            <a:ext cx="5183188" cy="823912"/>
          </a:xfrm>
        </p:spPr>
        <p:txBody>
          <a:bodyPr/>
          <a:lstStyle/>
          <a:p>
            <a:r>
              <a:rPr lang="en-US" dirty="0">
                <a:solidFill>
                  <a:srgbClr val="7030A0"/>
                </a:solidFill>
              </a:rPr>
              <a:t>Our way</a:t>
            </a:r>
          </a:p>
          <a:p>
            <a:endParaRPr lang="en-GB" dirty="0">
              <a:solidFill>
                <a:srgbClr val="7030A0"/>
              </a:solidFill>
            </a:endParaRPr>
          </a:p>
        </p:txBody>
      </p:sp>
      <p:sp>
        <p:nvSpPr>
          <p:cNvPr id="7" name="English National Cancer Registration and Analysis Service…">
            <a:extLst>
              <a:ext uri="{FF2B5EF4-FFF2-40B4-BE49-F238E27FC236}">
                <a16:creationId xmlns:a16="http://schemas.microsoft.com/office/drawing/2014/main" id="{1E72A28D-5F81-967D-EA61-10928C3C1881}"/>
              </a:ext>
            </a:extLst>
          </p:cNvPr>
          <p:cNvSpPr txBox="1">
            <a:spLocks noGrp="1"/>
          </p:cNvSpPr>
          <p:nvPr>
            <p:ph type="title"/>
          </p:nvPr>
        </p:nvSpPr>
        <p:spPr>
          <a:xfrm>
            <a:off x="285749" y="381000"/>
            <a:ext cx="11639551" cy="546100"/>
          </a:xfrm>
          <a:prstGeom prst="rect">
            <a:avLst/>
          </a:prstGeom>
        </p:spPr>
        <p:txBody>
          <a:bodyPr anchor="t" anchorCtr="0">
            <a:noAutofit/>
          </a:bodyPr>
          <a:lstStyle>
            <a:lvl1pPr defTabSz="448055">
              <a:defRPr sz="5586">
                <a:solidFill>
                  <a:srgbClr val="000000"/>
                </a:solidFill>
              </a:defRPr>
            </a:lvl1pPr>
          </a:lstStyle>
          <a:p>
            <a:r>
              <a:rPr lang="en-US" sz="3200" dirty="0">
                <a:solidFill>
                  <a:srgbClr val="2F7FB1"/>
                </a:solidFill>
                <a:latin typeface="Arial Rounded MT Bold" panose="020F0704030504030204" pitchFamily="34" charset="0"/>
              </a:rPr>
              <a:t>Different types of research labs</a:t>
            </a:r>
          </a:p>
        </p:txBody>
      </p:sp>
      <p:sp>
        <p:nvSpPr>
          <p:cNvPr id="8" name="Rectangle 1">
            <a:extLst>
              <a:ext uri="{FF2B5EF4-FFF2-40B4-BE49-F238E27FC236}">
                <a16:creationId xmlns:a16="http://schemas.microsoft.com/office/drawing/2014/main" id="{CC8D4711-82B2-200B-17B7-FFA755A1C96F}"/>
              </a:ext>
            </a:extLst>
          </p:cNvPr>
          <p:cNvSpPr>
            <a:spLocks noGrp="1" noChangeArrowheads="1"/>
          </p:cNvSpPr>
          <p:nvPr>
            <p:ph sz="half" idx="2"/>
          </p:nvPr>
        </p:nvSpPr>
        <p:spPr bwMode="auto">
          <a:xfrm>
            <a:off x="347587" y="1444444"/>
            <a:ext cx="560886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Rounded MT Bold" panose="020F07040305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Rounded MT Bold" panose="020F0704030504030204" pitchFamily="34" charset="0"/>
              </a:rPr>
              <a:t>Work on well-formalized problems, well-known benchmarks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Rounded MT Bold" panose="020F0704030504030204" pitchFamily="34" charset="0"/>
              </a:rPr>
              <a:t>Focus on the same problem for many years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Rounded MT Bold" panose="020F0704030504030204" pitchFamily="34" charset="0"/>
              </a:rPr>
              <a:t>Build on established work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Rounded MT Bold" panose="020F0704030504030204" pitchFamily="34" charset="0"/>
              </a:rPr>
              <a:t>Use similar methods repeatedly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Rounded MT Bold" panose="020F0704030504030204" pitchFamily="34" charset="0"/>
              </a:rPr>
              <a:t>All work in the same sub-area of ML</a:t>
            </a:r>
          </a:p>
          <a:p>
            <a:pPr marL="0" indent="0" eaLnBrk="0" fontAlgn="base" hangingPunct="0">
              <a:lnSpc>
                <a:spcPct val="100000"/>
              </a:lnSpc>
              <a:spcBef>
                <a:spcPct val="0"/>
              </a:spcBef>
              <a:spcAft>
                <a:spcPct val="0"/>
              </a:spcAft>
              <a:buFontTx/>
              <a:buChar char="•"/>
            </a:pPr>
            <a:r>
              <a:rPr kumimoji="0" lang="en-US" altLang="en-US" sz="2400" b="0" i="0" u="none" strike="noStrike" cap="none" normalizeH="0" baseline="0" dirty="0">
                <a:ln>
                  <a:noFill/>
                </a:ln>
                <a:solidFill>
                  <a:schemeClr val="tx1"/>
                </a:solidFill>
                <a:effectLst/>
                <a:latin typeface="Arial Rounded MT Bold" panose="020F0704030504030204" pitchFamily="34" charset="0"/>
              </a:rPr>
              <a:t>Create excitement through the development of new algorithmic possibilities </a:t>
            </a:r>
          </a:p>
        </p:txBody>
      </p:sp>
      <p:sp>
        <p:nvSpPr>
          <p:cNvPr id="10" name="Rectangle 3">
            <a:extLst>
              <a:ext uri="{FF2B5EF4-FFF2-40B4-BE49-F238E27FC236}">
                <a16:creationId xmlns:a16="http://schemas.microsoft.com/office/drawing/2014/main" id="{E90DFD45-A01F-938D-1ED1-602C03D8FD7A}"/>
              </a:ext>
            </a:extLst>
          </p:cNvPr>
          <p:cNvSpPr>
            <a:spLocks noGrp="1" noChangeArrowheads="1"/>
          </p:cNvSpPr>
          <p:nvPr>
            <p:ph sz="quarter" idx="4"/>
          </p:nvPr>
        </p:nvSpPr>
        <p:spPr bwMode="auto">
          <a:xfrm>
            <a:off x="6070304" y="1513272"/>
            <a:ext cx="5927732"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7030A0"/>
              </a:solidFill>
              <a:effectLst/>
              <a:latin typeface="Arial Rounded MT Bold" panose="020F070403050403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7030A0"/>
                </a:solidFill>
                <a:effectLst/>
                <a:latin typeface="Arial Rounded MT Bold" panose="020F0704030504030204" pitchFamily="34" charset="0"/>
              </a:rPr>
              <a:t>Focus on transformation in the real-world, create new ways of thinking, newly defined problems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7030A0"/>
                </a:solidFill>
                <a:effectLst/>
                <a:latin typeface="Arial Rounded MT Bold" panose="020F0704030504030204" pitchFamily="34" charset="0"/>
              </a:rPr>
              <a:t>Formalize new, unique challenges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7030A0"/>
                </a:solidFill>
                <a:effectLst/>
                <a:latin typeface="Arial Rounded MT Bold" panose="020F0704030504030204" pitchFamily="34" charset="0"/>
              </a:rPr>
              <a:t>Different problems require diverse methods and new strands of ML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rgbClr val="7030A0"/>
                </a:solidFill>
                <a:effectLst/>
                <a:latin typeface="Arial Rounded MT Bold" panose="020F0704030504030204" pitchFamily="34" charset="0"/>
              </a:rPr>
              <a:t>Explore multiple areas of ML, beyond a single sub-area </a:t>
            </a:r>
          </a:p>
          <a:p>
            <a:pPr marL="0" indent="0" eaLnBrk="0" fontAlgn="base" hangingPunct="0">
              <a:lnSpc>
                <a:spcPct val="100000"/>
              </a:lnSpc>
              <a:spcBef>
                <a:spcPct val="0"/>
              </a:spcBef>
              <a:spcAft>
                <a:spcPct val="0"/>
              </a:spcAft>
              <a:buFontTx/>
              <a:buChar char="•"/>
            </a:pPr>
            <a:r>
              <a:rPr kumimoji="0" lang="en-US" altLang="en-US" sz="2400" b="0" i="0" u="none" strike="noStrike" cap="none" normalizeH="0" baseline="0" dirty="0">
                <a:ln>
                  <a:noFill/>
                </a:ln>
                <a:solidFill>
                  <a:srgbClr val="7030A0"/>
                </a:solidFill>
                <a:effectLst/>
                <a:latin typeface="Arial Rounded MT Bold" panose="020F0704030504030204" pitchFamily="34" charset="0"/>
              </a:rPr>
              <a:t>Create excitement through groundbreaking possibilities</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400" b="0" i="0" u="none" strike="noStrike" cap="none" normalizeH="0" baseline="0" dirty="0">
              <a:ln>
                <a:noFill/>
              </a:ln>
              <a:solidFill>
                <a:srgbClr val="7030A0"/>
              </a:solidFill>
              <a:effectLst/>
              <a:latin typeface="Arial Rounded MT Bold" panose="020F0704030504030204" pitchFamily="34" charset="0"/>
            </a:endParaRPr>
          </a:p>
        </p:txBody>
      </p:sp>
    </p:spTree>
    <p:extLst>
      <p:ext uri="{BB962C8B-B14F-4D97-AF65-F5344CB8AC3E}">
        <p14:creationId xmlns:p14="http://schemas.microsoft.com/office/powerpoint/2010/main" val="41271337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nglish National Cancer Registration and Analysis Service…"/>
          <p:cNvSpPr txBox="1">
            <a:spLocks noGrp="1"/>
          </p:cNvSpPr>
          <p:nvPr>
            <p:ph type="title"/>
          </p:nvPr>
        </p:nvSpPr>
        <p:spPr>
          <a:xfrm>
            <a:off x="285749" y="381000"/>
            <a:ext cx="11639551" cy="546100"/>
          </a:xfrm>
          <a:prstGeom prst="rect">
            <a:avLst/>
          </a:prstGeom>
        </p:spPr>
        <p:txBody>
          <a:bodyPr anchor="t" anchorCtr="0">
            <a:noAutofit/>
          </a:bodyPr>
          <a:lstStyle>
            <a:lvl1pPr defTabSz="448055">
              <a:defRPr sz="5586">
                <a:solidFill>
                  <a:srgbClr val="000000"/>
                </a:solidFill>
              </a:defRPr>
            </a:lvl1pPr>
          </a:lstStyle>
          <a:p>
            <a:r>
              <a:rPr lang="en-US" sz="3200" dirty="0">
                <a:solidFill>
                  <a:srgbClr val="2F7FB1"/>
                </a:solidFill>
                <a:latin typeface="Arial Rounded MT Bold" panose="020F0704030504030204" pitchFamily="34" charset="0"/>
              </a:rPr>
              <a:t>ML topics</a:t>
            </a:r>
          </a:p>
        </p:txBody>
      </p:sp>
      <p:sp>
        <p:nvSpPr>
          <p:cNvPr id="11" name="TextBox 2">
            <a:extLst>
              <a:ext uri="{FF2B5EF4-FFF2-40B4-BE49-F238E27FC236}">
                <a16:creationId xmlns:a16="http://schemas.microsoft.com/office/drawing/2014/main" id="{005B3540-4F9B-4A56-9483-4F09EF5EB2B1}"/>
              </a:ext>
            </a:extLst>
          </p:cNvPr>
          <p:cNvSpPr txBox="1"/>
          <p:nvPr/>
        </p:nvSpPr>
        <p:spPr>
          <a:xfrm>
            <a:off x="446982" y="729563"/>
            <a:ext cx="11298036" cy="4889431"/>
          </a:xfrm>
          <a:prstGeom prst="rect">
            <a:avLst/>
          </a:prstGeom>
          <a:noFill/>
        </p:spPr>
        <p:txBody>
          <a:bodyPr wrap="square" rtlCol="0">
            <a:noAutofit/>
          </a:bodyPr>
          <a:lstStyle/>
          <a:p>
            <a:endParaRPr lang="en-US" sz="2800" dirty="0">
              <a:solidFill>
                <a:srgbClr val="7030A0"/>
              </a:solidFill>
              <a:effectLst/>
              <a:latin typeface="Arial Rounded MT Bold" panose="020F0704030504030204" pitchFamily="34" charset="0"/>
            </a:endParaRPr>
          </a:p>
          <a:p>
            <a:pPr algn="l"/>
            <a:r>
              <a:rPr lang="en-US" sz="2400" i="0" dirty="0">
                <a:solidFill>
                  <a:srgbClr val="23282D"/>
                </a:solidFill>
                <a:effectLst/>
                <a:latin typeface="Arial Rounded MT Bold" panose="020F0704030504030204" pitchFamily="34" charset="0"/>
              </a:rPr>
              <a:t>AI Agents: Creativity, Reasoning, Safety, Collaboration, Labor Markets</a:t>
            </a:r>
          </a:p>
          <a:p>
            <a:pPr algn="l"/>
            <a:r>
              <a:rPr lang="en-US" sz="2400" dirty="0">
                <a:solidFill>
                  <a:srgbClr val="23282D"/>
                </a:solidFill>
                <a:latin typeface="Arial Rounded MT Bold" panose="020F0704030504030204" pitchFamily="34" charset="0"/>
              </a:rPr>
              <a:t>AI for Scientific Discovery</a:t>
            </a:r>
          </a:p>
          <a:p>
            <a:pPr algn="l"/>
            <a:r>
              <a:rPr lang="en-US" sz="2400" dirty="0">
                <a:solidFill>
                  <a:srgbClr val="23282D"/>
                </a:solidFill>
                <a:latin typeface="Arial Rounded MT Bold" panose="020F0704030504030204" pitchFamily="34" charset="0"/>
              </a:rPr>
              <a:t>Synthetic data, simulators and generative models</a:t>
            </a:r>
          </a:p>
          <a:p>
            <a:pPr algn="l"/>
            <a:r>
              <a:rPr lang="en-US" sz="2400" dirty="0">
                <a:solidFill>
                  <a:srgbClr val="23282D"/>
                </a:solidFill>
                <a:latin typeface="Arial Rounded MT Bold" panose="020F0704030504030204" pitchFamily="34" charset="0"/>
              </a:rPr>
              <a:t>Digital Twins</a:t>
            </a:r>
          </a:p>
          <a:p>
            <a:pPr algn="l"/>
            <a:r>
              <a:rPr lang="en-US" sz="2400" dirty="0">
                <a:solidFill>
                  <a:srgbClr val="23282D"/>
                </a:solidFill>
                <a:latin typeface="Arial Rounded MT Bold" panose="020F0704030504030204" pitchFamily="34" charset="0"/>
              </a:rPr>
              <a:t>Decision making under uncertainty</a:t>
            </a:r>
          </a:p>
          <a:p>
            <a:pPr algn="l"/>
            <a:r>
              <a:rPr lang="en-US" sz="2400" dirty="0">
                <a:solidFill>
                  <a:srgbClr val="23282D"/>
                </a:solidFill>
                <a:latin typeface="Arial Rounded MT Bold" panose="020F0704030504030204" pitchFamily="34" charset="0"/>
              </a:rPr>
              <a:t>Next-generation RL</a:t>
            </a:r>
          </a:p>
          <a:p>
            <a:pPr algn="l"/>
            <a:r>
              <a:rPr lang="en-US" sz="2400" dirty="0">
                <a:solidFill>
                  <a:srgbClr val="23282D"/>
                </a:solidFill>
                <a:latin typeface="Arial Rounded MT Bold" panose="020F0704030504030204" pitchFamily="34" charset="0"/>
              </a:rPr>
              <a:t>Causal Inference</a:t>
            </a:r>
          </a:p>
          <a:p>
            <a:r>
              <a:rPr lang="en-US" sz="2400" dirty="0">
                <a:solidFill>
                  <a:srgbClr val="23282D"/>
                </a:solidFill>
                <a:latin typeface="Arial Rounded MT Bold" panose="020F0704030504030204" pitchFamily="34" charset="0"/>
              </a:rPr>
              <a:t>Time series</a:t>
            </a:r>
          </a:p>
          <a:p>
            <a:pPr algn="l"/>
            <a:r>
              <a:rPr lang="en-US" sz="2400" dirty="0">
                <a:solidFill>
                  <a:srgbClr val="23282D"/>
                </a:solidFill>
                <a:latin typeface="Arial Rounded MT Bold" panose="020F0704030504030204" pitchFamily="34" charset="0"/>
              </a:rPr>
              <a:t>AI-human alignment, AI for human empowerment</a:t>
            </a:r>
          </a:p>
          <a:p>
            <a:pPr algn="l"/>
            <a:r>
              <a:rPr lang="en-US" sz="2400" dirty="0">
                <a:solidFill>
                  <a:srgbClr val="23282D"/>
                </a:solidFill>
                <a:latin typeface="Arial Rounded MT Bold" panose="020F0704030504030204" pitchFamily="34" charset="0"/>
              </a:rPr>
              <a:t>AI for complex systems, organizations</a:t>
            </a:r>
          </a:p>
          <a:p>
            <a:pPr algn="l"/>
            <a:r>
              <a:rPr lang="en-US" sz="2400" dirty="0" err="1">
                <a:solidFill>
                  <a:srgbClr val="23282D"/>
                </a:solidFill>
                <a:latin typeface="Arial Rounded MT Bold" panose="020F0704030504030204" pitchFamily="34" charset="0"/>
              </a:rPr>
              <a:t>Autoformalism</a:t>
            </a:r>
            <a:r>
              <a:rPr lang="en-US" sz="2400" dirty="0">
                <a:solidFill>
                  <a:srgbClr val="23282D"/>
                </a:solidFill>
                <a:latin typeface="Arial Rounded MT Bold" panose="020F0704030504030204" pitchFamily="34" charset="0"/>
              </a:rPr>
              <a:t> </a:t>
            </a:r>
          </a:p>
          <a:p>
            <a:pPr algn="l"/>
            <a:r>
              <a:rPr lang="en-US" sz="2400" dirty="0">
                <a:solidFill>
                  <a:srgbClr val="23282D"/>
                </a:solidFill>
                <a:latin typeface="Arial Rounded MT Bold" panose="020F0704030504030204" pitchFamily="34" charset="0"/>
              </a:rPr>
              <a:t>AI for Operations Research</a:t>
            </a:r>
          </a:p>
          <a:p>
            <a:pPr algn="l"/>
            <a:r>
              <a:rPr lang="en-US" sz="2400" dirty="0">
                <a:solidFill>
                  <a:srgbClr val="23282D"/>
                </a:solidFill>
                <a:latin typeface="Arial Rounded MT Bold" panose="020F0704030504030204" pitchFamily="34" charset="0"/>
              </a:rPr>
              <a:t>AI for Education</a:t>
            </a:r>
          </a:p>
          <a:p>
            <a:pPr algn="l"/>
            <a:r>
              <a:rPr lang="en-US" sz="2400" dirty="0">
                <a:solidFill>
                  <a:srgbClr val="23282D"/>
                </a:solidFill>
                <a:latin typeface="Arial Rounded MT Bold" panose="020F0704030504030204" pitchFamily="34" charset="0"/>
              </a:rPr>
              <a:t>Etc.</a:t>
            </a:r>
          </a:p>
          <a:p>
            <a:pPr algn="l"/>
            <a:endParaRPr lang="en-US" sz="2400" i="0" dirty="0">
              <a:solidFill>
                <a:srgbClr val="23282D"/>
              </a:solidFill>
              <a:effectLst/>
              <a:latin typeface="Arial Rounded MT Bold" panose="020F0704030504030204" pitchFamily="34" charset="0"/>
            </a:endParaRPr>
          </a:p>
          <a:p>
            <a:pPr algn="l"/>
            <a:endParaRPr lang="en-US" sz="2400" dirty="0">
              <a:solidFill>
                <a:srgbClr val="23282D"/>
              </a:solidFill>
              <a:latin typeface="Arial Rounded MT Bold" panose="020F0704030504030204" pitchFamily="34" charset="0"/>
            </a:endParaRPr>
          </a:p>
          <a:p>
            <a:endParaRPr lang="en-US" sz="2400" i="0" dirty="0">
              <a:solidFill>
                <a:srgbClr val="23282D"/>
              </a:solidFill>
              <a:effectLst/>
              <a:latin typeface="Arial Rounded MT Bold" panose="020F0704030504030204" pitchFamily="34" charset="0"/>
            </a:endParaRPr>
          </a:p>
          <a:p>
            <a:pPr algn="l"/>
            <a:endParaRPr lang="en-US" sz="2200" i="0" dirty="0">
              <a:solidFill>
                <a:srgbClr val="23282D"/>
              </a:solidFill>
              <a:effectLst/>
              <a:latin typeface="Arial Rounded MT Bold" panose="020F0704030504030204" pitchFamily="34" charset="0"/>
            </a:endParaRPr>
          </a:p>
        </p:txBody>
      </p:sp>
      <p:sp>
        <p:nvSpPr>
          <p:cNvPr id="7" name="TextBox 6">
            <a:extLst>
              <a:ext uri="{FF2B5EF4-FFF2-40B4-BE49-F238E27FC236}">
                <a16:creationId xmlns:a16="http://schemas.microsoft.com/office/drawing/2014/main" id="{5C7D0E27-05CA-4CB2-A5B7-64E596F74AC8}"/>
              </a:ext>
            </a:extLst>
          </p:cNvPr>
          <p:cNvSpPr txBox="1"/>
          <p:nvPr/>
        </p:nvSpPr>
        <p:spPr>
          <a:xfrm>
            <a:off x="4751658" y="6423584"/>
            <a:ext cx="2688685" cy="369332"/>
          </a:xfrm>
          <a:prstGeom prst="rect">
            <a:avLst/>
          </a:prstGeom>
          <a:noFill/>
        </p:spPr>
        <p:txBody>
          <a:bodyPr wrap="none" rtlCol="0">
            <a:spAutoFit/>
          </a:bodyPr>
          <a:lstStyle/>
          <a:p>
            <a:pPr algn="ctr"/>
            <a:r>
              <a:rPr lang="en-US" dirty="0">
                <a:solidFill>
                  <a:srgbClr val="2F7FB1"/>
                </a:solidFill>
                <a:latin typeface="Arial Rounded MT Bold" panose="020F0704030504030204" pitchFamily="34" charset="0"/>
              </a:rPr>
              <a:t>vanderschaar-lab.com</a:t>
            </a:r>
          </a:p>
        </p:txBody>
      </p:sp>
      <p:pic>
        <p:nvPicPr>
          <p:cNvPr id="8" name="Picture 7" descr="Text&#10;&#10;Description automatically generated">
            <a:extLst>
              <a:ext uri="{FF2B5EF4-FFF2-40B4-BE49-F238E27FC236}">
                <a16:creationId xmlns:a16="http://schemas.microsoft.com/office/drawing/2014/main" id="{43DB2FBC-0BE5-47C0-A0FD-A1B836FE44BF}"/>
              </a:ext>
            </a:extLst>
          </p:cNvPr>
          <p:cNvPicPr>
            <a:picLocks noChangeAspect="1"/>
          </p:cNvPicPr>
          <p:nvPr/>
        </p:nvPicPr>
        <p:blipFill>
          <a:blip r:embed="rId3">
            <a:duotone>
              <a:schemeClr val="accent3">
                <a:shade val="45000"/>
                <a:satMod val="135000"/>
              </a:schemeClr>
              <a:prstClr val="white"/>
            </a:duotone>
          </a:blip>
          <a:stretch>
            <a:fillRect/>
          </a:stretch>
        </p:blipFill>
        <p:spPr>
          <a:xfrm>
            <a:off x="10277392" y="6399675"/>
            <a:ext cx="1731812" cy="360000"/>
          </a:xfrm>
          <a:prstGeom prst="rect">
            <a:avLst/>
          </a:prstGeom>
        </p:spPr>
      </p:pic>
      <p:pic>
        <p:nvPicPr>
          <p:cNvPr id="9" name="Picture 8">
            <a:extLst>
              <a:ext uri="{FF2B5EF4-FFF2-40B4-BE49-F238E27FC236}">
                <a16:creationId xmlns:a16="http://schemas.microsoft.com/office/drawing/2014/main" id="{3F26093B-0C77-4DFE-B5A6-EEF00C7E2DFC}"/>
              </a:ext>
            </a:extLst>
          </p:cNvPr>
          <p:cNvPicPr>
            <a:picLocks noChangeAspect="1"/>
          </p:cNvPicPr>
          <p:nvPr/>
        </p:nvPicPr>
        <p:blipFill>
          <a:blip r:embed="rId4"/>
          <a:stretch>
            <a:fillRect/>
          </a:stretch>
        </p:blipFill>
        <p:spPr>
          <a:xfrm>
            <a:off x="182796" y="6262050"/>
            <a:ext cx="2249997" cy="540000"/>
          </a:xfrm>
          <a:prstGeom prst="rect">
            <a:avLst/>
          </a:prstGeom>
        </p:spPr>
      </p:pic>
    </p:spTree>
    <p:extLst>
      <p:ext uri="{BB962C8B-B14F-4D97-AF65-F5344CB8AC3E}">
        <p14:creationId xmlns:p14="http://schemas.microsoft.com/office/powerpoint/2010/main" val="24480925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1">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306124</TotalTime>
  <Words>7012</Words>
  <Application>Microsoft Office PowerPoint</Application>
  <PresentationFormat>Widescreen</PresentationFormat>
  <Paragraphs>1095</Paragraphs>
  <Slides>73</Slides>
  <Notes>71</Notes>
  <HiddenSlides>0</HiddenSlides>
  <MMClips>0</MMClips>
  <ScaleCrop>false</ScaleCrop>
  <HeadingPairs>
    <vt:vector size="8" baseType="variant">
      <vt:variant>
        <vt:lpstr>Fonts Used</vt:lpstr>
      </vt:variant>
      <vt:variant>
        <vt:i4>17</vt:i4>
      </vt:variant>
      <vt:variant>
        <vt:lpstr>Theme</vt:lpstr>
      </vt:variant>
      <vt:variant>
        <vt:i4>2</vt:i4>
      </vt:variant>
      <vt:variant>
        <vt:lpstr>Embedded OLE Servers</vt:lpstr>
      </vt:variant>
      <vt:variant>
        <vt:i4>1</vt:i4>
      </vt:variant>
      <vt:variant>
        <vt:lpstr>Slide Titles</vt:lpstr>
      </vt:variant>
      <vt:variant>
        <vt:i4>73</vt:i4>
      </vt:variant>
    </vt:vector>
  </HeadingPairs>
  <TitlesOfParts>
    <vt:vector size="93" baseType="lpstr">
      <vt:lpstr>Arial</vt:lpstr>
      <vt:lpstr>Arial Rounded MT Bold</vt:lpstr>
      <vt:lpstr>Calibri</vt:lpstr>
      <vt:lpstr>Calibri Light</vt:lpstr>
      <vt:lpstr>Cambria Math</vt:lpstr>
      <vt:lpstr>CMMI10</vt:lpstr>
      <vt:lpstr>CMSY10</vt:lpstr>
      <vt:lpstr>Courier New</vt:lpstr>
      <vt:lpstr>Gill Sans</vt:lpstr>
      <vt:lpstr>Lato</vt:lpstr>
      <vt:lpstr>NimbusRomNo9L-Medi</vt:lpstr>
      <vt:lpstr>NimbusRomNo9L-Regu</vt:lpstr>
      <vt:lpstr>Noto Sans</vt:lpstr>
      <vt:lpstr>Söhne</vt:lpstr>
      <vt:lpstr>Symbol</vt:lpstr>
      <vt:lpstr>verdana</vt:lpstr>
      <vt:lpstr>Wingdings</vt:lpstr>
      <vt:lpstr>Custom Design</vt:lpstr>
      <vt:lpstr>Office Theme</vt:lpstr>
      <vt:lpstr>think-cell Slide</vt:lpstr>
      <vt:lpstr>PowerPoint Presentation</vt:lpstr>
      <vt:lpstr>Meet our group!</vt:lpstr>
      <vt:lpstr>PowerPoint Presentation</vt:lpstr>
      <vt:lpstr>A fundamentally new paradigm is needed for AI to orient it towards addressing the complexities of the real-world</vt:lpstr>
      <vt:lpstr>What is Reality-centric AI?</vt:lpstr>
      <vt:lpstr>Our focus</vt:lpstr>
      <vt:lpstr>Fearless thinking</vt:lpstr>
      <vt:lpstr>Different types of research labs</vt:lpstr>
      <vt:lpstr>ML topics</vt:lpstr>
      <vt:lpstr>van der Schaar lab @ NeurIPS, ICML, ICLR 2025</vt:lpstr>
      <vt:lpstr>PhD Opportunities at the van der Schaar Lab</vt:lpstr>
      <vt:lpstr>Scientific discovery in the era of AI </vt:lpstr>
      <vt:lpstr>This talk</vt:lpstr>
      <vt:lpstr>Discovering scientific laws</vt:lpstr>
      <vt:lpstr>A hard problem</vt:lpstr>
      <vt:lpstr>Why do we care about ODEs? </vt:lpstr>
      <vt:lpstr>To describe dynamical systems, we need </vt:lpstr>
      <vt:lpstr>PowerPoint Presentation</vt:lpstr>
      <vt:lpstr>Why is discovering ODEs from data challenging?</vt:lpstr>
      <vt:lpstr>Discover closed-form ordinary differential equations (ODEs) from observed trajectories - D-CODE </vt:lpstr>
      <vt:lpstr>D-CODE: theory</vt:lpstr>
      <vt:lpstr>LLM Agents</vt:lpstr>
      <vt:lpstr>The LLM Agent Loop</vt:lpstr>
      <vt:lpstr>PowerPoint Presentation</vt:lpstr>
      <vt:lpstr>Our agent iteratively discovers and refines system dynamics</vt:lpstr>
      <vt:lpstr>New Discovered PK Warfarin Model</vt:lpstr>
      <vt:lpstr>New Discovered PK Warfarin Model: Expert commentary</vt:lpstr>
      <vt:lpstr>Will LLM-Agents replace researchers?</vt:lpstr>
      <vt:lpstr>A SUPER hard problem</vt:lpstr>
      <vt:lpstr>Why do we care about PDEs?</vt:lpstr>
      <vt:lpstr>What about higher order ODEs and PDEs?</vt:lpstr>
      <vt:lpstr>Any PDE: Derivative-bound and derivative-free part</vt:lpstr>
      <vt:lpstr>D-CIPHER</vt:lpstr>
      <vt:lpstr>Do we need Equations to Understand Dynamical Systems? </vt:lpstr>
      <vt:lpstr>Do we need Equations? Why Equations?</vt:lpstr>
      <vt:lpstr>Syntactic vs. Semantic representation of an ODE</vt:lpstr>
      <vt:lpstr>Syntactic vs. Semantic representation of an ODE</vt:lpstr>
      <vt:lpstr>From Discovery and Analysis to Direct Semantic Modeling</vt:lpstr>
      <vt:lpstr>Formalizing Semantic Representations: Shape of trajectory</vt:lpstr>
      <vt:lpstr>Formalizing Semantic Representations: Shape of trajectory</vt:lpstr>
      <vt:lpstr>Formalizing Semantic Representations: Recap</vt:lpstr>
      <vt:lpstr>How do we build Semantic ODEs?</vt:lpstr>
      <vt:lpstr>Semantic Inductive Biases</vt:lpstr>
      <vt:lpstr>Comprehensibility</vt:lpstr>
      <vt:lpstr>Editing</vt:lpstr>
      <vt:lpstr>Extrapolation</vt:lpstr>
      <vt:lpstr>Flexibility</vt:lpstr>
      <vt:lpstr>This talk</vt:lpstr>
      <vt:lpstr>PowerPoint Presentation</vt:lpstr>
      <vt:lpstr>PowerPoint Presentation</vt:lpstr>
      <vt:lpstr>PowerPoint Presentation</vt:lpstr>
      <vt:lpstr>PowerPoint Presentation</vt:lpstr>
      <vt:lpstr>PowerPoint Presentation</vt:lpstr>
      <vt:lpstr>A challenging agenda</vt:lpstr>
      <vt:lpstr>Why We Should Be Excited: Shaping the Future of AI + Human Collaboration</vt:lpstr>
      <vt:lpstr>This talk</vt:lpstr>
      <vt:lpstr>PowerPoint Presentation</vt:lpstr>
      <vt:lpstr>PowerPoint Presentation</vt:lpstr>
      <vt:lpstr>Rethinking Scientific Discovery: Why Hypothesis Hunting Needs AI Agents </vt:lpstr>
      <vt:lpstr>Beyond Today’s “AI Scientists”: Why We Need True Hypothesis-Hunting Agents </vt:lpstr>
      <vt:lpstr>Beyond Today’s “AI Scientists”: Why We Need True Hypothesis-Hunting Agents </vt:lpstr>
      <vt:lpstr>How can we unlock Hypothesis Hunting at Scale? </vt:lpstr>
      <vt:lpstr>Hypothesis Hunting with Evolving Networks of Autonomous Scientific Agents </vt:lpstr>
      <vt:lpstr>Our Framework: AScience </vt:lpstr>
      <vt:lpstr> </vt:lpstr>
      <vt:lpstr>ASCollab:  Paving the way for scalable, directed &amp; open-ended hypothesis hunting </vt:lpstr>
      <vt:lpstr>The Cancer Genome Atlas (TCGA):  A Prime Testbed for Autonomous Hypothesis Discovery </vt:lpstr>
      <vt:lpstr>ASCollab Demonstrates Promise for Hypothesis Hunting at Scale</vt:lpstr>
      <vt:lpstr>PowerPoint Presentation</vt:lpstr>
      <vt:lpstr>A fundamentally new paradigm is needed for AI to orient it towards addressing the complexities of the real-world</vt:lpstr>
      <vt:lpstr>PowerPoint Presentation</vt:lpstr>
      <vt:lpstr>PhD Opportunities at the van der Schaar Lab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Mihaela</dc:creator>
  <cp:lastModifiedBy>Mihaela van der Schaar</cp:lastModifiedBy>
  <cp:revision>1798</cp:revision>
  <cp:lastPrinted>2025-03-24T18:26:31Z</cp:lastPrinted>
  <dcterms:created xsi:type="dcterms:W3CDTF">2019-04-23T06:26:35Z</dcterms:created>
  <dcterms:modified xsi:type="dcterms:W3CDTF">2025-10-16T12:57:29Z</dcterms:modified>
</cp:coreProperties>
</file>